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38"/>
  </p:notesMasterIdLst>
  <p:handoutMasterIdLst>
    <p:handoutMasterId r:id="rId39"/>
  </p:handoutMasterIdLst>
  <p:sldIdLst>
    <p:sldId id="341" r:id="rId3"/>
    <p:sldId id="258" r:id="rId4"/>
    <p:sldId id="342" r:id="rId5"/>
    <p:sldId id="344" r:id="rId6"/>
    <p:sldId id="345" r:id="rId7"/>
    <p:sldId id="343" r:id="rId8"/>
    <p:sldId id="346" r:id="rId9"/>
    <p:sldId id="347" r:id="rId10"/>
    <p:sldId id="348" r:id="rId11"/>
    <p:sldId id="349" r:id="rId12"/>
    <p:sldId id="350" r:id="rId13"/>
    <p:sldId id="351" r:id="rId14"/>
    <p:sldId id="352" r:id="rId15"/>
    <p:sldId id="353" r:id="rId16"/>
    <p:sldId id="354" r:id="rId17"/>
    <p:sldId id="355" r:id="rId18"/>
    <p:sldId id="356" r:id="rId19"/>
    <p:sldId id="357" r:id="rId20"/>
    <p:sldId id="358" r:id="rId21"/>
    <p:sldId id="359" r:id="rId22"/>
    <p:sldId id="360" r:id="rId23"/>
    <p:sldId id="361" r:id="rId24"/>
    <p:sldId id="362" r:id="rId25"/>
    <p:sldId id="363" r:id="rId26"/>
    <p:sldId id="364" r:id="rId27"/>
    <p:sldId id="365" r:id="rId28"/>
    <p:sldId id="366" r:id="rId29"/>
    <p:sldId id="367" r:id="rId30"/>
    <p:sldId id="368" r:id="rId31"/>
    <p:sldId id="369" r:id="rId32"/>
    <p:sldId id="370" r:id="rId33"/>
    <p:sldId id="371" r:id="rId34"/>
    <p:sldId id="372" r:id="rId35"/>
    <p:sldId id="373" r:id="rId36"/>
    <p:sldId id="374"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81" autoAdjust="0"/>
    <p:restoredTop sz="94651" autoAdjust="0"/>
  </p:normalViewPr>
  <p:slideViewPr>
    <p:cSldViewPr snapToGrid="0">
      <p:cViewPr varScale="1">
        <p:scale>
          <a:sx n="109" d="100"/>
          <a:sy n="109" d="100"/>
        </p:scale>
        <p:origin x="35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09B3EE-041C-4ADE-80A4-CAF539634759}" type="datetimeFigureOut">
              <a:rPr lang="en-IE" smtClean="0"/>
              <a:t>26/11/2020</a:t>
            </a:fld>
            <a:endParaRPr lang="en-IE"/>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3A5FBD0-535F-4B6D-B433-B677D95749C7}" type="slidenum">
              <a:rPr lang="en-IE" smtClean="0"/>
              <a:t>‹#›</a:t>
            </a:fld>
            <a:endParaRPr lang="en-IE"/>
          </a:p>
        </p:txBody>
      </p:sp>
    </p:spTree>
    <p:extLst>
      <p:ext uri="{BB962C8B-B14F-4D97-AF65-F5344CB8AC3E}">
        <p14:creationId xmlns:p14="http://schemas.microsoft.com/office/powerpoint/2010/main" val="18231202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8094B1-1006-4804-B7D5-564F2E313266}" type="datetimeFigureOut">
              <a:rPr lang="en-IE" smtClean="0"/>
              <a:t>26/11/2020</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5B5156-DE12-44A3-88B1-B40D97C6BB2B}" type="slidenum">
              <a:rPr lang="en-IE" smtClean="0"/>
              <a:t>‹#›</a:t>
            </a:fld>
            <a:endParaRPr lang="en-IE"/>
          </a:p>
        </p:txBody>
      </p:sp>
    </p:spTree>
    <p:extLst>
      <p:ext uri="{BB962C8B-B14F-4D97-AF65-F5344CB8AC3E}">
        <p14:creationId xmlns:p14="http://schemas.microsoft.com/office/powerpoint/2010/main" val="2648638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9CA4E8F3-2B9B-45B1-BE74-BD7D913A4C1D}" type="slidenum">
              <a:rPr lang="en-US" smtClean="0"/>
              <a:pPr/>
              <a:t>4</a:t>
            </a:fld>
            <a:endParaRPr lang="en-US" smtClean="0"/>
          </a:p>
        </p:txBody>
      </p:sp>
      <p:sp>
        <p:nvSpPr>
          <p:cNvPr id="72707"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9301F562-7609-476D-A569-DA6D25B22D80}" type="slidenum">
              <a:rPr lang="en-US" sz="1200">
                <a:cs typeface="Arial" charset="0"/>
              </a:rPr>
              <a:pPr algn="r"/>
              <a:t>4</a:t>
            </a:fld>
            <a:endParaRPr lang="en-US" sz="1200">
              <a:cs typeface="Arial" charset="0"/>
            </a:endParaRPr>
          </a:p>
        </p:txBody>
      </p:sp>
      <p:sp>
        <p:nvSpPr>
          <p:cNvPr id="72708" name="Rectangle 2"/>
          <p:cNvSpPr>
            <a:spLocks noGrp="1" noRot="1" noChangeAspect="1" noChangeArrowheads="1" noTextEdit="1"/>
          </p:cNvSpPr>
          <p:nvPr>
            <p:ph type="sldImg"/>
          </p:nvPr>
        </p:nvSpPr>
        <p:spPr>
          <a:xfrm>
            <a:off x="381000" y="534988"/>
            <a:ext cx="6096000" cy="3429000"/>
          </a:xfrm>
          <a:ln/>
        </p:spPr>
      </p:sp>
      <p:sp>
        <p:nvSpPr>
          <p:cNvPr id="72709" name="Rectangle 3"/>
          <p:cNvSpPr>
            <a:spLocks noGrp="1" noChangeArrowheads="1"/>
          </p:cNvSpPr>
          <p:nvPr>
            <p:ph type="body" idx="1"/>
          </p:nvPr>
        </p:nvSpPr>
        <p:spPr>
          <a:xfrm>
            <a:off x="685800" y="4248150"/>
            <a:ext cx="5486400" cy="4210050"/>
          </a:xfrm>
          <a:noFill/>
          <a:ln/>
        </p:spPr>
        <p:txBody>
          <a:bodyPr/>
          <a:lstStyle/>
          <a:p>
            <a:pPr eaLnBrk="1" hangingPunct="1"/>
            <a:r>
              <a:rPr lang="en-US" dirty="0" smtClean="0"/>
              <a:t>Some students mistake the upper vertical intercept ($60 in this example) for the height of the blue triangle:  they forget to subtract off the height of the bottom of the triangle from the height of the top of the triangle.  So, the first one or two times, it might be worthwhile to show them how to find the height of the triangle.  </a:t>
            </a:r>
          </a:p>
          <a:p>
            <a:pPr eaLnBrk="1" hangingPunct="1"/>
            <a:endParaRPr lang="en-US" dirty="0" smtClean="0"/>
          </a:p>
        </p:txBody>
      </p:sp>
    </p:spTree>
    <p:extLst>
      <p:ext uri="{BB962C8B-B14F-4D97-AF65-F5344CB8AC3E}">
        <p14:creationId xmlns:p14="http://schemas.microsoft.com/office/powerpoint/2010/main" val="1093043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8FAC2C90-3000-4132-B4FF-A2F4E7A10F6F}" type="slidenum">
              <a:rPr lang="en-US" smtClean="0"/>
              <a:pPr/>
              <a:t>15</a:t>
            </a:fld>
            <a:endParaRPr lang="en-US" smtClean="0"/>
          </a:p>
        </p:txBody>
      </p:sp>
      <p:sp>
        <p:nvSpPr>
          <p:cNvPr id="93187"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AA59E92B-3382-4AB4-A96C-6F10A2C0E354}" type="slidenum">
              <a:rPr lang="en-US" sz="1200">
                <a:cs typeface="Arial" charset="0"/>
              </a:rPr>
              <a:pPr algn="r"/>
              <a:t>15</a:t>
            </a:fld>
            <a:endParaRPr lang="en-US" sz="1200">
              <a:cs typeface="Arial" charset="0"/>
            </a:endParaRPr>
          </a:p>
        </p:txBody>
      </p:sp>
      <p:sp>
        <p:nvSpPr>
          <p:cNvPr id="93188" name="Rectangle 2"/>
          <p:cNvSpPr>
            <a:spLocks noGrp="1" noRot="1" noChangeAspect="1" noChangeArrowheads="1" noTextEdit="1"/>
          </p:cNvSpPr>
          <p:nvPr>
            <p:ph type="sldImg"/>
          </p:nvPr>
        </p:nvSpPr>
        <p:spPr>
          <a:xfrm>
            <a:off x="381000" y="534988"/>
            <a:ext cx="6096000" cy="3429000"/>
          </a:xfrm>
          <a:ln/>
        </p:spPr>
      </p:sp>
      <p:sp>
        <p:nvSpPr>
          <p:cNvPr id="93189" name="Rectangle 3"/>
          <p:cNvSpPr>
            <a:spLocks noGrp="1" noChangeArrowheads="1"/>
          </p:cNvSpPr>
          <p:nvPr>
            <p:ph type="body" idx="1"/>
          </p:nvPr>
        </p:nvSpPr>
        <p:spPr>
          <a:xfrm>
            <a:off x="685800" y="4248150"/>
            <a:ext cx="5486400" cy="4210050"/>
          </a:xfrm>
          <a:noFill/>
          <a:ln/>
        </p:spPr>
        <p:txBody>
          <a:bodyPr/>
          <a:lstStyle/>
          <a:p>
            <a:pPr eaLnBrk="1" hangingPunct="1"/>
            <a:r>
              <a:rPr lang="en-US" dirty="0" smtClean="0"/>
              <a:t>Because the height of the S curve tells us sellers’ costs, we can determine the following:  </a:t>
            </a:r>
          </a:p>
          <a:p>
            <a:pPr eaLnBrk="1" hangingPunct="1"/>
            <a:endParaRPr lang="en-US" dirty="0" smtClean="0"/>
          </a:p>
          <a:p>
            <a:pPr eaLnBrk="1" hangingPunct="1"/>
            <a:r>
              <a:rPr lang="en-US" dirty="0" smtClean="0"/>
              <a:t>The sellers of the first 15 units have cost &lt; $30, so it is worthwhile for them to produce the good.  </a:t>
            </a:r>
          </a:p>
          <a:p>
            <a:pPr eaLnBrk="1" hangingPunct="1"/>
            <a:endParaRPr lang="en-US" dirty="0" smtClean="0"/>
          </a:p>
          <a:p>
            <a:pPr eaLnBrk="1" hangingPunct="1"/>
            <a:r>
              <a:rPr lang="en-US" dirty="0" smtClean="0"/>
              <a:t>The other sellers have cost &gt; $30, so they will not sell the good if P = $30.  </a:t>
            </a:r>
          </a:p>
        </p:txBody>
      </p:sp>
    </p:spTree>
    <p:extLst>
      <p:ext uri="{BB962C8B-B14F-4D97-AF65-F5344CB8AC3E}">
        <p14:creationId xmlns:p14="http://schemas.microsoft.com/office/powerpoint/2010/main" val="3162372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96FD067F-32E6-45BD-A388-CB97ACDA2155}" type="slidenum">
              <a:rPr lang="en-US" smtClean="0"/>
              <a:pPr/>
              <a:t>16</a:t>
            </a:fld>
            <a:endParaRPr lang="en-US" smtClean="0"/>
          </a:p>
        </p:txBody>
      </p:sp>
      <p:sp>
        <p:nvSpPr>
          <p:cNvPr id="94211"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8BF6F443-248E-4AFA-8E95-CBF05B8C321F}" type="slidenum">
              <a:rPr lang="en-US" sz="1200">
                <a:cs typeface="Arial" charset="0"/>
              </a:rPr>
              <a:pPr algn="r"/>
              <a:t>16</a:t>
            </a:fld>
            <a:endParaRPr lang="en-US" sz="1200">
              <a:cs typeface="Arial" charset="0"/>
            </a:endParaRPr>
          </a:p>
        </p:txBody>
      </p:sp>
      <p:sp>
        <p:nvSpPr>
          <p:cNvPr id="94212" name="Rectangle 2"/>
          <p:cNvSpPr>
            <a:spLocks noGrp="1" noRot="1" noChangeAspect="1" noChangeArrowheads="1" noTextEdit="1"/>
          </p:cNvSpPr>
          <p:nvPr>
            <p:ph type="sldImg"/>
          </p:nvPr>
        </p:nvSpPr>
        <p:spPr>
          <a:xfrm>
            <a:off x="381000" y="534988"/>
            <a:ext cx="6096000" cy="3429000"/>
          </a:xfrm>
          <a:ln/>
        </p:spPr>
      </p:sp>
      <p:sp>
        <p:nvSpPr>
          <p:cNvPr id="94213" name="Rectangle 3"/>
          <p:cNvSpPr>
            <a:spLocks noGrp="1" noChangeArrowheads="1"/>
          </p:cNvSpPr>
          <p:nvPr>
            <p:ph type="body" idx="1"/>
          </p:nvPr>
        </p:nvSpPr>
        <p:spPr>
          <a:xfrm>
            <a:off x="685800" y="4248150"/>
            <a:ext cx="5486400" cy="4210050"/>
          </a:xfrm>
          <a:noFill/>
          <a:ln/>
        </p:spPr>
        <p:txBody>
          <a:bodyPr/>
          <a:lstStyle/>
          <a:p>
            <a:pPr eaLnBrk="1" hangingPunct="1"/>
            <a:r>
              <a:rPr lang="en-US" dirty="0" smtClean="0"/>
              <a:t>This slide shows that, if we are starting from a Q greater than the market equilibrium quantity, we can increase total surplus by reducing Q.  The slide demonstrates this for one particular Q (20), but it is true for any Q greater than the equilibrium quantity.  </a:t>
            </a:r>
          </a:p>
          <a:p>
            <a:pPr eaLnBrk="1" hangingPunct="1"/>
            <a:endParaRPr lang="en-US" dirty="0" smtClean="0"/>
          </a:p>
          <a:p>
            <a:pPr eaLnBrk="1" hangingPunct="1"/>
            <a:r>
              <a:rPr lang="en-US" dirty="0" smtClean="0"/>
              <a:t>Thus, if we continue to reduce Q, total surplus will continue to increase—until we get to the equilibrium quantity.  </a:t>
            </a:r>
          </a:p>
        </p:txBody>
      </p:sp>
    </p:spTree>
    <p:extLst>
      <p:ext uri="{BB962C8B-B14F-4D97-AF65-F5344CB8AC3E}">
        <p14:creationId xmlns:p14="http://schemas.microsoft.com/office/powerpoint/2010/main" val="1263236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3D49ABB9-F1AC-46B5-9B9F-3BCEFC74C04B}" type="slidenum">
              <a:rPr lang="en-US" smtClean="0"/>
              <a:pPr/>
              <a:t>17</a:t>
            </a:fld>
            <a:endParaRPr lang="en-US" smtClean="0"/>
          </a:p>
        </p:txBody>
      </p:sp>
      <p:sp>
        <p:nvSpPr>
          <p:cNvPr id="95235"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A8235A2B-49A1-44F2-8F01-011E551A1347}" type="slidenum">
              <a:rPr lang="en-US" sz="1200">
                <a:cs typeface="Arial" charset="0"/>
              </a:rPr>
              <a:pPr algn="r"/>
              <a:t>17</a:t>
            </a:fld>
            <a:endParaRPr lang="en-US" sz="1200">
              <a:cs typeface="Arial" charset="0"/>
            </a:endParaRPr>
          </a:p>
        </p:txBody>
      </p:sp>
      <p:sp>
        <p:nvSpPr>
          <p:cNvPr id="95236" name="Rectangle 2"/>
          <p:cNvSpPr>
            <a:spLocks noGrp="1" noRot="1" noChangeAspect="1" noChangeArrowheads="1" noTextEdit="1"/>
          </p:cNvSpPr>
          <p:nvPr>
            <p:ph type="sldImg"/>
          </p:nvPr>
        </p:nvSpPr>
        <p:spPr>
          <a:xfrm>
            <a:off x="381000" y="534988"/>
            <a:ext cx="6096000" cy="3429000"/>
          </a:xfrm>
          <a:ln/>
        </p:spPr>
      </p:sp>
      <p:sp>
        <p:nvSpPr>
          <p:cNvPr id="95237" name="Rectangle 3"/>
          <p:cNvSpPr>
            <a:spLocks noGrp="1" noChangeArrowheads="1"/>
          </p:cNvSpPr>
          <p:nvPr>
            <p:ph type="body" idx="1"/>
          </p:nvPr>
        </p:nvSpPr>
        <p:spPr>
          <a:xfrm>
            <a:off x="685800" y="4248150"/>
            <a:ext cx="5486400" cy="4210050"/>
          </a:xfrm>
          <a:noFill/>
          <a:ln/>
        </p:spPr>
        <p:txBody>
          <a:bodyPr/>
          <a:lstStyle/>
          <a:p>
            <a:pPr eaLnBrk="1" hangingPunct="1"/>
            <a:r>
              <a:rPr lang="en-US" dirty="0" smtClean="0"/>
              <a:t>This slide shows that, if we are starting from a Q less than the market equilibrium quantity, we can increase total surplus by increasing Q.  The slide demonstrates this for one particular Q (10), but it is true for any Q below the equilibrium quantity.  </a:t>
            </a:r>
          </a:p>
          <a:p>
            <a:pPr eaLnBrk="1" hangingPunct="1"/>
            <a:endParaRPr lang="en-US" dirty="0" smtClean="0"/>
          </a:p>
          <a:p>
            <a:pPr eaLnBrk="1" hangingPunct="1"/>
            <a:r>
              <a:rPr lang="en-US" dirty="0" smtClean="0"/>
              <a:t>Thus, if we continue to increase Q, total surplus will continue to increase—until we get to the equilibrium quantity.</a:t>
            </a:r>
          </a:p>
        </p:txBody>
      </p:sp>
    </p:spTree>
    <p:extLst>
      <p:ext uri="{BB962C8B-B14F-4D97-AF65-F5344CB8AC3E}">
        <p14:creationId xmlns:p14="http://schemas.microsoft.com/office/powerpoint/2010/main" val="2781868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2C80B1C2-550E-4992-BF90-4CD481672A4F}" type="slidenum">
              <a:rPr lang="en-US" smtClean="0"/>
              <a:pPr/>
              <a:t>18</a:t>
            </a:fld>
            <a:endParaRPr lang="en-US" smtClean="0"/>
          </a:p>
        </p:txBody>
      </p:sp>
      <p:sp>
        <p:nvSpPr>
          <p:cNvPr id="62467"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79DE6CFD-262D-47A1-9CEC-A69DC24C871C}" type="slidenum">
              <a:rPr lang="en-US" sz="1200">
                <a:cs typeface="Arial" charset="0"/>
              </a:rPr>
              <a:pPr algn="r"/>
              <a:t>18</a:t>
            </a:fld>
            <a:endParaRPr lang="en-US" sz="1200">
              <a:cs typeface="Arial" charset="0"/>
            </a:endParaRPr>
          </a:p>
        </p:txBody>
      </p:sp>
      <p:sp>
        <p:nvSpPr>
          <p:cNvPr id="62468" name="Rectangle 2"/>
          <p:cNvSpPr>
            <a:spLocks noGrp="1" noRot="1" noChangeAspect="1" noChangeArrowheads="1" noTextEdit="1"/>
          </p:cNvSpPr>
          <p:nvPr>
            <p:ph type="sldImg"/>
          </p:nvPr>
        </p:nvSpPr>
        <p:spPr>
          <a:xfrm>
            <a:off x="381000" y="534988"/>
            <a:ext cx="6096000" cy="3429000"/>
          </a:xfrm>
          <a:ln/>
        </p:spPr>
      </p:sp>
      <p:sp>
        <p:nvSpPr>
          <p:cNvPr id="62469" name="Rectangle 3"/>
          <p:cNvSpPr>
            <a:spLocks noGrp="1" noChangeArrowheads="1"/>
          </p:cNvSpPr>
          <p:nvPr>
            <p:ph type="body" idx="1"/>
          </p:nvPr>
        </p:nvSpPr>
        <p:spPr>
          <a:xfrm>
            <a:off x="685800" y="4248150"/>
            <a:ext cx="5486400" cy="4210050"/>
          </a:xfrm>
          <a:noFill/>
          <a:ln/>
        </p:spPr>
        <p:txBody>
          <a:bodyPr/>
          <a:lstStyle/>
          <a:p>
            <a:pPr eaLnBrk="1" hangingPunct="1"/>
            <a:endParaRPr lang="en-US" dirty="0" smtClean="0"/>
          </a:p>
        </p:txBody>
      </p:sp>
    </p:spTree>
    <p:extLst>
      <p:ext uri="{BB962C8B-B14F-4D97-AF65-F5344CB8AC3E}">
        <p14:creationId xmlns:p14="http://schemas.microsoft.com/office/powerpoint/2010/main" val="1886535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F47FB302-45C3-44C9-99D4-6ECF48115AB7}" type="slidenum">
              <a:rPr lang="en-US" smtClean="0"/>
              <a:pPr/>
              <a:t>19</a:t>
            </a:fld>
            <a:endParaRPr lang="en-US" smtClean="0"/>
          </a:p>
        </p:txBody>
      </p:sp>
      <p:sp>
        <p:nvSpPr>
          <p:cNvPr id="63491"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5C146FD3-D452-41B2-A177-441C908D2807}" type="slidenum">
              <a:rPr lang="en-US" sz="1200">
                <a:cs typeface="Arial" charset="0"/>
              </a:rPr>
              <a:pPr algn="r"/>
              <a:t>19</a:t>
            </a:fld>
            <a:endParaRPr lang="en-US" sz="1200">
              <a:cs typeface="Arial" charset="0"/>
            </a:endParaRPr>
          </a:p>
        </p:txBody>
      </p:sp>
      <p:sp>
        <p:nvSpPr>
          <p:cNvPr id="63492" name="Rectangle 2"/>
          <p:cNvSpPr>
            <a:spLocks noGrp="1" noRot="1" noChangeAspect="1" noChangeArrowheads="1" noTextEdit="1"/>
          </p:cNvSpPr>
          <p:nvPr>
            <p:ph type="sldImg"/>
          </p:nvPr>
        </p:nvSpPr>
        <p:spPr>
          <a:xfrm>
            <a:off x="381000" y="534988"/>
            <a:ext cx="6096000" cy="3429000"/>
          </a:xfrm>
          <a:ln/>
        </p:spPr>
      </p:sp>
      <p:sp>
        <p:nvSpPr>
          <p:cNvPr id="63493" name="Rectangle 3"/>
          <p:cNvSpPr>
            <a:spLocks noGrp="1" noChangeArrowheads="1"/>
          </p:cNvSpPr>
          <p:nvPr>
            <p:ph type="body" idx="1"/>
          </p:nvPr>
        </p:nvSpPr>
        <p:spPr>
          <a:xfrm>
            <a:off x="685800" y="4248150"/>
            <a:ext cx="5486400" cy="4210050"/>
          </a:xfrm>
          <a:noFill/>
          <a:ln/>
        </p:spPr>
        <p:txBody>
          <a:bodyPr/>
          <a:lstStyle/>
          <a:p>
            <a:pPr eaLnBrk="1" hangingPunct="1"/>
            <a:endParaRPr lang="en-US" smtClean="0"/>
          </a:p>
        </p:txBody>
      </p:sp>
    </p:spTree>
    <p:extLst>
      <p:ext uri="{BB962C8B-B14F-4D97-AF65-F5344CB8AC3E}">
        <p14:creationId xmlns:p14="http://schemas.microsoft.com/office/powerpoint/2010/main" val="1822578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14A447AD-590C-47B2-8184-52932146F52C}" type="slidenum">
              <a:rPr lang="en-US" smtClean="0"/>
              <a:pPr/>
              <a:t>20</a:t>
            </a:fld>
            <a:endParaRPr lang="en-US" smtClean="0"/>
          </a:p>
        </p:txBody>
      </p:sp>
      <p:sp>
        <p:nvSpPr>
          <p:cNvPr id="64515"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1972466D-E2F6-41B1-BD2B-C99453EF207A}" type="slidenum">
              <a:rPr lang="en-US" sz="1200">
                <a:cs typeface="Arial" charset="0"/>
              </a:rPr>
              <a:pPr algn="r"/>
              <a:t>20</a:t>
            </a:fld>
            <a:endParaRPr lang="en-US" sz="1200">
              <a:cs typeface="Arial" charset="0"/>
            </a:endParaRPr>
          </a:p>
        </p:txBody>
      </p:sp>
      <p:sp>
        <p:nvSpPr>
          <p:cNvPr id="64516" name="Rectangle 2"/>
          <p:cNvSpPr>
            <a:spLocks noGrp="1" noRot="1" noChangeAspect="1" noChangeArrowheads="1" noTextEdit="1"/>
          </p:cNvSpPr>
          <p:nvPr>
            <p:ph type="sldImg"/>
          </p:nvPr>
        </p:nvSpPr>
        <p:spPr>
          <a:xfrm>
            <a:off x="381000" y="534988"/>
            <a:ext cx="6096000" cy="3429000"/>
          </a:xfrm>
          <a:ln/>
        </p:spPr>
      </p:sp>
      <p:sp>
        <p:nvSpPr>
          <p:cNvPr id="64517" name="Rectangle 3"/>
          <p:cNvSpPr>
            <a:spLocks noGrp="1" noChangeArrowheads="1"/>
          </p:cNvSpPr>
          <p:nvPr>
            <p:ph type="body" idx="1"/>
          </p:nvPr>
        </p:nvSpPr>
        <p:spPr>
          <a:xfrm>
            <a:off x="685800" y="4248150"/>
            <a:ext cx="5486400" cy="4210050"/>
          </a:xfrm>
          <a:noFill/>
          <a:ln/>
        </p:spPr>
        <p:txBody>
          <a:bodyPr/>
          <a:lstStyle/>
          <a:p>
            <a:pPr eaLnBrk="1" hangingPunct="1"/>
            <a:r>
              <a:rPr lang="en-US" dirty="0" smtClean="0"/>
              <a:t>NOTE:  On this and subsequent slides, “P</a:t>
            </a:r>
            <a:r>
              <a:rPr lang="en-US" baseline="-25000" dirty="0" smtClean="0"/>
              <a:t>B</a:t>
            </a:r>
            <a:r>
              <a:rPr lang="en-US" dirty="0" smtClean="0"/>
              <a:t>” denotes the price buyers pay and “P</a:t>
            </a:r>
            <a:r>
              <a:rPr lang="en-US" baseline="-25000" dirty="0" smtClean="0"/>
              <a:t>S</a:t>
            </a:r>
            <a:r>
              <a:rPr lang="en-US" dirty="0" smtClean="0"/>
              <a:t>” denotes the price sellers receive.  (The Chapter 8 PowerPoint uses the same notation for the welfare analysis of taxes.) </a:t>
            </a:r>
          </a:p>
          <a:p>
            <a:pPr eaLnBrk="1" hangingPunct="1"/>
            <a:endParaRPr lang="en-US" dirty="0" smtClean="0"/>
          </a:p>
          <a:p>
            <a:pPr eaLnBrk="1" hangingPunct="1"/>
            <a:r>
              <a:rPr lang="en-US" dirty="0" smtClean="0"/>
              <a:t>The government makes buyers pay a $1.50 tax on each pizza they purchase.  The new demand curve (in red, labeled D</a:t>
            </a:r>
            <a:r>
              <a:rPr lang="en-US" baseline="-25000" dirty="0" smtClean="0"/>
              <a:t>2</a:t>
            </a:r>
            <a:r>
              <a:rPr lang="en-US" dirty="0" smtClean="0"/>
              <a:t>) reflects buyers’ demand as a function of the after-tax price.  The original demand curve (D</a:t>
            </a:r>
            <a:r>
              <a:rPr lang="en-US" baseline="-25000" dirty="0" smtClean="0"/>
              <a:t>1</a:t>
            </a:r>
            <a:r>
              <a:rPr lang="en-US" dirty="0" smtClean="0"/>
              <a:t>) still reflects buyers’ demand as a function of the total price—inclusive of the tax. </a:t>
            </a:r>
          </a:p>
          <a:p>
            <a:pPr eaLnBrk="1" hangingPunct="1"/>
            <a:endParaRPr lang="en-US" dirty="0" smtClean="0"/>
          </a:p>
          <a:p>
            <a:pPr eaLnBrk="1" hangingPunct="1"/>
            <a:r>
              <a:rPr lang="en-US" dirty="0" smtClean="0"/>
              <a:t>Thus, buyers’ demand hasn’t really changed:  at each quantity, the height of the original (blue) D curve is still the maximum that buyers will pay for that quantity, while the height of the new (red) D curve is the maximum that buyers will pay sellers for that quantity, given that buyers also must pay the tax.  At any Q, the vertical distance between the blue and red D curves equals the tax.  </a:t>
            </a:r>
          </a:p>
          <a:p>
            <a:pPr eaLnBrk="1" hangingPunct="1"/>
            <a:endParaRPr lang="en-US" dirty="0" smtClean="0"/>
          </a:p>
          <a:p>
            <a:pPr eaLnBrk="1" hangingPunct="1"/>
            <a:r>
              <a:rPr lang="en-US" dirty="0" smtClean="0"/>
              <a:t>(If this were a percentage tax rather than a per-unit tax, the new D curve would not be parallel to the old one, it would be flatter:  a tax of a given percentage would be a larger dollar amount at high prices than at low prices, so the downward shift would be greater in absolute terms when P is high than when it is low.  This is the type of complexity we avoid by working with per-unit taxes.) </a:t>
            </a:r>
          </a:p>
        </p:txBody>
      </p:sp>
    </p:spTree>
    <p:extLst>
      <p:ext uri="{BB962C8B-B14F-4D97-AF65-F5344CB8AC3E}">
        <p14:creationId xmlns:p14="http://schemas.microsoft.com/office/powerpoint/2010/main" val="10501254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BB6076F5-A93C-4120-9B1D-9082D2F9AC7A}" type="slidenum">
              <a:rPr lang="en-US" smtClean="0"/>
              <a:pPr/>
              <a:t>21</a:t>
            </a:fld>
            <a:endParaRPr lang="en-US" smtClean="0"/>
          </a:p>
        </p:txBody>
      </p:sp>
      <p:sp>
        <p:nvSpPr>
          <p:cNvPr id="65539"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03F2932D-E7A4-4E2B-802A-313474E30859}" type="slidenum">
              <a:rPr lang="en-US" sz="1200">
                <a:cs typeface="Arial" charset="0"/>
              </a:rPr>
              <a:pPr algn="r"/>
              <a:t>21</a:t>
            </a:fld>
            <a:endParaRPr lang="en-US" sz="1200">
              <a:cs typeface="Arial" charset="0"/>
            </a:endParaRPr>
          </a:p>
        </p:txBody>
      </p:sp>
      <p:sp>
        <p:nvSpPr>
          <p:cNvPr id="65540" name="Rectangle 2"/>
          <p:cNvSpPr>
            <a:spLocks noGrp="1" noRot="1" noChangeAspect="1" noChangeArrowheads="1" noTextEdit="1"/>
          </p:cNvSpPr>
          <p:nvPr>
            <p:ph type="sldImg"/>
          </p:nvPr>
        </p:nvSpPr>
        <p:spPr>
          <a:xfrm>
            <a:off x="381000" y="534988"/>
            <a:ext cx="6096000" cy="3429000"/>
          </a:xfrm>
          <a:ln/>
        </p:spPr>
      </p:sp>
      <p:sp>
        <p:nvSpPr>
          <p:cNvPr id="65541" name="Rectangle 3"/>
          <p:cNvSpPr>
            <a:spLocks noGrp="1" noChangeArrowheads="1"/>
          </p:cNvSpPr>
          <p:nvPr>
            <p:ph type="body" idx="1"/>
          </p:nvPr>
        </p:nvSpPr>
        <p:spPr>
          <a:xfrm>
            <a:off x="685800" y="4248150"/>
            <a:ext cx="5486400" cy="4210050"/>
          </a:xfrm>
          <a:noFill/>
          <a:ln/>
        </p:spPr>
        <p:txBody>
          <a:bodyPr/>
          <a:lstStyle/>
          <a:p>
            <a:pPr eaLnBrk="1" hangingPunct="1"/>
            <a:endParaRPr lang="en-US" smtClean="0"/>
          </a:p>
        </p:txBody>
      </p:sp>
    </p:spTree>
    <p:extLst>
      <p:ext uri="{BB962C8B-B14F-4D97-AF65-F5344CB8AC3E}">
        <p14:creationId xmlns:p14="http://schemas.microsoft.com/office/powerpoint/2010/main" val="501017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5F4F486D-D499-4651-9DD1-49314CC55A03}" type="slidenum">
              <a:rPr lang="en-US" smtClean="0"/>
              <a:pPr/>
              <a:t>22</a:t>
            </a:fld>
            <a:endParaRPr lang="en-US" smtClean="0"/>
          </a:p>
        </p:txBody>
      </p:sp>
      <p:sp>
        <p:nvSpPr>
          <p:cNvPr id="66563"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7602B1AB-3DA9-4AC8-9C75-41A4EF296A86}" type="slidenum">
              <a:rPr lang="en-US" sz="1200">
                <a:cs typeface="Arial" charset="0"/>
              </a:rPr>
              <a:pPr algn="r"/>
              <a:t>22</a:t>
            </a:fld>
            <a:endParaRPr lang="en-US" sz="1200">
              <a:cs typeface="Arial" charset="0"/>
            </a:endParaRPr>
          </a:p>
        </p:txBody>
      </p:sp>
      <p:sp>
        <p:nvSpPr>
          <p:cNvPr id="66564" name="Rectangle 2"/>
          <p:cNvSpPr>
            <a:spLocks noGrp="1" noRot="1" noChangeAspect="1" noChangeArrowheads="1" noTextEdit="1"/>
          </p:cNvSpPr>
          <p:nvPr>
            <p:ph type="sldImg"/>
          </p:nvPr>
        </p:nvSpPr>
        <p:spPr>
          <a:xfrm>
            <a:off x="381000" y="534988"/>
            <a:ext cx="6096000" cy="3429000"/>
          </a:xfrm>
          <a:ln/>
        </p:spPr>
      </p:sp>
      <p:sp>
        <p:nvSpPr>
          <p:cNvPr id="66565" name="Rectangle 3"/>
          <p:cNvSpPr>
            <a:spLocks noGrp="1" noChangeArrowheads="1"/>
          </p:cNvSpPr>
          <p:nvPr>
            <p:ph type="body" idx="1"/>
          </p:nvPr>
        </p:nvSpPr>
        <p:spPr>
          <a:xfrm>
            <a:off x="685800" y="4248150"/>
            <a:ext cx="5486400" cy="4210050"/>
          </a:xfrm>
          <a:noFill/>
          <a:ln/>
        </p:spPr>
        <p:txBody>
          <a:bodyPr/>
          <a:lstStyle/>
          <a:p>
            <a:pPr eaLnBrk="1" hangingPunct="1"/>
            <a:r>
              <a:rPr lang="en-US" smtClean="0"/>
              <a:t>“Market participants” simply means buyers and sellers. </a:t>
            </a:r>
          </a:p>
        </p:txBody>
      </p:sp>
    </p:spTree>
    <p:extLst>
      <p:ext uri="{BB962C8B-B14F-4D97-AF65-F5344CB8AC3E}">
        <p14:creationId xmlns:p14="http://schemas.microsoft.com/office/powerpoint/2010/main" val="19296288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E9381929-EC90-4B9E-9014-6A89CA8CA4F3}" type="slidenum">
              <a:rPr lang="en-US" smtClean="0"/>
              <a:pPr/>
              <a:t>23</a:t>
            </a:fld>
            <a:endParaRPr lang="en-US" smtClean="0"/>
          </a:p>
        </p:txBody>
      </p:sp>
      <p:sp>
        <p:nvSpPr>
          <p:cNvPr id="67587"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C9220BE0-F609-4848-A228-2B676B1E85CB}" type="slidenum">
              <a:rPr lang="en-US" sz="1200">
                <a:cs typeface="Arial" charset="0"/>
              </a:rPr>
              <a:pPr algn="r"/>
              <a:t>23</a:t>
            </a:fld>
            <a:endParaRPr lang="en-US" sz="1200">
              <a:cs typeface="Arial" charset="0"/>
            </a:endParaRPr>
          </a:p>
        </p:txBody>
      </p:sp>
      <p:sp>
        <p:nvSpPr>
          <p:cNvPr id="67588" name="Rectangle 2"/>
          <p:cNvSpPr>
            <a:spLocks noGrp="1" noRot="1" noChangeAspect="1" noChangeArrowheads="1" noTextEdit="1"/>
          </p:cNvSpPr>
          <p:nvPr>
            <p:ph type="sldImg"/>
          </p:nvPr>
        </p:nvSpPr>
        <p:spPr>
          <a:xfrm>
            <a:off x="381000" y="534988"/>
            <a:ext cx="6096000" cy="3429000"/>
          </a:xfrm>
          <a:ln/>
        </p:spPr>
      </p:sp>
      <p:sp>
        <p:nvSpPr>
          <p:cNvPr id="67589" name="Rectangle 3"/>
          <p:cNvSpPr>
            <a:spLocks noGrp="1" noChangeArrowheads="1"/>
          </p:cNvSpPr>
          <p:nvPr>
            <p:ph type="body" idx="1"/>
          </p:nvPr>
        </p:nvSpPr>
        <p:spPr>
          <a:xfrm>
            <a:off x="685800" y="4248150"/>
            <a:ext cx="5486400" cy="4210050"/>
          </a:xfrm>
          <a:noFill/>
          <a:ln/>
        </p:spPr>
        <p:txBody>
          <a:bodyPr/>
          <a:lstStyle/>
          <a:p>
            <a:pPr eaLnBrk="1" hangingPunct="1"/>
            <a:r>
              <a:rPr lang="en-US" dirty="0" smtClean="0"/>
              <a:t>The government makes sellers pay a $1.50 on each pizza they sell.  The new, red supply curve reflects sellers’ supply as a function of the after-tax price.  </a:t>
            </a:r>
          </a:p>
        </p:txBody>
      </p:sp>
    </p:spTree>
    <p:extLst>
      <p:ext uri="{BB962C8B-B14F-4D97-AF65-F5344CB8AC3E}">
        <p14:creationId xmlns:p14="http://schemas.microsoft.com/office/powerpoint/2010/main" val="15069084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BE488156-323D-4C0E-B50D-02F7441899D0}" type="slidenum">
              <a:rPr lang="en-US" smtClean="0"/>
              <a:pPr/>
              <a:t>24</a:t>
            </a:fld>
            <a:endParaRPr lang="en-US" smtClean="0"/>
          </a:p>
        </p:txBody>
      </p:sp>
      <p:sp>
        <p:nvSpPr>
          <p:cNvPr id="68611"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142E2FA2-6E70-4132-9BC4-D839A54FDC9D}" type="slidenum">
              <a:rPr lang="en-US" sz="1200">
                <a:cs typeface="Arial" charset="0"/>
              </a:rPr>
              <a:pPr algn="r"/>
              <a:t>24</a:t>
            </a:fld>
            <a:endParaRPr lang="en-US" sz="1200">
              <a:cs typeface="Arial" charset="0"/>
            </a:endParaRPr>
          </a:p>
        </p:txBody>
      </p:sp>
      <p:sp>
        <p:nvSpPr>
          <p:cNvPr id="68612" name="Rectangle 2"/>
          <p:cNvSpPr>
            <a:spLocks noGrp="1" noRot="1" noChangeAspect="1" noChangeArrowheads="1" noTextEdit="1"/>
          </p:cNvSpPr>
          <p:nvPr>
            <p:ph type="sldImg"/>
          </p:nvPr>
        </p:nvSpPr>
        <p:spPr>
          <a:xfrm>
            <a:off x="381000" y="534988"/>
            <a:ext cx="6096000" cy="3429000"/>
          </a:xfrm>
          <a:ln/>
        </p:spPr>
      </p:sp>
      <p:sp>
        <p:nvSpPr>
          <p:cNvPr id="68613" name="Rectangle 3"/>
          <p:cNvSpPr>
            <a:spLocks noGrp="1" noChangeArrowheads="1"/>
          </p:cNvSpPr>
          <p:nvPr>
            <p:ph type="body" idx="1"/>
          </p:nvPr>
        </p:nvSpPr>
        <p:spPr>
          <a:xfrm>
            <a:off x="685800" y="4248150"/>
            <a:ext cx="5486400" cy="4210050"/>
          </a:xfrm>
          <a:noFill/>
          <a:ln/>
        </p:spPr>
        <p:txBody>
          <a:bodyPr/>
          <a:lstStyle/>
          <a:p>
            <a:pPr eaLnBrk="1" hangingPunct="1"/>
            <a:endParaRPr lang="en-US" smtClean="0"/>
          </a:p>
        </p:txBody>
      </p:sp>
    </p:spTree>
    <p:extLst>
      <p:ext uri="{BB962C8B-B14F-4D97-AF65-F5344CB8AC3E}">
        <p14:creationId xmlns:p14="http://schemas.microsoft.com/office/powerpoint/2010/main" val="3810338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90D02B21-51A3-4B6E-A0F3-68010129A3F4}" type="slidenum">
              <a:rPr lang="en-US" smtClean="0"/>
              <a:pPr/>
              <a:t>5</a:t>
            </a:fld>
            <a:endParaRPr lang="en-US" smtClean="0"/>
          </a:p>
        </p:txBody>
      </p:sp>
      <p:sp>
        <p:nvSpPr>
          <p:cNvPr id="73731"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A9A884CA-8334-48DA-8FEB-0FF92212994F}" type="slidenum">
              <a:rPr lang="en-US" sz="1200">
                <a:cs typeface="Arial" charset="0"/>
              </a:rPr>
              <a:pPr algn="r"/>
              <a:t>5</a:t>
            </a:fld>
            <a:endParaRPr lang="en-US" sz="1200">
              <a:cs typeface="Arial" charset="0"/>
            </a:endParaRPr>
          </a:p>
        </p:txBody>
      </p:sp>
      <p:sp>
        <p:nvSpPr>
          <p:cNvPr id="73732" name="Rectangle 2"/>
          <p:cNvSpPr>
            <a:spLocks noGrp="1" noRot="1" noChangeAspect="1" noChangeArrowheads="1" noTextEdit="1"/>
          </p:cNvSpPr>
          <p:nvPr>
            <p:ph type="sldImg"/>
          </p:nvPr>
        </p:nvSpPr>
        <p:spPr>
          <a:xfrm>
            <a:off x="381000" y="534988"/>
            <a:ext cx="6096000" cy="3429000"/>
          </a:xfrm>
          <a:ln/>
        </p:spPr>
      </p:sp>
      <p:sp>
        <p:nvSpPr>
          <p:cNvPr id="73733" name="Rectangle 3"/>
          <p:cNvSpPr>
            <a:spLocks noGrp="1" noChangeArrowheads="1"/>
          </p:cNvSpPr>
          <p:nvPr>
            <p:ph type="body" idx="1"/>
          </p:nvPr>
        </p:nvSpPr>
        <p:spPr>
          <a:xfrm>
            <a:off x="685800" y="4248150"/>
            <a:ext cx="5486400" cy="4210050"/>
          </a:xfrm>
          <a:noFill/>
          <a:ln/>
        </p:spPr>
        <p:txBody>
          <a:bodyPr/>
          <a:lstStyle/>
          <a:p>
            <a:pPr eaLnBrk="1" hangingPunct="1"/>
            <a:r>
              <a:rPr lang="en-US" smtClean="0"/>
              <a:t>The book shows how a lower price increases CS.  </a:t>
            </a:r>
          </a:p>
        </p:txBody>
      </p:sp>
    </p:spTree>
    <p:extLst>
      <p:ext uri="{BB962C8B-B14F-4D97-AF65-F5344CB8AC3E}">
        <p14:creationId xmlns:p14="http://schemas.microsoft.com/office/powerpoint/2010/main" val="20322252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60ADCDEF-C946-45A8-98E6-1882FF81A43C}" type="slidenum">
              <a:rPr lang="en-US" smtClean="0"/>
              <a:pPr/>
              <a:t>25</a:t>
            </a:fld>
            <a:endParaRPr lang="en-US" smtClean="0"/>
          </a:p>
        </p:txBody>
      </p:sp>
      <p:sp>
        <p:nvSpPr>
          <p:cNvPr id="69635"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9124C066-0D8E-442D-8552-E3F1AB16408E}" type="slidenum">
              <a:rPr lang="en-US" sz="1200">
                <a:cs typeface="Arial" charset="0"/>
              </a:rPr>
              <a:pPr algn="r"/>
              <a:t>25</a:t>
            </a:fld>
            <a:endParaRPr lang="en-US" sz="1200">
              <a:cs typeface="Arial" charset="0"/>
            </a:endParaRPr>
          </a:p>
        </p:txBody>
      </p:sp>
      <p:sp>
        <p:nvSpPr>
          <p:cNvPr id="69636" name="Rectangle 2"/>
          <p:cNvSpPr>
            <a:spLocks noGrp="1" noRot="1" noChangeAspect="1" noChangeArrowheads="1" noTextEdit="1"/>
          </p:cNvSpPr>
          <p:nvPr>
            <p:ph type="sldImg"/>
          </p:nvPr>
        </p:nvSpPr>
        <p:spPr>
          <a:xfrm>
            <a:off x="381000" y="534988"/>
            <a:ext cx="6096000" cy="3429000"/>
          </a:xfrm>
          <a:ln/>
        </p:spPr>
      </p:sp>
      <p:sp>
        <p:nvSpPr>
          <p:cNvPr id="69637" name="Rectangle 3"/>
          <p:cNvSpPr>
            <a:spLocks noGrp="1" noChangeArrowheads="1"/>
          </p:cNvSpPr>
          <p:nvPr>
            <p:ph type="body" idx="1"/>
          </p:nvPr>
        </p:nvSpPr>
        <p:spPr>
          <a:xfrm>
            <a:off x="685800" y="4171950"/>
            <a:ext cx="5486400" cy="4419600"/>
          </a:xfrm>
          <a:noFill/>
          <a:ln/>
        </p:spPr>
        <p:txBody>
          <a:bodyPr/>
          <a:lstStyle/>
          <a:p>
            <a:pPr eaLnBrk="1" hangingPunct="1"/>
            <a:r>
              <a:rPr lang="en-US" sz="1000" dirty="0" smtClean="0"/>
              <a:t>Whether the government makes buyers or sellers pay the tax, all of the effects are the same:</a:t>
            </a:r>
          </a:p>
          <a:p>
            <a:pPr eaLnBrk="1" hangingPunct="1"/>
            <a:r>
              <a:rPr lang="en-US" sz="1000" dirty="0" smtClean="0"/>
              <a:t>   - the price buyers pay rises (in this case to $11)</a:t>
            </a:r>
          </a:p>
          <a:p>
            <a:pPr eaLnBrk="1" hangingPunct="1"/>
            <a:r>
              <a:rPr lang="en-US" sz="1000" dirty="0" smtClean="0"/>
              <a:t>   - the price sellers receive falls (to $9.50)</a:t>
            </a:r>
          </a:p>
          <a:p>
            <a:pPr eaLnBrk="1" hangingPunct="1"/>
            <a:r>
              <a:rPr lang="en-US" sz="1000" dirty="0" smtClean="0"/>
              <a:t>   - the equilibrium quantity falls (to 450)</a:t>
            </a:r>
          </a:p>
          <a:p>
            <a:pPr eaLnBrk="1" hangingPunct="1"/>
            <a:r>
              <a:rPr lang="en-US" sz="1000" dirty="0" smtClean="0"/>
              <a:t>   - the incidence of the tax is the same (here, buyers pay $1 of the tax, while sellers pay $.50 of the tax on each unit)</a:t>
            </a:r>
          </a:p>
          <a:p>
            <a:pPr eaLnBrk="1" hangingPunct="1"/>
            <a:endParaRPr lang="en-US" sz="1000" dirty="0" smtClean="0"/>
          </a:p>
          <a:p>
            <a:pPr eaLnBrk="1" hangingPunct="1"/>
            <a:r>
              <a:rPr lang="en-US" sz="1000" dirty="0" smtClean="0"/>
              <a:t>This should make sense if students think it through:  A tax on buyers means buyers will have to pay more, which causes their demand to fall.  The fall in demand hurts sellers, forcing them to reduce their price.  Similarly, a tax on sellers is like a cost increase, and sellers pass along a portion of that increase to buyers in the form of higher prices.  </a:t>
            </a:r>
          </a:p>
          <a:p>
            <a:pPr eaLnBrk="1" hangingPunct="1"/>
            <a:endParaRPr lang="en-US" sz="1000" dirty="0" smtClean="0"/>
          </a:p>
          <a:p>
            <a:pPr eaLnBrk="1" hangingPunct="1"/>
            <a:r>
              <a:rPr lang="en-US" sz="1000" dirty="0" smtClean="0"/>
              <a:t>The equivalence of taxes on buyers and taxes on sellers means that we can ignore whether the tax is imposed on buyers or sellers.  All that matters is the size of the tax.  </a:t>
            </a:r>
          </a:p>
          <a:p>
            <a:pPr eaLnBrk="1" hangingPunct="1"/>
            <a:endParaRPr lang="en-US" sz="1000" dirty="0" smtClean="0"/>
          </a:p>
          <a:p>
            <a:pPr eaLnBrk="1" hangingPunct="1"/>
            <a:r>
              <a:rPr lang="en-US" sz="1000" dirty="0" smtClean="0"/>
              <a:t>So, in future problems, we can think of the tax as a wedge between the price buyers pay and the price sellers receive.  On a supply</a:t>
            </a:r>
            <a:r>
              <a:rPr lang="en-US" sz="1200" kern="1200" dirty="0" smtClean="0">
                <a:solidFill>
                  <a:schemeClr val="tx1"/>
                </a:solidFill>
                <a:latin typeface="Times New Roman" pitchFamily="18" charset="0"/>
                <a:ea typeface="+mn-ea"/>
                <a:cs typeface="Times New Roman" pitchFamily="18" charset="0"/>
              </a:rPr>
              <a:t>–</a:t>
            </a:r>
            <a:r>
              <a:rPr lang="en-US" sz="1000" dirty="0" smtClean="0"/>
              <a:t>demand diagram, this wedge is a vertical line segment (shown in green on this graph).  You can think of taking a toothpick the size of the tax and wedging it between the S and D curves.  The quantity at which the toothpick fits just snuggly is the new equilibrium quantity.  Students will have a chance to practice this in a moment with an exercise.  </a:t>
            </a:r>
          </a:p>
          <a:p>
            <a:pPr eaLnBrk="1" hangingPunct="1"/>
            <a:endParaRPr lang="en-US" sz="1000" dirty="0" smtClean="0"/>
          </a:p>
          <a:p>
            <a:pPr eaLnBrk="1" hangingPunct="1"/>
            <a:r>
              <a:rPr lang="en-US" sz="1000" dirty="0" smtClean="0"/>
              <a:t>One last remark:  Someone once said “if you want less of something, tax it.”  A tax on any good or service causes a fall in its quantity.  This is because people respond to incentives:  </a:t>
            </a:r>
            <a:br>
              <a:rPr lang="en-US" sz="1000" dirty="0" smtClean="0"/>
            </a:br>
            <a:r>
              <a:rPr lang="en-US" sz="1000" dirty="0" smtClean="0"/>
              <a:t>the tax gives buyers an incentive to buy less and gives sellers an incentive to produce less. </a:t>
            </a:r>
          </a:p>
        </p:txBody>
      </p:sp>
    </p:spTree>
    <p:extLst>
      <p:ext uri="{BB962C8B-B14F-4D97-AF65-F5344CB8AC3E}">
        <p14:creationId xmlns:p14="http://schemas.microsoft.com/office/powerpoint/2010/main" val="10473599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D9A1A60F-9B97-40FA-BC37-8A9CFBC27286}" type="slidenum">
              <a:rPr lang="en-US" smtClean="0"/>
              <a:pPr/>
              <a:t>26</a:t>
            </a:fld>
            <a:endParaRPr lang="en-US" smtClean="0"/>
          </a:p>
        </p:txBody>
      </p:sp>
      <p:sp>
        <p:nvSpPr>
          <p:cNvPr id="72707"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4D7DDF1B-4708-473D-8236-28702EE02A10}" type="slidenum">
              <a:rPr lang="en-US" sz="1200">
                <a:cs typeface="Arial" charset="0"/>
              </a:rPr>
              <a:pPr algn="r"/>
              <a:t>26</a:t>
            </a:fld>
            <a:endParaRPr lang="en-US" sz="1200">
              <a:cs typeface="Arial" charset="0"/>
            </a:endParaRPr>
          </a:p>
        </p:txBody>
      </p:sp>
      <p:sp>
        <p:nvSpPr>
          <p:cNvPr id="72708" name="Rectangle 2"/>
          <p:cNvSpPr>
            <a:spLocks noGrp="1" noRot="1" noChangeAspect="1" noChangeArrowheads="1" noTextEdit="1"/>
          </p:cNvSpPr>
          <p:nvPr>
            <p:ph type="sldImg"/>
          </p:nvPr>
        </p:nvSpPr>
        <p:spPr>
          <a:xfrm>
            <a:off x="381000" y="534988"/>
            <a:ext cx="6096000" cy="3429000"/>
          </a:xfrm>
          <a:ln/>
        </p:spPr>
      </p:sp>
      <p:sp>
        <p:nvSpPr>
          <p:cNvPr id="72709" name="Rectangle 3"/>
          <p:cNvSpPr>
            <a:spLocks noGrp="1" noChangeArrowheads="1"/>
          </p:cNvSpPr>
          <p:nvPr>
            <p:ph type="body" idx="1"/>
          </p:nvPr>
        </p:nvSpPr>
        <p:spPr>
          <a:xfrm>
            <a:off x="685800" y="4248150"/>
            <a:ext cx="5486400" cy="4210050"/>
          </a:xfrm>
          <a:noFill/>
          <a:ln/>
        </p:spPr>
        <p:txBody>
          <a:bodyPr/>
          <a:lstStyle/>
          <a:p>
            <a:pPr eaLnBrk="1" hangingPunct="1"/>
            <a:r>
              <a:rPr lang="en-US" dirty="0" smtClean="0"/>
              <a:t>We have just seen that tax incidence is not affected by whether the government makes buyers or sellers pay the tax.  So what, then, does determine tax incidence?  Turns out it’s elasticity—specifically, the price </a:t>
            </a:r>
            <a:r>
              <a:rPr lang="en-US" dirty="0" err="1" smtClean="0"/>
              <a:t>elasticities</a:t>
            </a:r>
            <a:r>
              <a:rPr lang="en-US" dirty="0" smtClean="0"/>
              <a:t> of supply and demand. </a:t>
            </a:r>
          </a:p>
          <a:p>
            <a:pPr eaLnBrk="1" hangingPunct="1"/>
            <a:endParaRPr lang="en-US" dirty="0" smtClean="0"/>
          </a:p>
          <a:p>
            <a:pPr eaLnBrk="1" hangingPunct="1"/>
            <a:r>
              <a:rPr lang="en-US" dirty="0" smtClean="0"/>
              <a:t>There are two cases:  1) supply is more price-elastic than demand (this slide), and 2) demand is more price-elastic than supply (next slide).  </a:t>
            </a:r>
          </a:p>
          <a:p>
            <a:pPr eaLnBrk="1" hangingPunct="1"/>
            <a:endParaRPr lang="en-US" dirty="0" smtClean="0"/>
          </a:p>
          <a:p>
            <a:pPr eaLnBrk="1" hangingPunct="1"/>
            <a:r>
              <a:rPr lang="en-US" dirty="0" smtClean="0"/>
              <a:t>When supply is more price-elastic than demand, sellers are relatively more responsive to changes in price, and the supply curve is less steep than the demand curve.  Buyers have relatively fewer alternatives, so they have to “eat” most of the price increase caused by the imposition of the tax.  </a:t>
            </a:r>
          </a:p>
          <a:p>
            <a:pPr eaLnBrk="1" hangingPunct="1"/>
            <a:endParaRPr lang="en-US" dirty="0" smtClean="0"/>
          </a:p>
          <a:p>
            <a:pPr eaLnBrk="1" hangingPunct="1"/>
            <a:r>
              <a:rPr lang="en-US" dirty="0" smtClean="0"/>
              <a:t>As the textbook puts it, sellers can more easily leave the market in response to the tax than can buyers.  Thus, buyers are stuck bearing most of the burden of the tax.  </a:t>
            </a:r>
          </a:p>
          <a:p>
            <a:pPr eaLnBrk="1" hangingPunct="1"/>
            <a:r>
              <a:rPr lang="en-US" dirty="0" smtClean="0"/>
              <a:t>  </a:t>
            </a:r>
          </a:p>
        </p:txBody>
      </p:sp>
    </p:spTree>
    <p:extLst>
      <p:ext uri="{BB962C8B-B14F-4D97-AF65-F5344CB8AC3E}">
        <p14:creationId xmlns:p14="http://schemas.microsoft.com/office/powerpoint/2010/main" val="33585181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75B94D08-EDCF-4B8A-A616-4B40CA864704}" type="slidenum">
              <a:rPr lang="en-US" smtClean="0"/>
              <a:pPr/>
              <a:t>27</a:t>
            </a:fld>
            <a:endParaRPr lang="en-US" smtClean="0"/>
          </a:p>
        </p:txBody>
      </p:sp>
      <p:sp>
        <p:nvSpPr>
          <p:cNvPr id="73731"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C3F99607-FD8E-4D0D-A982-F9C1158513B9}" type="slidenum">
              <a:rPr lang="en-US" sz="1200">
                <a:cs typeface="Arial" charset="0"/>
              </a:rPr>
              <a:pPr algn="r"/>
              <a:t>27</a:t>
            </a:fld>
            <a:endParaRPr lang="en-US" sz="1200">
              <a:cs typeface="Arial" charset="0"/>
            </a:endParaRPr>
          </a:p>
        </p:txBody>
      </p:sp>
      <p:sp>
        <p:nvSpPr>
          <p:cNvPr id="73732" name="Rectangle 2"/>
          <p:cNvSpPr>
            <a:spLocks noGrp="1" noRot="1" noChangeAspect="1" noChangeArrowheads="1" noTextEdit="1"/>
          </p:cNvSpPr>
          <p:nvPr>
            <p:ph type="sldImg"/>
          </p:nvPr>
        </p:nvSpPr>
        <p:spPr>
          <a:xfrm>
            <a:off x="381000" y="534988"/>
            <a:ext cx="6096000" cy="3429000"/>
          </a:xfrm>
          <a:ln/>
        </p:spPr>
      </p:sp>
      <p:sp>
        <p:nvSpPr>
          <p:cNvPr id="73733" name="Rectangle 3"/>
          <p:cNvSpPr>
            <a:spLocks noGrp="1" noChangeArrowheads="1"/>
          </p:cNvSpPr>
          <p:nvPr>
            <p:ph type="body" idx="1"/>
          </p:nvPr>
        </p:nvSpPr>
        <p:spPr>
          <a:xfrm>
            <a:off x="685800" y="4248150"/>
            <a:ext cx="5486400" cy="4210050"/>
          </a:xfrm>
          <a:noFill/>
          <a:ln/>
        </p:spPr>
        <p:txBody>
          <a:bodyPr/>
          <a:lstStyle/>
          <a:p>
            <a:pPr eaLnBrk="1" hangingPunct="1"/>
            <a:r>
              <a:rPr lang="en-US" smtClean="0"/>
              <a:t>The size of the tax is the same in this diagram as in the one on the preceding slide. </a:t>
            </a:r>
          </a:p>
          <a:p>
            <a:pPr eaLnBrk="1" hangingPunct="1"/>
            <a:endParaRPr lang="en-US" smtClean="0"/>
          </a:p>
          <a:p>
            <a:pPr eaLnBrk="1" hangingPunct="1"/>
            <a:r>
              <a:rPr lang="en-US" smtClean="0"/>
              <a:t>When demand is more price-elastic than supply, buyers are relatively more price-sensitive, and the demand curve is less steep than the supply curve.  Buyers have relatively more alternatives, so they can avoid most of the tax.  Sellers are less flexible, so they have to “eat” a greater share of the price increase caused by the tax.  </a:t>
            </a:r>
          </a:p>
          <a:p>
            <a:pPr eaLnBrk="1" hangingPunct="1"/>
            <a:endParaRPr lang="en-US" smtClean="0"/>
          </a:p>
          <a:p>
            <a:pPr eaLnBrk="1" hangingPunct="1"/>
            <a:r>
              <a:rPr lang="en-US" smtClean="0"/>
              <a:t>From the textbook:  </a:t>
            </a:r>
          </a:p>
          <a:p>
            <a:pPr eaLnBrk="1" hangingPunct="1"/>
            <a:r>
              <a:rPr lang="en-US" smtClean="0"/>
              <a:t>Buyers can more easily leave the market than sellers in response to the tax.  Thus, sellers end up with most of the burden of the tax.</a:t>
            </a:r>
          </a:p>
          <a:p>
            <a:pPr eaLnBrk="1" hangingPunct="1"/>
            <a:endParaRPr lang="en-US" smtClean="0"/>
          </a:p>
        </p:txBody>
      </p:sp>
    </p:spTree>
    <p:extLst>
      <p:ext uri="{BB962C8B-B14F-4D97-AF65-F5344CB8AC3E}">
        <p14:creationId xmlns:p14="http://schemas.microsoft.com/office/powerpoint/2010/main" val="1142446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73BD4CFE-A4AD-42B5-A776-A24BBF0F91D3}" type="slidenum">
              <a:rPr lang="en-US" smtClean="0"/>
              <a:pPr/>
              <a:t>28</a:t>
            </a:fld>
            <a:endParaRPr lang="en-US" smtClean="0"/>
          </a:p>
        </p:txBody>
      </p:sp>
      <p:sp>
        <p:nvSpPr>
          <p:cNvPr id="49155"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46756FD4-4F7C-49BF-8044-F8CB3C5F53F3}" type="slidenum">
              <a:rPr lang="en-US" sz="1200" b="0">
                <a:cs typeface="Arial" charset="0"/>
              </a:rPr>
              <a:pPr algn="r"/>
              <a:t>28</a:t>
            </a:fld>
            <a:endParaRPr lang="en-US" sz="1200" b="0">
              <a:cs typeface="Arial" charset="0"/>
            </a:endParaRPr>
          </a:p>
        </p:txBody>
      </p:sp>
      <p:sp>
        <p:nvSpPr>
          <p:cNvPr id="49156" name="Rectangle 2"/>
          <p:cNvSpPr>
            <a:spLocks noGrp="1" noRot="1" noChangeAspect="1" noChangeArrowheads="1" noTextEdit="1"/>
          </p:cNvSpPr>
          <p:nvPr>
            <p:ph type="sldImg"/>
          </p:nvPr>
        </p:nvSpPr>
        <p:spPr>
          <a:ln/>
        </p:spPr>
      </p:sp>
      <p:sp>
        <p:nvSpPr>
          <p:cNvPr id="49157"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35738591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F37B4321-D260-4405-BA3E-0D7E8E4BB853}" type="slidenum">
              <a:rPr lang="en-US" smtClean="0"/>
              <a:pPr/>
              <a:t>29</a:t>
            </a:fld>
            <a:endParaRPr lang="en-US" smtClean="0"/>
          </a:p>
        </p:txBody>
      </p:sp>
      <p:sp>
        <p:nvSpPr>
          <p:cNvPr id="50179"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252C601A-FA13-4ABB-96EE-0CB3C30AE4DA}" type="slidenum">
              <a:rPr lang="en-US" sz="1200" b="0">
                <a:cs typeface="Arial" charset="0"/>
              </a:rPr>
              <a:pPr algn="r"/>
              <a:t>29</a:t>
            </a:fld>
            <a:endParaRPr lang="en-US" sz="1200" b="0">
              <a:cs typeface="Arial" charset="0"/>
            </a:endParaRPr>
          </a:p>
        </p:txBody>
      </p:sp>
      <p:sp>
        <p:nvSpPr>
          <p:cNvPr id="50180" name="Rectangle 2"/>
          <p:cNvSpPr>
            <a:spLocks noGrp="1" noRot="1" noChangeAspect="1" noChangeArrowheads="1" noTextEdit="1"/>
          </p:cNvSpPr>
          <p:nvPr>
            <p:ph type="sldImg"/>
          </p:nvPr>
        </p:nvSpPr>
        <p:spPr>
          <a:ln/>
        </p:spPr>
      </p:sp>
      <p:sp>
        <p:nvSpPr>
          <p:cNvPr id="50181"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38281275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BF282D75-D904-40F8-B168-90C84B7128E0}" type="slidenum">
              <a:rPr lang="en-US" smtClean="0"/>
              <a:pPr/>
              <a:t>30</a:t>
            </a:fld>
            <a:endParaRPr lang="en-US" smtClean="0"/>
          </a:p>
        </p:txBody>
      </p:sp>
      <p:sp>
        <p:nvSpPr>
          <p:cNvPr id="51203"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0BCC28F8-C778-40AD-87E0-9AF13016716F}" type="slidenum">
              <a:rPr lang="en-US" sz="1200" b="0">
                <a:cs typeface="Arial" charset="0"/>
              </a:rPr>
              <a:pPr algn="r"/>
              <a:t>30</a:t>
            </a:fld>
            <a:endParaRPr lang="en-US" sz="1200" b="0">
              <a:cs typeface="Arial" charset="0"/>
            </a:endParaRPr>
          </a:p>
        </p:txBody>
      </p:sp>
      <p:sp>
        <p:nvSpPr>
          <p:cNvPr id="51204" name="Rectangle 2"/>
          <p:cNvSpPr>
            <a:spLocks noGrp="1" noRot="1" noChangeAspect="1" noChangeArrowheads="1" noTextEdit="1"/>
          </p:cNvSpPr>
          <p:nvPr>
            <p:ph type="sldImg"/>
          </p:nvPr>
        </p:nvSpPr>
        <p:spPr>
          <a:xfrm>
            <a:off x="381000" y="534988"/>
            <a:ext cx="6096000" cy="3429000"/>
          </a:xfrm>
          <a:ln/>
        </p:spPr>
      </p:sp>
      <p:sp>
        <p:nvSpPr>
          <p:cNvPr id="51205" name="Rectangle 3"/>
          <p:cNvSpPr>
            <a:spLocks noGrp="1" noChangeArrowheads="1"/>
          </p:cNvSpPr>
          <p:nvPr>
            <p:ph type="body" idx="1"/>
          </p:nvPr>
        </p:nvSpPr>
        <p:spPr>
          <a:xfrm>
            <a:off x="685800" y="4248150"/>
            <a:ext cx="5486400" cy="4210050"/>
          </a:xfrm>
          <a:noFill/>
          <a:ln/>
        </p:spPr>
        <p:txBody>
          <a:bodyPr/>
          <a:lstStyle/>
          <a:p>
            <a:pPr eaLnBrk="1" hangingPunct="1"/>
            <a:r>
              <a:rPr lang="en-US" smtClean="0"/>
              <a:t>If you wish, you may delete this slide and give the information verbally at the beginning of the next slide.  </a:t>
            </a:r>
          </a:p>
        </p:txBody>
      </p:sp>
    </p:spTree>
    <p:extLst>
      <p:ext uri="{BB962C8B-B14F-4D97-AF65-F5344CB8AC3E}">
        <p14:creationId xmlns:p14="http://schemas.microsoft.com/office/powerpoint/2010/main" val="39526820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41569015-C70F-4228-8E6C-519CACF7A96D}" type="slidenum">
              <a:rPr lang="en-US" smtClean="0"/>
              <a:pPr/>
              <a:t>31</a:t>
            </a:fld>
            <a:endParaRPr lang="en-US" smtClean="0"/>
          </a:p>
        </p:txBody>
      </p:sp>
      <p:sp>
        <p:nvSpPr>
          <p:cNvPr id="52227"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D9470AFE-2CEF-4DA4-93B3-765D87AE6EA0}" type="slidenum">
              <a:rPr lang="en-US" sz="1200" b="0">
                <a:cs typeface="Arial" charset="0"/>
              </a:rPr>
              <a:pPr algn="r"/>
              <a:t>31</a:t>
            </a:fld>
            <a:endParaRPr lang="en-US" sz="1200" b="0">
              <a:cs typeface="Arial" charset="0"/>
            </a:endParaRPr>
          </a:p>
        </p:txBody>
      </p:sp>
      <p:sp>
        <p:nvSpPr>
          <p:cNvPr id="52228" name="Rectangle 2"/>
          <p:cNvSpPr>
            <a:spLocks noGrp="1" noRot="1" noChangeAspect="1" noChangeArrowheads="1" noTextEdit="1"/>
          </p:cNvSpPr>
          <p:nvPr>
            <p:ph type="sldImg"/>
          </p:nvPr>
        </p:nvSpPr>
        <p:spPr>
          <a:ln/>
        </p:spPr>
      </p:sp>
      <p:sp>
        <p:nvSpPr>
          <p:cNvPr id="52229"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22730531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BAC15687-001F-421D-9F6B-D8AE5F157406}" type="slidenum">
              <a:rPr lang="en-US" smtClean="0"/>
              <a:pPr/>
              <a:t>32</a:t>
            </a:fld>
            <a:endParaRPr lang="en-US" smtClean="0"/>
          </a:p>
        </p:txBody>
      </p:sp>
      <p:sp>
        <p:nvSpPr>
          <p:cNvPr id="53251"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027EE705-2363-4413-A7BE-A7C6B523AA97}" type="slidenum">
              <a:rPr lang="en-US" sz="1200" b="0">
                <a:cs typeface="Arial" charset="0"/>
              </a:rPr>
              <a:pPr algn="r"/>
              <a:t>32</a:t>
            </a:fld>
            <a:endParaRPr lang="en-US" sz="1200" b="0">
              <a:cs typeface="Arial" charset="0"/>
            </a:endParaRPr>
          </a:p>
        </p:txBody>
      </p:sp>
      <p:sp>
        <p:nvSpPr>
          <p:cNvPr id="53252" name="Rectangle 2"/>
          <p:cNvSpPr>
            <a:spLocks noGrp="1" noRot="1" noChangeAspect="1" noChangeArrowheads="1" noTextEdit="1"/>
          </p:cNvSpPr>
          <p:nvPr>
            <p:ph type="sldImg"/>
          </p:nvPr>
        </p:nvSpPr>
        <p:spPr>
          <a:ln/>
        </p:spPr>
      </p:sp>
      <p:sp>
        <p:nvSpPr>
          <p:cNvPr id="53253"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8049906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F74DFFB8-BC93-48E4-AF43-1FF7A94E7051}" type="slidenum">
              <a:rPr lang="en-US" smtClean="0"/>
              <a:pPr/>
              <a:t>33</a:t>
            </a:fld>
            <a:endParaRPr lang="en-US" smtClean="0"/>
          </a:p>
        </p:txBody>
      </p:sp>
      <p:sp>
        <p:nvSpPr>
          <p:cNvPr id="54275"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70AAAE0C-4776-4001-BA4B-5589D8345598}" type="slidenum">
              <a:rPr lang="en-US" sz="1200" b="0">
                <a:cs typeface="Arial" charset="0"/>
              </a:rPr>
              <a:pPr algn="r"/>
              <a:t>33</a:t>
            </a:fld>
            <a:endParaRPr lang="en-US" sz="1200" b="0">
              <a:cs typeface="Arial" charset="0"/>
            </a:endParaRPr>
          </a:p>
        </p:txBody>
      </p:sp>
      <p:sp>
        <p:nvSpPr>
          <p:cNvPr id="54276" name="Rectangle 2"/>
          <p:cNvSpPr>
            <a:spLocks noGrp="1" noRot="1" noChangeAspect="1" noChangeArrowheads="1" noTextEdit="1"/>
          </p:cNvSpPr>
          <p:nvPr>
            <p:ph type="sldImg"/>
          </p:nvPr>
        </p:nvSpPr>
        <p:spPr>
          <a:ln/>
        </p:spPr>
      </p:sp>
      <p:sp>
        <p:nvSpPr>
          <p:cNvPr id="54277"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28372030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EE542078-3070-4884-B621-EDD44E93F9A0}" type="slidenum">
              <a:rPr lang="en-US" smtClean="0"/>
              <a:pPr/>
              <a:t>34</a:t>
            </a:fld>
            <a:endParaRPr lang="en-US" smtClean="0"/>
          </a:p>
        </p:txBody>
      </p:sp>
      <p:sp>
        <p:nvSpPr>
          <p:cNvPr id="55299"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3BB0EF31-F903-428B-8622-A8C8F3574AAE}" type="slidenum">
              <a:rPr lang="en-US" sz="1200" b="0">
                <a:cs typeface="Arial" charset="0"/>
              </a:rPr>
              <a:pPr algn="r"/>
              <a:t>34</a:t>
            </a:fld>
            <a:endParaRPr lang="en-US" sz="1200" b="0">
              <a:cs typeface="Arial" charset="0"/>
            </a:endParaRPr>
          </a:p>
        </p:txBody>
      </p:sp>
      <p:sp>
        <p:nvSpPr>
          <p:cNvPr id="55300" name="Rectangle 2"/>
          <p:cNvSpPr>
            <a:spLocks noGrp="1" noRot="1" noChangeAspect="1" noChangeArrowheads="1" noTextEdit="1"/>
          </p:cNvSpPr>
          <p:nvPr>
            <p:ph type="sldImg"/>
          </p:nvPr>
        </p:nvSpPr>
        <p:spPr>
          <a:ln/>
        </p:spPr>
      </p:sp>
      <p:sp>
        <p:nvSpPr>
          <p:cNvPr id="55301"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584036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2981DD22-E6BF-495A-8202-164C35F011C0}" type="slidenum">
              <a:rPr lang="en-US" smtClean="0"/>
              <a:pPr/>
              <a:t>8</a:t>
            </a:fld>
            <a:endParaRPr lang="en-US" smtClean="0"/>
          </a:p>
        </p:txBody>
      </p:sp>
      <p:sp>
        <p:nvSpPr>
          <p:cNvPr id="83971"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5CDC1404-26C9-4847-B0DF-E2AD89D7B250}" type="slidenum">
              <a:rPr lang="en-US" sz="1200">
                <a:cs typeface="Arial" charset="0"/>
              </a:rPr>
              <a:pPr algn="r"/>
              <a:t>8</a:t>
            </a:fld>
            <a:endParaRPr lang="en-US" sz="1200">
              <a:cs typeface="Arial" charset="0"/>
            </a:endParaRPr>
          </a:p>
        </p:txBody>
      </p:sp>
      <p:sp>
        <p:nvSpPr>
          <p:cNvPr id="83972" name="Rectangle 2"/>
          <p:cNvSpPr>
            <a:spLocks noGrp="1" noRot="1" noChangeAspect="1" noChangeArrowheads="1" noTextEdit="1"/>
          </p:cNvSpPr>
          <p:nvPr>
            <p:ph type="sldImg"/>
          </p:nvPr>
        </p:nvSpPr>
        <p:spPr>
          <a:xfrm>
            <a:off x="381000" y="534988"/>
            <a:ext cx="6096000" cy="3429000"/>
          </a:xfrm>
          <a:ln/>
        </p:spPr>
      </p:sp>
      <p:sp>
        <p:nvSpPr>
          <p:cNvPr id="83973" name="Rectangle 3"/>
          <p:cNvSpPr>
            <a:spLocks noGrp="1" noChangeArrowheads="1"/>
          </p:cNvSpPr>
          <p:nvPr>
            <p:ph type="body" idx="1"/>
          </p:nvPr>
        </p:nvSpPr>
        <p:spPr>
          <a:xfrm>
            <a:off x="685800" y="4248150"/>
            <a:ext cx="5486400" cy="4210050"/>
          </a:xfrm>
          <a:noFill/>
          <a:ln/>
        </p:spPr>
        <p:txBody>
          <a:bodyPr/>
          <a:lstStyle/>
          <a:p>
            <a:pPr eaLnBrk="1" hangingPunct="1"/>
            <a:endParaRPr lang="en-US" smtClean="0"/>
          </a:p>
        </p:txBody>
      </p:sp>
    </p:spTree>
    <p:extLst>
      <p:ext uri="{BB962C8B-B14F-4D97-AF65-F5344CB8AC3E}">
        <p14:creationId xmlns:p14="http://schemas.microsoft.com/office/powerpoint/2010/main" val="23333427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78F84D30-EAAA-47D9-B1C4-540AA5699A8D}" type="slidenum">
              <a:rPr lang="en-US" smtClean="0"/>
              <a:pPr/>
              <a:t>35</a:t>
            </a:fld>
            <a:endParaRPr lang="en-US" smtClean="0"/>
          </a:p>
        </p:txBody>
      </p:sp>
      <p:sp>
        <p:nvSpPr>
          <p:cNvPr id="63491"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E90D80CF-1E15-48F0-A720-7F892340F854}" type="slidenum">
              <a:rPr lang="en-US" sz="1200" b="0">
                <a:cs typeface="Arial" charset="0"/>
              </a:rPr>
              <a:pPr algn="r"/>
              <a:t>35</a:t>
            </a:fld>
            <a:endParaRPr lang="en-US" sz="1200" b="0">
              <a:cs typeface="Arial" charset="0"/>
            </a:endParaRPr>
          </a:p>
        </p:txBody>
      </p:sp>
      <p:sp>
        <p:nvSpPr>
          <p:cNvPr id="63492" name="Rectangle 2"/>
          <p:cNvSpPr>
            <a:spLocks noGrp="1" noRot="1" noChangeAspect="1" noChangeArrowheads="1" noTextEdit="1"/>
          </p:cNvSpPr>
          <p:nvPr>
            <p:ph type="sldImg"/>
          </p:nvPr>
        </p:nvSpPr>
        <p:spPr>
          <a:ln/>
        </p:spPr>
      </p:sp>
      <p:sp>
        <p:nvSpPr>
          <p:cNvPr id="63493" name="Rectangle 3"/>
          <p:cNvSpPr>
            <a:spLocks noGrp="1" noChangeArrowheads="1"/>
          </p:cNvSpPr>
          <p:nvPr>
            <p:ph type="body" idx="1"/>
          </p:nvPr>
        </p:nvSpPr>
        <p:spPr>
          <a:noFill/>
          <a:ln/>
        </p:spPr>
        <p:txBody>
          <a:bodyPr/>
          <a:lstStyle/>
          <a:p>
            <a:pPr eaLnBrk="1" hangingPunct="1"/>
            <a:r>
              <a:rPr lang="en-US" dirty="0" smtClean="0"/>
              <a:t>In this graph, the supply curve, equilibrium price, and size of the tax are identical to those in the graph on the preceding slide.  The only thing that’s different is the demand curve here is flatter; as a result, the same size tax as before causes a larger DWL.  </a:t>
            </a:r>
          </a:p>
          <a:p>
            <a:pPr eaLnBrk="1" hangingPunct="1"/>
            <a:endParaRPr lang="en-US" dirty="0" smtClean="0"/>
          </a:p>
        </p:txBody>
      </p:sp>
    </p:spTree>
    <p:extLst>
      <p:ext uri="{BB962C8B-B14F-4D97-AF65-F5344CB8AC3E}">
        <p14:creationId xmlns:p14="http://schemas.microsoft.com/office/powerpoint/2010/main" val="2690082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20AFCCA4-AADA-475C-ABEE-8EA0420A1748}" type="slidenum">
              <a:rPr lang="en-US" smtClean="0"/>
              <a:pPr/>
              <a:t>9</a:t>
            </a:fld>
            <a:endParaRPr lang="en-US" smtClean="0"/>
          </a:p>
        </p:txBody>
      </p:sp>
      <p:sp>
        <p:nvSpPr>
          <p:cNvPr id="84995"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7BA12A8C-8C2A-439D-A95E-132667818B24}" type="slidenum">
              <a:rPr lang="en-US" sz="1200">
                <a:cs typeface="Arial" charset="0"/>
              </a:rPr>
              <a:pPr algn="r"/>
              <a:t>9</a:t>
            </a:fld>
            <a:endParaRPr lang="en-US" sz="1200">
              <a:cs typeface="Arial" charset="0"/>
            </a:endParaRPr>
          </a:p>
        </p:txBody>
      </p:sp>
      <p:sp>
        <p:nvSpPr>
          <p:cNvPr id="84996" name="Rectangle 2"/>
          <p:cNvSpPr>
            <a:spLocks noGrp="1" noRot="1" noChangeAspect="1" noChangeArrowheads="1" noTextEdit="1"/>
          </p:cNvSpPr>
          <p:nvPr>
            <p:ph type="sldImg"/>
          </p:nvPr>
        </p:nvSpPr>
        <p:spPr>
          <a:xfrm>
            <a:off x="381000" y="534988"/>
            <a:ext cx="6096000" cy="3429000"/>
          </a:xfrm>
          <a:ln/>
        </p:spPr>
      </p:sp>
      <p:sp>
        <p:nvSpPr>
          <p:cNvPr id="84997" name="Rectangle 3"/>
          <p:cNvSpPr>
            <a:spLocks noGrp="1" noChangeArrowheads="1"/>
          </p:cNvSpPr>
          <p:nvPr>
            <p:ph type="body" idx="1"/>
          </p:nvPr>
        </p:nvSpPr>
        <p:spPr>
          <a:xfrm>
            <a:off x="685800" y="4248150"/>
            <a:ext cx="5486400" cy="4210050"/>
          </a:xfrm>
          <a:noFill/>
          <a:ln/>
        </p:spPr>
        <p:txBody>
          <a:bodyPr/>
          <a:lstStyle/>
          <a:p>
            <a:pPr eaLnBrk="1" hangingPunct="1"/>
            <a:endParaRPr lang="en-US" smtClean="0"/>
          </a:p>
        </p:txBody>
      </p:sp>
    </p:spTree>
    <p:extLst>
      <p:ext uri="{BB962C8B-B14F-4D97-AF65-F5344CB8AC3E}">
        <p14:creationId xmlns:p14="http://schemas.microsoft.com/office/powerpoint/2010/main" val="1518652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ADB5BA8D-CE9F-43EB-AC91-5ACF9360A8EC}" type="slidenum">
              <a:rPr lang="en-US" smtClean="0"/>
              <a:pPr/>
              <a:t>10</a:t>
            </a:fld>
            <a:endParaRPr lang="en-US" smtClean="0"/>
          </a:p>
        </p:txBody>
      </p:sp>
      <p:sp>
        <p:nvSpPr>
          <p:cNvPr id="88067"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3F13821B-E1BE-46F3-BBC1-7F5E55F010D4}" type="slidenum">
              <a:rPr lang="en-US" sz="1200">
                <a:cs typeface="Arial" charset="0"/>
              </a:rPr>
              <a:pPr algn="r"/>
              <a:t>10</a:t>
            </a:fld>
            <a:endParaRPr lang="en-US" sz="1200">
              <a:cs typeface="Arial" charset="0"/>
            </a:endParaRPr>
          </a:p>
        </p:txBody>
      </p:sp>
      <p:sp>
        <p:nvSpPr>
          <p:cNvPr id="88068" name="Rectangle 2"/>
          <p:cNvSpPr>
            <a:spLocks noGrp="1" noRot="1" noChangeAspect="1" noChangeArrowheads="1" noTextEdit="1"/>
          </p:cNvSpPr>
          <p:nvPr>
            <p:ph type="sldImg"/>
          </p:nvPr>
        </p:nvSpPr>
        <p:spPr>
          <a:xfrm>
            <a:off x="923925" y="534988"/>
            <a:ext cx="4997450" cy="2811462"/>
          </a:xfrm>
          <a:ln/>
        </p:spPr>
      </p:sp>
      <p:sp>
        <p:nvSpPr>
          <p:cNvPr id="88069" name="Rectangle 3"/>
          <p:cNvSpPr>
            <a:spLocks noGrp="1" noChangeArrowheads="1"/>
          </p:cNvSpPr>
          <p:nvPr>
            <p:ph type="body" idx="1"/>
          </p:nvPr>
        </p:nvSpPr>
        <p:spPr>
          <a:xfrm>
            <a:off x="485775" y="3598863"/>
            <a:ext cx="5867400" cy="5202237"/>
          </a:xfrm>
          <a:noFill/>
          <a:ln/>
        </p:spPr>
        <p:txBody>
          <a:bodyPr>
            <a:normAutofit/>
          </a:bodyPr>
          <a:lstStyle/>
          <a:p>
            <a:pPr eaLnBrk="1" hangingPunct="1">
              <a:spcBef>
                <a:spcPct val="0"/>
              </a:spcBef>
            </a:pPr>
            <a:r>
              <a:rPr lang="en-US" sz="1100" dirty="0" smtClean="0"/>
              <a:t>It might help to say “participating in the market” means buying and selling.  </a:t>
            </a:r>
          </a:p>
          <a:p>
            <a:pPr eaLnBrk="1" hangingPunct="1">
              <a:spcBef>
                <a:spcPct val="0"/>
              </a:spcBef>
            </a:pPr>
            <a:endParaRPr lang="en-US" sz="1100" dirty="0" smtClean="0"/>
          </a:p>
          <a:p>
            <a:pPr eaLnBrk="1" hangingPunct="1">
              <a:spcBef>
                <a:spcPct val="0"/>
              </a:spcBef>
            </a:pPr>
            <a:r>
              <a:rPr lang="en-US" sz="1100" dirty="0" smtClean="0"/>
              <a:t>It might also help to say that CS measures the </a:t>
            </a:r>
            <a:r>
              <a:rPr lang="en-US" sz="1100" u="sng" dirty="0" smtClean="0"/>
              <a:t>net</a:t>
            </a:r>
            <a:r>
              <a:rPr lang="en-US" sz="1100" dirty="0" smtClean="0"/>
              <a:t> benefit to buyers:  the value they get from the good is the gross benefit, minus what they pay leaves the net benefit, or CS.  Similarly, PS is the </a:t>
            </a:r>
            <a:r>
              <a:rPr lang="en-US" sz="1100" u="sng" dirty="0" smtClean="0"/>
              <a:t>net</a:t>
            </a:r>
            <a:r>
              <a:rPr lang="en-US" sz="1100" dirty="0" smtClean="0"/>
              <a:t> benefit to sellers.  I did not put “net benefit” on this slide because it is not in the book.  But if you wish, you may add it.  </a:t>
            </a:r>
          </a:p>
          <a:p>
            <a:pPr eaLnBrk="1" hangingPunct="1">
              <a:spcBef>
                <a:spcPct val="0"/>
              </a:spcBef>
            </a:pPr>
            <a:endParaRPr lang="en-US" sz="1100" dirty="0" smtClean="0"/>
          </a:p>
          <a:p>
            <a:pPr eaLnBrk="1" hangingPunct="1">
              <a:spcBef>
                <a:spcPct val="0"/>
              </a:spcBef>
            </a:pPr>
            <a:r>
              <a:rPr lang="en-US" sz="1100" dirty="0" smtClean="0"/>
              <a:t>After showing this slide in class, I show my students a short scene from the movie “Pretty Woman” as an example of these concepts.  In this scene, Julia Roberts is taking a bubble bath in Richard </a:t>
            </a:r>
            <a:r>
              <a:rPr lang="en-US" sz="1100" dirty="0" err="1" smtClean="0"/>
              <a:t>Gere’s</a:t>
            </a:r>
            <a:r>
              <a:rPr lang="en-US" sz="1100" dirty="0" smtClean="0"/>
              <a:t> hotel room (don’t worry—there’s no nudity!).  </a:t>
            </a:r>
            <a:r>
              <a:rPr lang="en-US" sz="1100" dirty="0" err="1" smtClean="0"/>
              <a:t>Gere</a:t>
            </a:r>
            <a:r>
              <a:rPr lang="en-US" sz="1100" dirty="0" smtClean="0"/>
              <a:t> comes into the bathroom and they negotiate a price for her to “be at his beck and call” for one week.  After bargaining for a few seconds, they agree on a price of $3000.  A minute later, he says he would have paid $4000 (his willingness to pay), and she says she would have accepted $2000 (her “cost”).  From this, we can deduce that CS = $1000, PS = $1000, and total surplus = $2000.  If this transaction did not occur, then these characters would not have received these “gains from trade.”  </a:t>
            </a:r>
          </a:p>
          <a:p>
            <a:pPr eaLnBrk="1" hangingPunct="1">
              <a:spcBef>
                <a:spcPct val="0"/>
              </a:spcBef>
            </a:pPr>
            <a:endParaRPr lang="en-US" sz="1100" dirty="0" smtClean="0"/>
          </a:p>
          <a:p>
            <a:pPr eaLnBrk="1" hangingPunct="1">
              <a:spcBef>
                <a:spcPct val="0"/>
              </a:spcBef>
            </a:pPr>
            <a:r>
              <a:rPr lang="en-US" sz="1100" dirty="0" smtClean="0"/>
              <a:t>Disclaimer:  We officially urge you to consult with your institution’s legal advisor to verify that showing this brief clip in your class does not violate any copyright laws.  We accept no responsibility in this matter.  For example, we absolutely do not recommend that you rent “Pretty Woman” on DVD, install the free Handbrake software (Google it) on your computer, and use that software to create a video clip of the above-described segment of Pretty Woman from the DVD, a video clip which could then be shown in your classroom presentation of this chapter.  We urge you to respect the intellectual property of others, and all copyright laws.</a:t>
            </a:r>
          </a:p>
        </p:txBody>
      </p:sp>
    </p:spTree>
    <p:extLst>
      <p:ext uri="{BB962C8B-B14F-4D97-AF65-F5344CB8AC3E}">
        <p14:creationId xmlns:p14="http://schemas.microsoft.com/office/powerpoint/2010/main" val="32759051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B95DF3DB-AA54-4870-80A5-58E549DD9F24}" type="slidenum">
              <a:rPr lang="en-US" smtClean="0"/>
              <a:pPr/>
              <a:t>11</a:t>
            </a:fld>
            <a:endParaRPr lang="en-US" smtClean="0"/>
          </a:p>
        </p:txBody>
      </p:sp>
      <p:sp>
        <p:nvSpPr>
          <p:cNvPr id="91139"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5F3DF000-4EBF-424A-9134-6312A765F773}" type="slidenum">
              <a:rPr lang="en-US" sz="1200">
                <a:cs typeface="Arial" charset="0"/>
              </a:rPr>
              <a:pPr algn="r"/>
              <a:t>11</a:t>
            </a:fld>
            <a:endParaRPr lang="en-US" sz="1200">
              <a:cs typeface="Arial" charset="0"/>
            </a:endParaRPr>
          </a:p>
        </p:txBody>
      </p:sp>
      <p:sp>
        <p:nvSpPr>
          <p:cNvPr id="91140" name="Rectangle 2"/>
          <p:cNvSpPr>
            <a:spLocks noGrp="1" noRot="1" noChangeAspect="1" noChangeArrowheads="1" noTextEdit="1"/>
          </p:cNvSpPr>
          <p:nvPr>
            <p:ph type="sldImg"/>
          </p:nvPr>
        </p:nvSpPr>
        <p:spPr>
          <a:xfrm>
            <a:off x="381000" y="534988"/>
            <a:ext cx="6096000" cy="3429000"/>
          </a:xfrm>
          <a:ln/>
        </p:spPr>
      </p:sp>
      <p:sp>
        <p:nvSpPr>
          <p:cNvPr id="91141" name="Rectangle 3"/>
          <p:cNvSpPr>
            <a:spLocks noGrp="1" noChangeArrowheads="1"/>
          </p:cNvSpPr>
          <p:nvPr>
            <p:ph type="body" idx="1"/>
          </p:nvPr>
        </p:nvSpPr>
        <p:spPr>
          <a:xfrm>
            <a:off x="685800" y="4248150"/>
            <a:ext cx="5486400" cy="4210050"/>
          </a:xfrm>
          <a:noFill/>
          <a:ln/>
        </p:spPr>
        <p:txBody>
          <a:bodyPr/>
          <a:lstStyle/>
          <a:p>
            <a:pPr eaLnBrk="1" hangingPunct="1"/>
            <a:endParaRPr lang="en-US" smtClean="0"/>
          </a:p>
        </p:txBody>
      </p:sp>
    </p:spTree>
    <p:extLst>
      <p:ext uri="{BB962C8B-B14F-4D97-AF65-F5344CB8AC3E}">
        <p14:creationId xmlns:p14="http://schemas.microsoft.com/office/powerpoint/2010/main" val="3378690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DA95CCEF-1287-4B08-9B06-932C214135D7}" type="slidenum">
              <a:rPr lang="en-US" smtClean="0"/>
              <a:pPr/>
              <a:t>12</a:t>
            </a:fld>
            <a:endParaRPr lang="en-US" smtClean="0"/>
          </a:p>
        </p:txBody>
      </p:sp>
      <p:sp>
        <p:nvSpPr>
          <p:cNvPr id="89091"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151F9A42-7C36-4F18-9823-C408EFBA9682}" type="slidenum">
              <a:rPr lang="en-US" sz="1200">
                <a:cs typeface="Arial" charset="0"/>
              </a:rPr>
              <a:pPr algn="r"/>
              <a:t>12</a:t>
            </a:fld>
            <a:endParaRPr lang="en-US" sz="1200">
              <a:cs typeface="Arial" charset="0"/>
            </a:endParaRPr>
          </a:p>
        </p:txBody>
      </p:sp>
      <p:sp>
        <p:nvSpPr>
          <p:cNvPr id="89092" name="Rectangle 2"/>
          <p:cNvSpPr>
            <a:spLocks noGrp="1" noRot="1" noChangeAspect="1" noChangeArrowheads="1" noTextEdit="1"/>
          </p:cNvSpPr>
          <p:nvPr>
            <p:ph type="sldImg"/>
          </p:nvPr>
        </p:nvSpPr>
        <p:spPr>
          <a:xfrm>
            <a:off x="381000" y="534988"/>
            <a:ext cx="6096000" cy="3429000"/>
          </a:xfrm>
          <a:ln/>
        </p:spPr>
      </p:sp>
      <p:sp>
        <p:nvSpPr>
          <p:cNvPr id="89093" name="Rectangle 3"/>
          <p:cNvSpPr>
            <a:spLocks noGrp="1" noChangeArrowheads="1"/>
          </p:cNvSpPr>
          <p:nvPr>
            <p:ph type="body" idx="1"/>
          </p:nvPr>
        </p:nvSpPr>
        <p:spPr>
          <a:xfrm>
            <a:off x="685800" y="4248150"/>
            <a:ext cx="5486400" cy="4210050"/>
          </a:xfrm>
          <a:noFill/>
          <a:ln/>
        </p:spPr>
        <p:txBody>
          <a:bodyPr/>
          <a:lstStyle/>
          <a:p>
            <a:pPr eaLnBrk="1" hangingPunct="1"/>
            <a:r>
              <a:rPr lang="en-US" smtClean="0"/>
              <a:t>Is the market’s allocation of resources desirable?  This question is important, because the answer to it has implications for the proper role and scope of government.  </a:t>
            </a:r>
          </a:p>
          <a:p>
            <a:pPr eaLnBrk="1" hangingPunct="1"/>
            <a:endParaRPr lang="en-US" smtClean="0"/>
          </a:p>
          <a:p>
            <a:pPr eaLnBrk="1" hangingPunct="1"/>
            <a:r>
              <a:rPr lang="en-US" smtClean="0"/>
              <a:t>If the market’s allocation is generally desirable, then the role of government should be limited to the protection of property rights, national defense and so forth.  If not, then public policy may potentially be able to improve upon the market’s allocation. </a:t>
            </a:r>
          </a:p>
        </p:txBody>
      </p:sp>
    </p:spTree>
    <p:extLst>
      <p:ext uri="{BB962C8B-B14F-4D97-AF65-F5344CB8AC3E}">
        <p14:creationId xmlns:p14="http://schemas.microsoft.com/office/powerpoint/2010/main" val="4006443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E506B02D-6382-492C-A4DF-A9B08785A4CB}" type="slidenum">
              <a:rPr lang="en-US" smtClean="0"/>
              <a:pPr/>
              <a:t>13</a:t>
            </a:fld>
            <a:endParaRPr lang="en-US" smtClean="0"/>
          </a:p>
        </p:txBody>
      </p:sp>
      <p:sp>
        <p:nvSpPr>
          <p:cNvPr id="90115"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0FE615CC-3393-46BE-B56E-44CF7A802BBC}" type="slidenum">
              <a:rPr lang="en-US" sz="1200">
                <a:cs typeface="Arial" charset="0"/>
              </a:rPr>
              <a:pPr algn="r"/>
              <a:t>13</a:t>
            </a:fld>
            <a:endParaRPr lang="en-US" sz="1200">
              <a:cs typeface="Arial" charset="0"/>
            </a:endParaRPr>
          </a:p>
        </p:txBody>
      </p:sp>
      <p:sp>
        <p:nvSpPr>
          <p:cNvPr id="90116" name="Rectangle 2"/>
          <p:cNvSpPr>
            <a:spLocks noGrp="1" noRot="1" noChangeAspect="1" noChangeArrowheads="1" noTextEdit="1"/>
          </p:cNvSpPr>
          <p:nvPr>
            <p:ph type="sldImg"/>
          </p:nvPr>
        </p:nvSpPr>
        <p:spPr>
          <a:xfrm>
            <a:off x="381000" y="534988"/>
            <a:ext cx="6096000" cy="3429000"/>
          </a:xfrm>
          <a:ln/>
        </p:spPr>
      </p:sp>
      <p:sp>
        <p:nvSpPr>
          <p:cNvPr id="90117" name="Rectangle 3"/>
          <p:cNvSpPr>
            <a:spLocks noGrp="1" noChangeArrowheads="1"/>
          </p:cNvSpPr>
          <p:nvPr>
            <p:ph type="body" idx="1"/>
          </p:nvPr>
        </p:nvSpPr>
        <p:spPr>
          <a:xfrm>
            <a:off x="685800" y="4248150"/>
            <a:ext cx="5486400" cy="4210050"/>
          </a:xfrm>
          <a:noFill/>
          <a:ln/>
        </p:spPr>
        <p:txBody>
          <a:bodyPr/>
          <a:lstStyle/>
          <a:p>
            <a:pPr eaLnBrk="1" hangingPunct="1"/>
            <a:endParaRPr lang="en-US" smtClean="0"/>
          </a:p>
        </p:txBody>
      </p:sp>
    </p:spTree>
    <p:extLst>
      <p:ext uri="{BB962C8B-B14F-4D97-AF65-F5344CB8AC3E}">
        <p14:creationId xmlns:p14="http://schemas.microsoft.com/office/powerpoint/2010/main" val="1825933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63D5EB08-75F9-494B-BCF1-DB013C5F29CC}" type="slidenum">
              <a:rPr lang="en-US" smtClean="0"/>
              <a:pPr/>
              <a:t>14</a:t>
            </a:fld>
            <a:endParaRPr lang="en-US" smtClean="0"/>
          </a:p>
        </p:txBody>
      </p:sp>
      <p:sp>
        <p:nvSpPr>
          <p:cNvPr id="92163"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B9C8B373-E324-4C29-8F8F-4106729DE3C9}" type="slidenum">
              <a:rPr lang="en-US" sz="1200">
                <a:cs typeface="Arial" charset="0"/>
              </a:rPr>
              <a:pPr algn="r"/>
              <a:t>14</a:t>
            </a:fld>
            <a:endParaRPr lang="en-US" sz="1200">
              <a:cs typeface="Arial" charset="0"/>
            </a:endParaRPr>
          </a:p>
        </p:txBody>
      </p:sp>
      <p:sp>
        <p:nvSpPr>
          <p:cNvPr id="92164" name="Rectangle 2"/>
          <p:cNvSpPr>
            <a:spLocks noGrp="1" noRot="1" noChangeAspect="1" noChangeArrowheads="1" noTextEdit="1"/>
          </p:cNvSpPr>
          <p:nvPr>
            <p:ph type="sldImg"/>
          </p:nvPr>
        </p:nvSpPr>
        <p:spPr>
          <a:xfrm>
            <a:off x="381000" y="534988"/>
            <a:ext cx="6096000" cy="3429000"/>
          </a:xfrm>
          <a:ln/>
        </p:spPr>
      </p:sp>
      <p:sp>
        <p:nvSpPr>
          <p:cNvPr id="92165" name="Rectangle 3"/>
          <p:cNvSpPr>
            <a:spLocks noGrp="1" noChangeArrowheads="1"/>
          </p:cNvSpPr>
          <p:nvPr>
            <p:ph type="body" idx="1"/>
          </p:nvPr>
        </p:nvSpPr>
        <p:spPr>
          <a:xfrm>
            <a:off x="685800" y="4248150"/>
            <a:ext cx="5486400" cy="4210050"/>
          </a:xfrm>
          <a:noFill/>
          <a:ln/>
        </p:spPr>
        <p:txBody>
          <a:bodyPr/>
          <a:lstStyle/>
          <a:p>
            <a:pPr eaLnBrk="1" hangingPunct="1"/>
            <a:r>
              <a:rPr lang="en-US" dirty="0" smtClean="0"/>
              <a:t>It may be worth reminding your students that, at each Q, the height of the D curve is the marginal buyer’s valuation of the good.  Hence, the buyers from 0 to 15 all value the good at least as much as the price, so they will purchase the good at the market price.  </a:t>
            </a:r>
          </a:p>
          <a:p>
            <a:pPr eaLnBrk="1" hangingPunct="1"/>
            <a:endParaRPr lang="en-US" dirty="0" smtClean="0"/>
          </a:p>
          <a:p>
            <a:pPr eaLnBrk="1" hangingPunct="1"/>
            <a:r>
              <a:rPr lang="en-US" dirty="0" smtClean="0"/>
              <a:t>The buyers from 15 on up value the good less than $30, so they won’t buy the good.  </a:t>
            </a:r>
          </a:p>
        </p:txBody>
      </p:sp>
    </p:spTree>
    <p:extLst>
      <p:ext uri="{BB962C8B-B14F-4D97-AF65-F5344CB8AC3E}">
        <p14:creationId xmlns:p14="http://schemas.microsoft.com/office/powerpoint/2010/main" val="2022332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Freeform 4"/>
          <p:cNvSpPr>
            <a:spLocks/>
          </p:cNvSpPr>
          <p:nvPr/>
        </p:nvSpPr>
        <p:spPr bwMode="auto">
          <a:xfrm>
            <a:off x="381000" y="2803525"/>
            <a:ext cx="2117" cy="3035300"/>
          </a:xfrm>
          <a:custGeom>
            <a:avLst/>
            <a:gdLst>
              <a:gd name="T0" fmla="*/ 0 w 1588"/>
              <a:gd name="T1" fmla="*/ 0 h 1912"/>
              <a:gd name="T2" fmla="*/ 0 w 1588"/>
              <a:gd name="T3" fmla="*/ 9525 h 1912"/>
              <a:gd name="T4" fmla="*/ 0 w 1588"/>
              <a:gd name="T5" fmla="*/ 9525 h 1912"/>
              <a:gd name="T6" fmla="*/ 0 w 1588"/>
              <a:gd name="T7" fmla="*/ 95250 h 1912"/>
              <a:gd name="T8" fmla="*/ 0 w 1588"/>
              <a:gd name="T9" fmla="*/ 3035300 h 1912"/>
              <a:gd name="T10" fmla="*/ 0 w 1588"/>
              <a:gd name="T11" fmla="*/ 3035300 h 1912"/>
              <a:gd name="T12" fmla="*/ 0 w 1588"/>
              <a:gd name="T13" fmla="*/ 0 h 1912"/>
              <a:gd name="T14" fmla="*/ 0 w 1588"/>
              <a:gd name="T15" fmla="*/ 0 h 19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88" h="1912">
                <a:moveTo>
                  <a:pt x="0" y="0"/>
                </a:moveTo>
                <a:lnTo>
                  <a:pt x="0" y="6"/>
                </a:lnTo>
                <a:lnTo>
                  <a:pt x="0" y="60"/>
                </a:lnTo>
                <a:lnTo>
                  <a:pt x="0" y="1912"/>
                </a:lnTo>
                <a:lnTo>
                  <a:pt x="0" y="0"/>
                </a:lnTo>
                <a:close/>
              </a:path>
            </a:pathLst>
          </a:custGeom>
          <a:solidFill>
            <a:srgbClr val="6BB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sz="1800"/>
          </a:p>
        </p:txBody>
      </p:sp>
      <p:sp>
        <p:nvSpPr>
          <p:cNvPr id="34818" name="Rectangle 2"/>
          <p:cNvSpPr>
            <a:spLocks noGrp="1" noChangeArrowheads="1"/>
          </p:cNvSpPr>
          <p:nvPr>
            <p:ph type="ctrTitle" sz="quarter"/>
          </p:nvPr>
        </p:nvSpPr>
        <p:spPr>
          <a:xfrm>
            <a:off x="914400" y="1997076"/>
            <a:ext cx="10363200" cy="1431925"/>
          </a:xfrm>
        </p:spPr>
        <p:txBody>
          <a:bodyPr anchor="b" anchorCtr="1"/>
          <a:lstStyle>
            <a:lvl1pPr algn="ctr">
              <a:defRPr/>
            </a:lvl1pPr>
          </a:lstStyle>
          <a:p>
            <a:pPr lvl="0"/>
            <a:r>
              <a:rPr lang="en-US" altLang="en-US" noProof="0" smtClean="0"/>
              <a:t>Click to edit Master title style</a:t>
            </a:r>
          </a:p>
        </p:txBody>
      </p:sp>
      <p:sp>
        <p:nvSpPr>
          <p:cNvPr id="34819" name="Rectangle 3"/>
          <p:cNvSpPr>
            <a:spLocks noGrp="1" noChangeArrowheads="1"/>
          </p:cNvSpPr>
          <p:nvPr>
            <p:ph type="subTitle" sz="quarter" idx="1"/>
          </p:nvPr>
        </p:nvSpPr>
        <p:spPr>
          <a:xfrm>
            <a:off x="1828800" y="3886200"/>
            <a:ext cx="8534400" cy="1752600"/>
          </a:xfrm>
        </p:spPr>
        <p:txBody>
          <a:bodyPr/>
          <a:lstStyle>
            <a:lvl1pPr marL="0" indent="0" algn="ctr">
              <a:buFontTx/>
              <a:buNone/>
              <a:defRPr/>
            </a:lvl1pPr>
          </a:lstStyle>
          <a:p>
            <a:pPr lvl="0"/>
            <a:r>
              <a:rPr lang="en-US" altLang="en-US" noProof="0" smtClean="0"/>
              <a:t>Click to edit Master subtitle style</a:t>
            </a:r>
          </a:p>
        </p:txBody>
      </p:sp>
      <p:sp>
        <p:nvSpPr>
          <p:cNvPr id="5" name="Rectangle 5"/>
          <p:cNvSpPr>
            <a:spLocks noGrp="1" noChangeArrowheads="1"/>
          </p:cNvSpPr>
          <p:nvPr>
            <p:ph type="ftr" sz="quarter" idx="10"/>
          </p:nvPr>
        </p:nvSpPr>
        <p:spPr/>
        <p:txBody>
          <a:bodyPr/>
          <a:lstStyle>
            <a:lvl1pPr>
              <a:defRPr smtClean="0"/>
            </a:lvl1pPr>
          </a:lstStyle>
          <a:p>
            <a:pPr>
              <a:defRPr/>
            </a:pPr>
            <a:endParaRPr lang="en-US" altLang="en-US"/>
          </a:p>
        </p:txBody>
      </p:sp>
      <p:sp>
        <p:nvSpPr>
          <p:cNvPr id="6" name="Rectangle 6"/>
          <p:cNvSpPr>
            <a:spLocks noGrp="1" noChangeArrowheads="1"/>
          </p:cNvSpPr>
          <p:nvPr>
            <p:ph type="sldNum" sz="quarter" idx="11"/>
          </p:nvPr>
        </p:nvSpPr>
        <p:spPr/>
        <p:txBody>
          <a:bodyPr/>
          <a:lstStyle>
            <a:lvl1pPr>
              <a:defRPr smtClean="0"/>
            </a:lvl1pPr>
          </a:lstStyle>
          <a:p>
            <a:pPr>
              <a:defRPr/>
            </a:pPr>
            <a:fld id="{D50B03E5-4D6A-44DB-AA0C-DBB7E9DA349C}" type="slidenum">
              <a:rPr lang="en-US" altLang="en-US"/>
              <a:pPr>
                <a:defRPr/>
              </a:pPr>
              <a:t>‹#›</a:t>
            </a:fld>
            <a:endParaRPr lang="en-US" altLang="en-US"/>
          </a:p>
        </p:txBody>
      </p:sp>
      <p:sp>
        <p:nvSpPr>
          <p:cNvPr id="7" name="Rectangle 7"/>
          <p:cNvSpPr>
            <a:spLocks noGrp="1" noChangeArrowheads="1"/>
          </p:cNvSpPr>
          <p:nvPr>
            <p:ph type="dt" sz="quarter" idx="12"/>
          </p:nvPr>
        </p:nvSpPr>
        <p:spPr/>
        <p:txBody>
          <a:bodyPr/>
          <a:lstStyle>
            <a:lvl1pPr>
              <a:defRPr smtClean="0"/>
            </a:lvl1pPr>
          </a:lstStyle>
          <a:p>
            <a:pPr>
              <a:defRPr/>
            </a:pPr>
            <a:endParaRPr lang="en-US" altLang="en-US"/>
          </a:p>
        </p:txBody>
      </p:sp>
    </p:spTree>
    <p:extLst>
      <p:ext uri="{BB962C8B-B14F-4D97-AF65-F5344CB8AC3E}">
        <p14:creationId xmlns:p14="http://schemas.microsoft.com/office/powerpoint/2010/main" val="426664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02C3F5A2-1A45-4AA4-8AEF-45C042901E78}" type="slidenum">
              <a:rPr lang="en-US" altLang="en-US"/>
              <a:pPr>
                <a:defRPr/>
              </a:pPr>
              <a:t>‹#›</a:t>
            </a:fld>
            <a:endParaRPr lang="en-US" altLang="en-US"/>
          </a:p>
        </p:txBody>
      </p:sp>
    </p:spTree>
    <p:extLst>
      <p:ext uri="{BB962C8B-B14F-4D97-AF65-F5344CB8AC3E}">
        <p14:creationId xmlns:p14="http://schemas.microsoft.com/office/powerpoint/2010/main" val="3201757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92100"/>
            <a:ext cx="2743200" cy="5727700"/>
          </a:xfrm>
        </p:spPr>
        <p:txBody>
          <a:bodyPr vert="eaVert"/>
          <a:lstStyle/>
          <a:p>
            <a:r>
              <a:rPr lang="en-US" smtClean="0"/>
              <a:t>Click to edit Master title style</a:t>
            </a:r>
            <a:endParaRPr lang="en-IE"/>
          </a:p>
        </p:txBody>
      </p:sp>
      <p:sp>
        <p:nvSpPr>
          <p:cNvPr id="3" name="Vertical Text Placeholder 2"/>
          <p:cNvSpPr>
            <a:spLocks noGrp="1"/>
          </p:cNvSpPr>
          <p:nvPr>
            <p:ph type="body" orient="vert" idx="1"/>
          </p:nvPr>
        </p:nvSpPr>
        <p:spPr>
          <a:xfrm>
            <a:off x="609600" y="292100"/>
            <a:ext cx="8026400" cy="57277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B526EC64-63B2-499C-AB2D-161AD960742A}" type="slidenum">
              <a:rPr lang="en-US" altLang="en-US"/>
              <a:pPr>
                <a:defRPr/>
              </a:pPr>
              <a:t>‹#›</a:t>
            </a:fld>
            <a:endParaRPr lang="en-US" altLang="en-US"/>
          </a:p>
        </p:txBody>
      </p:sp>
    </p:spTree>
    <p:extLst>
      <p:ext uri="{BB962C8B-B14F-4D97-AF65-F5344CB8AC3E}">
        <p14:creationId xmlns:p14="http://schemas.microsoft.com/office/powerpoint/2010/main" val="9713789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Freeform 4"/>
          <p:cNvSpPr>
            <a:spLocks/>
          </p:cNvSpPr>
          <p:nvPr/>
        </p:nvSpPr>
        <p:spPr bwMode="auto">
          <a:xfrm>
            <a:off x="381000" y="2803525"/>
            <a:ext cx="2117" cy="3035300"/>
          </a:xfrm>
          <a:custGeom>
            <a:avLst/>
            <a:gdLst>
              <a:gd name="T0" fmla="*/ 0 w 1588"/>
              <a:gd name="T1" fmla="*/ 0 h 1912"/>
              <a:gd name="T2" fmla="*/ 0 w 1588"/>
              <a:gd name="T3" fmla="*/ 2147483647 h 1912"/>
              <a:gd name="T4" fmla="*/ 0 w 1588"/>
              <a:gd name="T5" fmla="*/ 2147483647 h 1912"/>
              <a:gd name="T6" fmla="*/ 0 w 1588"/>
              <a:gd name="T7" fmla="*/ 2147483647 h 1912"/>
              <a:gd name="T8" fmla="*/ 0 w 1588"/>
              <a:gd name="T9" fmla="*/ 2147483647 h 1912"/>
              <a:gd name="T10" fmla="*/ 0 w 1588"/>
              <a:gd name="T11" fmla="*/ 2147483647 h 1912"/>
              <a:gd name="T12" fmla="*/ 0 w 1588"/>
              <a:gd name="T13" fmla="*/ 0 h 1912"/>
              <a:gd name="T14" fmla="*/ 0 w 1588"/>
              <a:gd name="T15" fmla="*/ 0 h 19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88" h="1912">
                <a:moveTo>
                  <a:pt x="0" y="0"/>
                </a:moveTo>
                <a:lnTo>
                  <a:pt x="0" y="6"/>
                </a:lnTo>
                <a:lnTo>
                  <a:pt x="0" y="60"/>
                </a:lnTo>
                <a:lnTo>
                  <a:pt x="0" y="1912"/>
                </a:lnTo>
                <a:lnTo>
                  <a:pt x="0" y="0"/>
                </a:lnTo>
                <a:close/>
              </a:path>
            </a:pathLst>
          </a:custGeom>
          <a:solidFill>
            <a:srgbClr val="6BB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sz="1800"/>
          </a:p>
        </p:txBody>
      </p:sp>
      <p:sp>
        <p:nvSpPr>
          <p:cNvPr id="386050" name="Rectangle 2"/>
          <p:cNvSpPr>
            <a:spLocks noGrp="1" noChangeArrowheads="1"/>
          </p:cNvSpPr>
          <p:nvPr>
            <p:ph type="ctrTitle" sz="quarter"/>
          </p:nvPr>
        </p:nvSpPr>
        <p:spPr>
          <a:xfrm>
            <a:off x="914400" y="1997076"/>
            <a:ext cx="10363200" cy="1431925"/>
          </a:xfrm>
        </p:spPr>
        <p:txBody>
          <a:bodyPr anchor="b" anchorCtr="1"/>
          <a:lstStyle>
            <a:lvl1pPr algn="ctr">
              <a:defRPr/>
            </a:lvl1pPr>
          </a:lstStyle>
          <a:p>
            <a:pPr lvl="0"/>
            <a:r>
              <a:rPr lang="en-US" altLang="en-US" noProof="0" smtClean="0"/>
              <a:t>Click to edit Master title style</a:t>
            </a:r>
          </a:p>
        </p:txBody>
      </p:sp>
      <p:sp>
        <p:nvSpPr>
          <p:cNvPr id="386051" name="Rectangle 3"/>
          <p:cNvSpPr>
            <a:spLocks noGrp="1" noChangeArrowheads="1"/>
          </p:cNvSpPr>
          <p:nvPr>
            <p:ph type="subTitle" sz="quarter" idx="1"/>
          </p:nvPr>
        </p:nvSpPr>
        <p:spPr>
          <a:xfrm>
            <a:off x="1828800" y="3886200"/>
            <a:ext cx="8534400" cy="1752600"/>
          </a:xfrm>
        </p:spPr>
        <p:txBody>
          <a:bodyPr/>
          <a:lstStyle>
            <a:lvl1pPr marL="0" indent="0" algn="ctr">
              <a:buFontTx/>
              <a:buNone/>
              <a:defRPr/>
            </a:lvl1pPr>
          </a:lstStyle>
          <a:p>
            <a:pPr lvl="0"/>
            <a:r>
              <a:rPr lang="en-US" altLang="en-US" noProof="0" smtClean="0"/>
              <a:t>Click to edit Master subtitle style</a:t>
            </a:r>
          </a:p>
        </p:txBody>
      </p:sp>
      <p:sp>
        <p:nvSpPr>
          <p:cNvPr id="5" name="Rectangle 5"/>
          <p:cNvSpPr>
            <a:spLocks noGrp="1" noChangeArrowheads="1"/>
          </p:cNvSpPr>
          <p:nvPr>
            <p:ph type="ftr" sz="quarter" idx="10"/>
          </p:nvPr>
        </p:nvSpPr>
        <p:spPr/>
        <p:txBody>
          <a:bodyPr/>
          <a:lstStyle>
            <a:lvl1pPr>
              <a:defRPr/>
            </a:lvl1pPr>
          </a:lstStyle>
          <a:p>
            <a:pPr>
              <a:defRPr/>
            </a:pPr>
            <a:endParaRPr lang="en-US" altLang="en-US"/>
          </a:p>
        </p:txBody>
      </p:sp>
      <p:sp>
        <p:nvSpPr>
          <p:cNvPr id="6" name="Rectangle 6"/>
          <p:cNvSpPr>
            <a:spLocks noGrp="1" noChangeArrowheads="1"/>
          </p:cNvSpPr>
          <p:nvPr>
            <p:ph type="sldNum" sz="quarter" idx="11"/>
          </p:nvPr>
        </p:nvSpPr>
        <p:spPr/>
        <p:txBody>
          <a:bodyPr/>
          <a:lstStyle>
            <a:lvl1pPr>
              <a:defRPr/>
            </a:lvl1pPr>
          </a:lstStyle>
          <a:p>
            <a:fld id="{6A76049A-E46F-428D-B88E-B0711E67231C}" type="slidenum">
              <a:rPr lang="en-US" altLang="en-US"/>
              <a:pPr/>
              <a:t>‹#›</a:t>
            </a:fld>
            <a:endParaRPr lang="en-US" altLang="en-US"/>
          </a:p>
        </p:txBody>
      </p:sp>
      <p:sp>
        <p:nvSpPr>
          <p:cNvPr id="7" name="Rectangle 7"/>
          <p:cNvSpPr>
            <a:spLocks noGrp="1" noChangeArrowheads="1"/>
          </p:cNvSpPr>
          <p:nvPr>
            <p:ph type="dt" sz="quarter" idx="12"/>
          </p:nvPr>
        </p:nvSpPr>
        <p:spPr/>
        <p:txBody>
          <a:bodyPr/>
          <a:lstStyle>
            <a:lvl1pPr>
              <a:defRPr/>
            </a:lvl1pPr>
          </a:lstStyle>
          <a:p>
            <a:pPr>
              <a:defRPr/>
            </a:pPr>
            <a:endParaRPr lang="en-US" altLang="en-US"/>
          </a:p>
        </p:txBody>
      </p:sp>
    </p:spTree>
    <p:extLst>
      <p:ext uri="{BB962C8B-B14F-4D97-AF65-F5344CB8AC3E}">
        <p14:creationId xmlns:p14="http://schemas.microsoft.com/office/powerpoint/2010/main" val="4959193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AA70FF5D-B60B-44BA-BAC2-6CFEF4815BC5}" type="slidenum">
              <a:rPr lang="en-US" altLang="en-US"/>
              <a:pPr/>
              <a:t>‹#›</a:t>
            </a:fld>
            <a:endParaRPr lang="en-US" altLang="en-US"/>
          </a:p>
        </p:txBody>
      </p:sp>
    </p:spTree>
    <p:extLst>
      <p:ext uri="{BB962C8B-B14F-4D97-AF65-F5344CB8AC3E}">
        <p14:creationId xmlns:p14="http://schemas.microsoft.com/office/powerpoint/2010/main" val="25757989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IE"/>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8E4BFBE0-9902-454C-915B-C34BF7672349}" type="slidenum">
              <a:rPr lang="en-US" altLang="en-US"/>
              <a:pPr/>
              <a:t>‹#›</a:t>
            </a:fld>
            <a:endParaRPr lang="en-US" altLang="en-US"/>
          </a:p>
        </p:txBody>
      </p:sp>
    </p:spTree>
    <p:extLst>
      <p:ext uri="{BB962C8B-B14F-4D97-AF65-F5344CB8AC3E}">
        <p14:creationId xmlns:p14="http://schemas.microsoft.com/office/powerpoint/2010/main" val="32914314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sz="half" idx="1"/>
          </p:nvPr>
        </p:nvSpPr>
        <p:spPr>
          <a:xfrm>
            <a:off x="609600" y="1905000"/>
            <a:ext cx="5384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Content Placeholder 3"/>
          <p:cNvSpPr>
            <a:spLocks noGrp="1"/>
          </p:cNvSpPr>
          <p:nvPr>
            <p:ph sz="half" idx="2"/>
          </p:nvPr>
        </p:nvSpPr>
        <p:spPr>
          <a:xfrm>
            <a:off x="6197600" y="1905000"/>
            <a:ext cx="5384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fld id="{CEE31614-7FB6-43D0-9315-EDCAC795E804}" type="slidenum">
              <a:rPr lang="en-US" altLang="en-US"/>
              <a:pPr/>
              <a:t>‹#›</a:t>
            </a:fld>
            <a:endParaRPr lang="en-US" altLang="en-US"/>
          </a:p>
        </p:txBody>
      </p:sp>
    </p:spTree>
    <p:extLst>
      <p:ext uri="{BB962C8B-B14F-4D97-AF65-F5344CB8AC3E}">
        <p14:creationId xmlns:p14="http://schemas.microsoft.com/office/powerpoint/2010/main" val="2501860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IE"/>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a:ln/>
        </p:spPr>
        <p:txBody>
          <a:bodyPr/>
          <a:lstStyle>
            <a:lvl1pPr>
              <a:defRPr/>
            </a:lvl1pPr>
          </a:lstStyle>
          <a:p>
            <a:fld id="{FE1ABE29-3AF5-4C3A-8BCC-26357303E124}" type="slidenum">
              <a:rPr lang="en-US" altLang="en-US"/>
              <a:pPr/>
              <a:t>‹#›</a:t>
            </a:fld>
            <a:endParaRPr lang="en-US" altLang="en-US"/>
          </a:p>
        </p:txBody>
      </p:sp>
    </p:spTree>
    <p:extLst>
      <p:ext uri="{BB962C8B-B14F-4D97-AF65-F5344CB8AC3E}">
        <p14:creationId xmlns:p14="http://schemas.microsoft.com/office/powerpoint/2010/main" val="17280971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p:cNvSpPr>
            <a:spLocks noGrp="1" noChangeArrowheads="1"/>
          </p:cNvSpPr>
          <p:nvPr>
            <p:ph type="sldNum" sz="quarter" idx="12"/>
          </p:nvPr>
        </p:nvSpPr>
        <p:spPr>
          <a:ln/>
        </p:spPr>
        <p:txBody>
          <a:bodyPr/>
          <a:lstStyle>
            <a:lvl1pPr>
              <a:defRPr/>
            </a:lvl1pPr>
          </a:lstStyle>
          <a:p>
            <a:fld id="{0AAC2854-0E1E-4C2E-A860-CADE62D24B5E}" type="slidenum">
              <a:rPr lang="en-US" altLang="en-US"/>
              <a:pPr/>
              <a:t>‹#›</a:t>
            </a:fld>
            <a:endParaRPr lang="en-US" altLang="en-US"/>
          </a:p>
        </p:txBody>
      </p:sp>
    </p:spTree>
    <p:extLst>
      <p:ext uri="{BB962C8B-B14F-4D97-AF65-F5344CB8AC3E}">
        <p14:creationId xmlns:p14="http://schemas.microsoft.com/office/powerpoint/2010/main" val="9983559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p:cNvSpPr>
            <a:spLocks noGrp="1" noChangeArrowheads="1"/>
          </p:cNvSpPr>
          <p:nvPr>
            <p:ph type="sldNum" sz="quarter" idx="12"/>
          </p:nvPr>
        </p:nvSpPr>
        <p:spPr>
          <a:ln/>
        </p:spPr>
        <p:txBody>
          <a:bodyPr/>
          <a:lstStyle>
            <a:lvl1pPr>
              <a:defRPr/>
            </a:lvl1pPr>
          </a:lstStyle>
          <a:p>
            <a:fld id="{D44B2C71-70CE-45F8-B6D1-504BBAD63851}" type="slidenum">
              <a:rPr lang="en-US" altLang="en-US"/>
              <a:pPr/>
              <a:t>‹#›</a:t>
            </a:fld>
            <a:endParaRPr lang="en-US" altLang="en-US"/>
          </a:p>
        </p:txBody>
      </p:sp>
    </p:spTree>
    <p:extLst>
      <p:ext uri="{BB962C8B-B14F-4D97-AF65-F5344CB8AC3E}">
        <p14:creationId xmlns:p14="http://schemas.microsoft.com/office/powerpoint/2010/main" val="40830819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IE"/>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fld id="{09DB1A2B-7B5D-420A-9D75-F3E55B2FED79}" type="slidenum">
              <a:rPr lang="en-US" altLang="en-US"/>
              <a:pPr/>
              <a:t>‹#›</a:t>
            </a:fld>
            <a:endParaRPr lang="en-US" altLang="en-US"/>
          </a:p>
        </p:txBody>
      </p:sp>
    </p:spTree>
    <p:extLst>
      <p:ext uri="{BB962C8B-B14F-4D97-AF65-F5344CB8AC3E}">
        <p14:creationId xmlns:p14="http://schemas.microsoft.com/office/powerpoint/2010/main" val="3572343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4BE1F792-8464-421B-83C8-19426AC09135}" type="slidenum">
              <a:rPr lang="en-US" altLang="en-US"/>
              <a:pPr>
                <a:defRPr/>
              </a:pPr>
              <a:t>‹#›</a:t>
            </a:fld>
            <a:endParaRPr lang="en-US" altLang="en-US"/>
          </a:p>
        </p:txBody>
      </p:sp>
    </p:spTree>
    <p:extLst>
      <p:ext uri="{BB962C8B-B14F-4D97-AF65-F5344CB8AC3E}">
        <p14:creationId xmlns:p14="http://schemas.microsoft.com/office/powerpoint/2010/main" val="7465236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IE"/>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E"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fld id="{578324A6-63F5-4520-97E8-10220442BA85}" type="slidenum">
              <a:rPr lang="en-US" altLang="en-US"/>
              <a:pPr/>
              <a:t>‹#›</a:t>
            </a:fld>
            <a:endParaRPr lang="en-US" altLang="en-US"/>
          </a:p>
        </p:txBody>
      </p:sp>
    </p:spTree>
    <p:extLst>
      <p:ext uri="{BB962C8B-B14F-4D97-AF65-F5344CB8AC3E}">
        <p14:creationId xmlns:p14="http://schemas.microsoft.com/office/powerpoint/2010/main" val="14172987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8733B373-7A17-4CEC-BF58-721865ED082F}" type="slidenum">
              <a:rPr lang="en-US" altLang="en-US"/>
              <a:pPr/>
              <a:t>‹#›</a:t>
            </a:fld>
            <a:endParaRPr lang="en-US" altLang="en-US"/>
          </a:p>
        </p:txBody>
      </p:sp>
    </p:spTree>
    <p:extLst>
      <p:ext uri="{BB962C8B-B14F-4D97-AF65-F5344CB8AC3E}">
        <p14:creationId xmlns:p14="http://schemas.microsoft.com/office/powerpoint/2010/main" val="3958546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92100"/>
            <a:ext cx="2743200" cy="5727700"/>
          </a:xfrm>
        </p:spPr>
        <p:txBody>
          <a:bodyPr vert="eaVert"/>
          <a:lstStyle/>
          <a:p>
            <a:r>
              <a:rPr lang="en-US" smtClean="0"/>
              <a:t>Click to edit Master title style</a:t>
            </a:r>
            <a:endParaRPr lang="en-IE"/>
          </a:p>
        </p:txBody>
      </p:sp>
      <p:sp>
        <p:nvSpPr>
          <p:cNvPr id="3" name="Vertical Text Placeholder 2"/>
          <p:cNvSpPr>
            <a:spLocks noGrp="1"/>
          </p:cNvSpPr>
          <p:nvPr>
            <p:ph type="body" orient="vert" idx="1"/>
          </p:nvPr>
        </p:nvSpPr>
        <p:spPr>
          <a:xfrm>
            <a:off x="609600" y="292100"/>
            <a:ext cx="8026400" cy="57277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A93DAE0E-1689-44E7-9F4F-C88ABD1701F5}" type="slidenum">
              <a:rPr lang="en-US" altLang="en-US"/>
              <a:pPr/>
              <a:t>‹#›</a:t>
            </a:fld>
            <a:endParaRPr lang="en-US" altLang="en-US"/>
          </a:p>
        </p:txBody>
      </p:sp>
    </p:spTree>
    <p:extLst>
      <p:ext uri="{BB962C8B-B14F-4D97-AF65-F5344CB8AC3E}">
        <p14:creationId xmlns:p14="http://schemas.microsoft.com/office/powerpoint/2010/main" val="730316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smtClean="0"/>
              <a:t>Click to edit Master title style</a:t>
            </a:r>
            <a:endParaRPr lang="en-IE"/>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C0870208-1705-41E5-AC95-B4FFF100B000}" type="slidenum">
              <a:rPr lang="en-US" altLang="en-US"/>
              <a:pPr>
                <a:defRPr/>
              </a:pPr>
              <a:t>‹#›</a:t>
            </a:fld>
            <a:endParaRPr lang="en-US" altLang="en-US"/>
          </a:p>
        </p:txBody>
      </p:sp>
    </p:spTree>
    <p:extLst>
      <p:ext uri="{BB962C8B-B14F-4D97-AF65-F5344CB8AC3E}">
        <p14:creationId xmlns:p14="http://schemas.microsoft.com/office/powerpoint/2010/main" val="3289955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sz="half" idx="1"/>
          </p:nvPr>
        </p:nvSpPr>
        <p:spPr>
          <a:xfrm>
            <a:off x="609600" y="1905000"/>
            <a:ext cx="5384800" cy="4114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Content Placeholder 3"/>
          <p:cNvSpPr>
            <a:spLocks noGrp="1"/>
          </p:cNvSpPr>
          <p:nvPr>
            <p:ph sz="half" idx="2"/>
          </p:nvPr>
        </p:nvSpPr>
        <p:spPr>
          <a:xfrm>
            <a:off x="6197600" y="1905000"/>
            <a:ext cx="5384800" cy="4114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3BB1472C-97DC-4B4D-8230-1F4D1DF5A331}" type="slidenum">
              <a:rPr lang="en-US" altLang="en-US"/>
              <a:pPr>
                <a:defRPr/>
              </a:pPr>
              <a:t>‹#›</a:t>
            </a:fld>
            <a:endParaRPr lang="en-US" altLang="en-US"/>
          </a:p>
        </p:txBody>
      </p:sp>
    </p:spTree>
    <p:extLst>
      <p:ext uri="{BB962C8B-B14F-4D97-AF65-F5344CB8AC3E}">
        <p14:creationId xmlns:p14="http://schemas.microsoft.com/office/powerpoint/2010/main" val="3307645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smtClean="0"/>
              <a:t>Click to edit Master title style</a:t>
            </a:r>
            <a:endParaRPr lang="en-IE"/>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a:ln/>
        </p:spPr>
        <p:txBody>
          <a:bodyPr/>
          <a:lstStyle>
            <a:lvl1pPr>
              <a:defRPr/>
            </a:lvl1pPr>
          </a:lstStyle>
          <a:p>
            <a:pPr>
              <a:defRPr/>
            </a:pPr>
            <a:fld id="{0156D562-B48B-4439-AE6F-FCE5FF5633E0}" type="slidenum">
              <a:rPr lang="en-US" altLang="en-US"/>
              <a:pPr>
                <a:defRPr/>
              </a:pPr>
              <a:t>‹#›</a:t>
            </a:fld>
            <a:endParaRPr lang="en-US" altLang="en-US"/>
          </a:p>
        </p:txBody>
      </p:sp>
    </p:spTree>
    <p:extLst>
      <p:ext uri="{BB962C8B-B14F-4D97-AF65-F5344CB8AC3E}">
        <p14:creationId xmlns:p14="http://schemas.microsoft.com/office/powerpoint/2010/main" val="3110265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p:cNvSpPr>
            <a:spLocks noGrp="1" noChangeArrowheads="1"/>
          </p:cNvSpPr>
          <p:nvPr>
            <p:ph type="sldNum" sz="quarter" idx="12"/>
          </p:nvPr>
        </p:nvSpPr>
        <p:spPr>
          <a:ln/>
        </p:spPr>
        <p:txBody>
          <a:bodyPr/>
          <a:lstStyle>
            <a:lvl1pPr>
              <a:defRPr/>
            </a:lvl1pPr>
          </a:lstStyle>
          <a:p>
            <a:pPr>
              <a:defRPr/>
            </a:pPr>
            <a:fld id="{E2F15BF4-D3E7-4F76-A5F6-7D54E24D4641}" type="slidenum">
              <a:rPr lang="en-US" altLang="en-US"/>
              <a:pPr>
                <a:defRPr/>
              </a:pPr>
              <a:t>‹#›</a:t>
            </a:fld>
            <a:endParaRPr lang="en-US" altLang="en-US"/>
          </a:p>
        </p:txBody>
      </p:sp>
    </p:spTree>
    <p:extLst>
      <p:ext uri="{BB962C8B-B14F-4D97-AF65-F5344CB8AC3E}">
        <p14:creationId xmlns:p14="http://schemas.microsoft.com/office/powerpoint/2010/main" val="908156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p:cNvSpPr>
            <a:spLocks noGrp="1" noChangeArrowheads="1"/>
          </p:cNvSpPr>
          <p:nvPr>
            <p:ph type="sldNum" sz="quarter" idx="12"/>
          </p:nvPr>
        </p:nvSpPr>
        <p:spPr>
          <a:ln/>
        </p:spPr>
        <p:txBody>
          <a:bodyPr/>
          <a:lstStyle>
            <a:lvl1pPr>
              <a:defRPr/>
            </a:lvl1pPr>
          </a:lstStyle>
          <a:p>
            <a:pPr>
              <a:defRPr/>
            </a:pPr>
            <a:fld id="{363837D2-F40F-4988-BCC3-4E1BD6087EC7}" type="slidenum">
              <a:rPr lang="en-US" altLang="en-US"/>
              <a:pPr>
                <a:defRPr/>
              </a:pPr>
              <a:t>‹#›</a:t>
            </a:fld>
            <a:endParaRPr lang="en-US" altLang="en-US"/>
          </a:p>
        </p:txBody>
      </p:sp>
    </p:spTree>
    <p:extLst>
      <p:ext uri="{BB962C8B-B14F-4D97-AF65-F5344CB8AC3E}">
        <p14:creationId xmlns:p14="http://schemas.microsoft.com/office/powerpoint/2010/main" val="3051207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smtClean="0"/>
              <a:t>Click to edit Master title style</a:t>
            </a:r>
            <a:endParaRPr lang="en-IE"/>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AE967940-27F1-484C-8F46-46F1EE84B499}" type="slidenum">
              <a:rPr lang="en-US" altLang="en-US"/>
              <a:pPr>
                <a:defRPr/>
              </a:pPr>
              <a:t>‹#›</a:t>
            </a:fld>
            <a:endParaRPr lang="en-US" altLang="en-US"/>
          </a:p>
        </p:txBody>
      </p:sp>
    </p:spTree>
    <p:extLst>
      <p:ext uri="{BB962C8B-B14F-4D97-AF65-F5344CB8AC3E}">
        <p14:creationId xmlns:p14="http://schemas.microsoft.com/office/powerpoint/2010/main" val="4235651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smtClean="0"/>
              <a:t>Click to edit Master title style</a:t>
            </a:r>
            <a:endParaRPr lang="en-IE"/>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E" noProof="0" smtClean="0"/>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523B8768-5601-4525-BE99-B6F48CBD8A24}" type="slidenum">
              <a:rPr lang="en-US" altLang="en-US"/>
              <a:pPr>
                <a:defRPr/>
              </a:pPr>
              <a:t>‹#›</a:t>
            </a:fld>
            <a:endParaRPr lang="en-US" altLang="en-US"/>
          </a:p>
        </p:txBody>
      </p:sp>
    </p:spTree>
    <p:extLst>
      <p:ext uri="{BB962C8B-B14F-4D97-AF65-F5344CB8AC3E}">
        <p14:creationId xmlns:p14="http://schemas.microsoft.com/office/powerpoint/2010/main" val="1105285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bwMode="auto">
          <a:xfrm>
            <a:off x="609600" y="292100"/>
            <a:ext cx="10972800"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33795" name="Rectangle 3"/>
          <p:cNvSpPr>
            <a:spLocks noGrp="1" noChangeArrowheads="1"/>
          </p:cNvSpPr>
          <p:nvPr>
            <p:ph type="body" idx="1"/>
          </p:nvPr>
        </p:nvSpPr>
        <p:spPr bwMode="auto">
          <a:xfrm>
            <a:off x="609600" y="1905000"/>
            <a:ext cx="10972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33796"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smtClean="0">
                <a:effectLst>
                  <a:outerShdw blurRad="38100" dist="38100" dir="2700000" algn="tl">
                    <a:srgbClr val="000000"/>
                  </a:outerShdw>
                </a:effectLst>
                <a:latin typeface="Arial" panose="020B0604020202020204" pitchFamily="34" charset="0"/>
              </a:defRPr>
            </a:lvl1pPr>
          </a:lstStyle>
          <a:p>
            <a:pPr>
              <a:defRPr/>
            </a:pPr>
            <a:endParaRPr lang="en-US" altLang="en-US"/>
          </a:p>
        </p:txBody>
      </p:sp>
      <p:sp>
        <p:nvSpPr>
          <p:cNvPr id="33797"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smtClean="0">
                <a:effectLst>
                  <a:outerShdw blurRad="38100" dist="38100" dir="2700000" algn="tl">
                    <a:srgbClr val="000000"/>
                  </a:outerShdw>
                </a:effectLst>
                <a:latin typeface="Arial" panose="020B0604020202020204" pitchFamily="34" charset="0"/>
              </a:defRPr>
            </a:lvl1pPr>
          </a:lstStyle>
          <a:p>
            <a:pPr>
              <a:defRPr/>
            </a:pPr>
            <a:endParaRPr lang="en-US" altLang="en-US"/>
          </a:p>
        </p:txBody>
      </p:sp>
      <p:sp>
        <p:nvSpPr>
          <p:cNvPr id="33798"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smtClean="0">
                <a:effectLst>
                  <a:outerShdw blurRad="38100" dist="38100" dir="2700000" algn="tl">
                    <a:srgbClr val="000000"/>
                  </a:outerShdw>
                </a:effectLst>
                <a:latin typeface="Arial" panose="020B0604020202020204" pitchFamily="34" charset="0"/>
              </a:defRPr>
            </a:lvl1pPr>
          </a:lstStyle>
          <a:p>
            <a:pPr>
              <a:defRPr/>
            </a:pPr>
            <a:fld id="{C2612A35-6C17-4A88-8B25-2E774F2F1E7D}" type="slidenum">
              <a:rPr lang="en-US" altLang="en-US"/>
              <a:pPr>
                <a:defRPr/>
              </a:pPr>
              <a:t>‹#›</a:t>
            </a:fld>
            <a:endParaRPr lang="en-US" altLang="en-US"/>
          </a:p>
        </p:txBody>
      </p:sp>
    </p:spTree>
    <p:extLst>
      <p:ext uri="{BB962C8B-B14F-4D97-AF65-F5344CB8AC3E}">
        <p14:creationId xmlns:p14="http://schemas.microsoft.com/office/powerpoint/2010/main" val="3044326440"/>
      </p:ext>
    </p:extLst>
  </p:cSld>
  <p:clrMap bg1="dk2" tx1="lt1" bg2="dk1"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eaLnBrk="0" fontAlgn="base" hangingPunct="0">
        <a:spcBef>
          <a:spcPct val="20000"/>
        </a:spcBef>
        <a:spcAft>
          <a:spcPct val="0"/>
        </a:spcAft>
        <a:buClr>
          <a:schemeClr val="hlink"/>
        </a:buClr>
        <a:buSzPct val="120000"/>
        <a:buChar char="•"/>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Font typeface="Tahoma" panose="020B0604030504040204" pitchFamily="34" charset="0"/>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hlink"/>
        </a:buClr>
        <a:buSzPct val="120000"/>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Font typeface="Tahoma" panose="020B0604030504040204" pitchFamily="34" charset="0"/>
        <a:buChar char="–"/>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hlink"/>
        </a:buClr>
        <a:buSzPct val="80000"/>
        <a:buFont typeface="Wingdings" panose="05000000000000000000" pitchFamily="2" charset="2"/>
        <a:buChar char="v"/>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385026" name="Rectangle 2"/>
          <p:cNvSpPr>
            <a:spLocks noGrp="1" noChangeArrowheads="1"/>
          </p:cNvSpPr>
          <p:nvPr>
            <p:ph type="title"/>
          </p:nvPr>
        </p:nvSpPr>
        <p:spPr bwMode="auto">
          <a:xfrm>
            <a:off x="609600" y="292100"/>
            <a:ext cx="10972800"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385027" name="Rectangle 3"/>
          <p:cNvSpPr>
            <a:spLocks noGrp="1" noChangeArrowheads="1"/>
          </p:cNvSpPr>
          <p:nvPr>
            <p:ph type="body" idx="1"/>
          </p:nvPr>
        </p:nvSpPr>
        <p:spPr bwMode="auto">
          <a:xfrm>
            <a:off x="609600" y="1905000"/>
            <a:ext cx="10972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385028"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charset="0"/>
              </a:defRPr>
            </a:lvl1pPr>
          </a:lstStyle>
          <a:p>
            <a:pPr>
              <a:defRPr/>
            </a:pPr>
            <a:endParaRPr lang="en-US" altLang="en-US"/>
          </a:p>
        </p:txBody>
      </p:sp>
      <p:sp>
        <p:nvSpPr>
          <p:cNvPr id="38502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charset="0"/>
              </a:defRPr>
            </a:lvl1pPr>
          </a:lstStyle>
          <a:p>
            <a:pPr>
              <a:defRPr/>
            </a:pPr>
            <a:endParaRPr lang="en-US" altLang="en-US"/>
          </a:p>
        </p:txBody>
      </p:sp>
      <p:sp>
        <p:nvSpPr>
          <p:cNvPr id="385030"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defRPr>
            </a:lvl1pPr>
          </a:lstStyle>
          <a:p>
            <a:fld id="{0D0B7844-F1E8-489D-8E0B-D4EDCF088E2E}" type="slidenum">
              <a:rPr lang="en-US" altLang="en-US"/>
              <a:pPr/>
              <a:t>‹#›</a:t>
            </a:fld>
            <a:endParaRPr lang="en-US" altLang="en-US"/>
          </a:p>
        </p:txBody>
      </p:sp>
    </p:spTree>
    <p:extLst>
      <p:ext uri="{BB962C8B-B14F-4D97-AF65-F5344CB8AC3E}">
        <p14:creationId xmlns:p14="http://schemas.microsoft.com/office/powerpoint/2010/main" val="3642636671"/>
      </p:ext>
    </p:extLst>
  </p:cSld>
  <p:clrMap bg1="dk2" tx1="lt1" bg2="dk1"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defRPr>
      </a:lvl2pPr>
      <a:lvl3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defRPr>
      </a:lvl3pPr>
      <a:lvl4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defRPr>
      </a:lvl4pPr>
      <a:lvl5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defRPr>
      </a:lvl5pPr>
      <a:lvl6pPr marL="457200" algn="l"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6pPr>
      <a:lvl7pPr marL="914400" algn="l"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7pPr>
      <a:lvl8pPr marL="1371600" algn="l"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8pPr>
      <a:lvl9pPr marL="1828800" algn="l"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9pPr>
    </p:titleStyle>
    <p:bodyStyle>
      <a:lvl1pPr marL="342900" indent="-342900" algn="l" rtl="0" eaLnBrk="0" fontAlgn="base" hangingPunct="0">
        <a:spcBef>
          <a:spcPct val="20000"/>
        </a:spcBef>
        <a:spcAft>
          <a:spcPct val="0"/>
        </a:spcAft>
        <a:buClr>
          <a:schemeClr val="hlink"/>
        </a:buClr>
        <a:buSzPct val="120000"/>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Font typeface="Tahoma" panose="020B0604030504040204" pitchFamily="34" charset="0"/>
        <a:buChar char="–"/>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hlink"/>
        </a:buClr>
        <a:buSzPct val="120000"/>
        <a:buChar char="•"/>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Font typeface="Tahoma" panose="020B0604030504040204" pitchFamily="34" charset="0"/>
        <a:buChar char="–"/>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wmf"/><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4.emf"/><Relationship Id="rId4" Type="http://schemas.openxmlformats.org/officeDocument/2006/relationships/oleObject" Target="../embeddings/oleObject5.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image" Target="../media/image4.emf"/><Relationship Id="rId4" Type="http://schemas.openxmlformats.org/officeDocument/2006/relationships/oleObject" Target="../embeddings/oleObject6.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4.emf"/><Relationship Id="rId4" Type="http://schemas.openxmlformats.org/officeDocument/2006/relationships/oleObject" Target="../embeddings/oleObject7.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vmlDrawing" Target="../drawings/vmlDrawing8.vml"/><Relationship Id="rId5" Type="http://schemas.openxmlformats.org/officeDocument/2006/relationships/image" Target="../media/image4.emf"/><Relationship Id="rId4" Type="http://schemas.openxmlformats.org/officeDocument/2006/relationships/oleObject" Target="../embeddings/oleObject8.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vmlDrawing" Target="../drawings/vmlDrawing9.vml"/><Relationship Id="rId5" Type="http://schemas.openxmlformats.org/officeDocument/2006/relationships/image" Target="../media/image4.emf"/><Relationship Id="rId4" Type="http://schemas.openxmlformats.org/officeDocument/2006/relationships/oleObject" Target="../embeddings/oleObject9.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4.emf"/><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4.emf"/><Relationship Id="rId4" Type="http://schemas.openxmlformats.org/officeDocument/2006/relationships/oleObject" Target="../embeddings/oleObject2.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4.emf"/><Relationship Id="rId4" Type="http://schemas.openxmlformats.org/officeDocument/2006/relationships/oleObject" Target="../embeddings/oleObject3.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4.emf"/><Relationship Id="rId4" Type="http://schemas.openxmlformats.org/officeDocument/2006/relationships/oleObject" Target="../embeddings/oleObject4.bin"/></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9634" name="Rectangle 2"/>
          <p:cNvSpPr>
            <a:spLocks noGrp="1" noChangeArrowheads="1"/>
          </p:cNvSpPr>
          <p:nvPr>
            <p:ph type="body" idx="1"/>
          </p:nvPr>
        </p:nvSpPr>
        <p:spPr>
          <a:xfrm>
            <a:off x="6781800" y="2060575"/>
            <a:ext cx="3886200" cy="4953000"/>
          </a:xfrm>
        </p:spPr>
        <p:txBody>
          <a:bodyPr/>
          <a:lstStyle/>
          <a:p>
            <a:pPr algn="ctr" eaLnBrk="1" hangingPunct="1">
              <a:buFontTx/>
              <a:buNone/>
              <a:defRPr/>
            </a:pPr>
            <a:r>
              <a:rPr lang="en-IE" altLang="en-US" sz="3400" u="sng" dirty="0">
                <a:solidFill>
                  <a:schemeClr val="tx2"/>
                </a:solidFill>
                <a:latin typeface="Times New Roman" pitchFamily="18" charset="0"/>
              </a:rPr>
              <a:t>Module:</a:t>
            </a:r>
          </a:p>
          <a:p>
            <a:pPr algn="ctr" eaLnBrk="1" hangingPunct="1">
              <a:buFontTx/>
              <a:buNone/>
              <a:defRPr/>
            </a:pPr>
            <a:r>
              <a:rPr lang="en-IE" altLang="en-US" sz="3800" dirty="0" smtClean="0">
                <a:latin typeface="Times New Roman" pitchFamily="18" charset="0"/>
              </a:rPr>
              <a:t>Microeconomics</a:t>
            </a:r>
            <a:endParaRPr lang="en-IE" altLang="en-US" sz="3800" dirty="0">
              <a:latin typeface="Times New Roman" pitchFamily="18" charset="0"/>
            </a:endParaRPr>
          </a:p>
          <a:p>
            <a:pPr algn="ctr" eaLnBrk="1" hangingPunct="1">
              <a:buFontTx/>
              <a:buNone/>
              <a:defRPr/>
            </a:pPr>
            <a:endParaRPr lang="en-IE" altLang="en-US" sz="2000" dirty="0">
              <a:latin typeface="Times New Roman" pitchFamily="18" charset="0"/>
            </a:endParaRPr>
          </a:p>
          <a:p>
            <a:pPr algn="ctr" eaLnBrk="1" hangingPunct="1">
              <a:buFontTx/>
              <a:buNone/>
              <a:defRPr/>
            </a:pPr>
            <a:r>
              <a:rPr lang="en-IE" altLang="en-US" sz="3400" u="sng" dirty="0">
                <a:solidFill>
                  <a:schemeClr val="tx2"/>
                </a:solidFill>
                <a:latin typeface="Times New Roman" pitchFamily="18" charset="0"/>
              </a:rPr>
              <a:t>Lecturer:</a:t>
            </a:r>
          </a:p>
          <a:p>
            <a:pPr algn="ctr" eaLnBrk="1" hangingPunct="1">
              <a:buFontTx/>
              <a:buNone/>
              <a:defRPr/>
            </a:pPr>
            <a:r>
              <a:rPr lang="en-IE" altLang="en-US" sz="3800" dirty="0" smtClean="0">
                <a:latin typeface="Times New Roman" pitchFamily="18" charset="0"/>
              </a:rPr>
              <a:t>Dr </a:t>
            </a:r>
            <a:r>
              <a:rPr lang="en-IE" altLang="en-US" sz="3800" dirty="0">
                <a:latin typeface="Times New Roman" pitchFamily="18" charset="0"/>
              </a:rPr>
              <a:t>Stephen Weir</a:t>
            </a:r>
            <a:r>
              <a:rPr lang="en-IE" altLang="en-US" sz="4400" dirty="0"/>
              <a:t> </a:t>
            </a:r>
          </a:p>
        </p:txBody>
      </p:sp>
      <p:pic>
        <p:nvPicPr>
          <p:cNvPr id="3075"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48600" y="152400"/>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52400"/>
            <a:ext cx="5029200" cy="655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55556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pPr eaLnBrk="1" hangingPunct="1">
              <a:lnSpc>
                <a:spcPct val="95000"/>
              </a:lnSpc>
            </a:pPr>
            <a:r>
              <a:rPr lang="en-US" dirty="0" smtClean="0"/>
              <a:t>Total Surplus</a:t>
            </a:r>
          </a:p>
        </p:txBody>
      </p:sp>
      <p:sp>
        <p:nvSpPr>
          <p:cNvPr id="295942" name="Rectangle 6"/>
          <p:cNvSpPr>
            <a:spLocks noGrp="1" noChangeArrowheads="1"/>
          </p:cNvSpPr>
          <p:nvPr>
            <p:ph idx="1"/>
          </p:nvPr>
        </p:nvSpPr>
        <p:spPr>
          <a:noFill/>
        </p:spPr>
        <p:txBody>
          <a:bodyPr/>
          <a:lstStyle/>
          <a:p>
            <a:pPr marL="685800" indent="-685800" eaLnBrk="1" hangingPunct="1">
              <a:buNone/>
            </a:pPr>
            <a:r>
              <a:rPr lang="en-US" sz="2700" dirty="0"/>
              <a:t>CS  = (value to buyers) – (amount paid by buyers)</a:t>
            </a:r>
          </a:p>
          <a:p>
            <a:pPr marL="685800" indent="-685800" eaLnBrk="1" hangingPunct="1">
              <a:spcBef>
                <a:spcPct val="25000"/>
              </a:spcBef>
              <a:buNone/>
            </a:pPr>
            <a:r>
              <a:rPr lang="en-US" sz="2700" dirty="0"/>
              <a:t>	</a:t>
            </a:r>
            <a:r>
              <a:rPr lang="en-US" sz="2700" dirty="0" smtClean="0"/>
              <a:t>= buyers</a:t>
            </a:r>
            <a:r>
              <a:rPr lang="en-US" sz="2700" dirty="0"/>
              <a:t>’ gains from participating in the market</a:t>
            </a:r>
          </a:p>
          <a:p>
            <a:pPr marL="685800" indent="-685800" eaLnBrk="1" hangingPunct="1">
              <a:spcBef>
                <a:spcPct val="70000"/>
              </a:spcBef>
              <a:buNone/>
            </a:pPr>
            <a:r>
              <a:rPr lang="en-US" sz="2700" dirty="0"/>
              <a:t>PS  = (amount received by sellers) – (cost to sellers)</a:t>
            </a:r>
          </a:p>
          <a:p>
            <a:pPr marL="685800" indent="-685800" eaLnBrk="1" hangingPunct="1">
              <a:spcBef>
                <a:spcPct val="25000"/>
              </a:spcBef>
              <a:buNone/>
            </a:pPr>
            <a:r>
              <a:rPr lang="en-US" sz="2700" dirty="0"/>
              <a:t>	= sellers’ gains from participating in the market</a:t>
            </a:r>
          </a:p>
          <a:p>
            <a:pPr marL="685800" indent="-685800" eaLnBrk="1" hangingPunct="1">
              <a:spcBef>
                <a:spcPct val="70000"/>
              </a:spcBef>
              <a:buNone/>
            </a:pPr>
            <a:r>
              <a:rPr lang="en-US" sz="2700" b="1" dirty="0">
                <a:solidFill>
                  <a:srgbClr val="CC0000"/>
                </a:solidFill>
              </a:rPr>
              <a:t>Total surplus</a:t>
            </a:r>
            <a:r>
              <a:rPr lang="en-US" sz="2700" dirty="0"/>
              <a:t> = CS + PS</a:t>
            </a:r>
          </a:p>
          <a:p>
            <a:pPr marL="685800" indent="-685800" eaLnBrk="1" hangingPunct="1">
              <a:spcBef>
                <a:spcPct val="25000"/>
              </a:spcBef>
              <a:buNone/>
            </a:pPr>
            <a:r>
              <a:rPr lang="en-US" sz="2700" dirty="0"/>
              <a:t>	= total gains from trade in a market</a:t>
            </a:r>
          </a:p>
          <a:p>
            <a:pPr marL="685800" indent="-685800" eaLnBrk="1" hangingPunct="1">
              <a:spcBef>
                <a:spcPct val="25000"/>
              </a:spcBef>
              <a:buNone/>
            </a:pPr>
            <a:r>
              <a:rPr lang="en-US" sz="2700" dirty="0"/>
              <a:t>	= (value to buyers) – (cost to sellers)</a:t>
            </a:r>
          </a:p>
        </p:txBody>
      </p:sp>
    </p:spTree>
    <p:extLst>
      <p:ext uri="{BB962C8B-B14F-4D97-AF65-F5344CB8AC3E}">
        <p14:creationId xmlns:p14="http://schemas.microsoft.com/office/powerpoint/2010/main" val="345601941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5942">
                                            <p:txEl>
                                              <p:pRg st="0" end="0"/>
                                            </p:txEl>
                                          </p:spTgt>
                                        </p:tgtEl>
                                        <p:attrNameLst>
                                          <p:attrName>style.visibility</p:attrName>
                                        </p:attrNameLst>
                                      </p:cBhvr>
                                      <p:to>
                                        <p:strVal val="visible"/>
                                      </p:to>
                                    </p:set>
                                    <p:animEffect transition="in" filter="wipe(left)">
                                      <p:cBhvr>
                                        <p:cTn id="7" dur="500"/>
                                        <p:tgtEl>
                                          <p:spTgt spid="2959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5942">
                                            <p:txEl>
                                              <p:pRg st="1" end="1"/>
                                            </p:txEl>
                                          </p:spTgt>
                                        </p:tgtEl>
                                        <p:attrNameLst>
                                          <p:attrName>style.visibility</p:attrName>
                                        </p:attrNameLst>
                                      </p:cBhvr>
                                      <p:to>
                                        <p:strVal val="visible"/>
                                      </p:to>
                                    </p:set>
                                    <p:animEffect transition="in" filter="wipe(left)">
                                      <p:cBhvr>
                                        <p:cTn id="12" dur="500"/>
                                        <p:tgtEl>
                                          <p:spTgt spid="29594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5942">
                                            <p:txEl>
                                              <p:pRg st="2" end="2"/>
                                            </p:txEl>
                                          </p:spTgt>
                                        </p:tgtEl>
                                        <p:attrNameLst>
                                          <p:attrName>style.visibility</p:attrName>
                                        </p:attrNameLst>
                                      </p:cBhvr>
                                      <p:to>
                                        <p:strVal val="visible"/>
                                      </p:to>
                                    </p:set>
                                    <p:animEffect transition="in" filter="wipe(left)">
                                      <p:cBhvr>
                                        <p:cTn id="17" dur="500"/>
                                        <p:tgtEl>
                                          <p:spTgt spid="29594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95942">
                                            <p:txEl>
                                              <p:pRg st="3" end="3"/>
                                            </p:txEl>
                                          </p:spTgt>
                                        </p:tgtEl>
                                        <p:attrNameLst>
                                          <p:attrName>style.visibility</p:attrName>
                                        </p:attrNameLst>
                                      </p:cBhvr>
                                      <p:to>
                                        <p:strVal val="visible"/>
                                      </p:to>
                                    </p:set>
                                    <p:animEffect transition="in" filter="wipe(left)">
                                      <p:cBhvr>
                                        <p:cTn id="22" dur="500"/>
                                        <p:tgtEl>
                                          <p:spTgt spid="29594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95942">
                                            <p:txEl>
                                              <p:pRg st="4" end="4"/>
                                            </p:txEl>
                                          </p:spTgt>
                                        </p:tgtEl>
                                        <p:attrNameLst>
                                          <p:attrName>style.visibility</p:attrName>
                                        </p:attrNameLst>
                                      </p:cBhvr>
                                      <p:to>
                                        <p:strVal val="visible"/>
                                      </p:to>
                                    </p:set>
                                    <p:animEffect transition="in" filter="wipe(left)">
                                      <p:cBhvr>
                                        <p:cTn id="27" dur="500"/>
                                        <p:tgtEl>
                                          <p:spTgt spid="29594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95942">
                                            <p:txEl>
                                              <p:pRg st="5" end="5"/>
                                            </p:txEl>
                                          </p:spTgt>
                                        </p:tgtEl>
                                        <p:attrNameLst>
                                          <p:attrName>style.visibility</p:attrName>
                                        </p:attrNameLst>
                                      </p:cBhvr>
                                      <p:to>
                                        <p:strVal val="visible"/>
                                      </p:to>
                                    </p:set>
                                    <p:animEffect transition="in" filter="wipe(left)">
                                      <p:cBhvr>
                                        <p:cTn id="32" dur="500"/>
                                        <p:tgtEl>
                                          <p:spTgt spid="29594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95942">
                                            <p:txEl>
                                              <p:pRg st="6" end="6"/>
                                            </p:txEl>
                                          </p:spTgt>
                                        </p:tgtEl>
                                        <p:attrNameLst>
                                          <p:attrName>style.visibility</p:attrName>
                                        </p:attrNameLst>
                                      </p:cBhvr>
                                      <p:to>
                                        <p:strVal val="visible"/>
                                      </p:to>
                                    </p:set>
                                    <p:animEffect transition="in" filter="wipe(left)">
                                      <p:cBhvr>
                                        <p:cTn id="37" dur="500"/>
                                        <p:tgtEl>
                                          <p:spTgt spid="29594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942" grpId="0" build="p" bldLvl="5"/>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9" name="Rectangle 2"/>
          <p:cNvSpPr>
            <a:spLocks noGrp="1" noChangeArrowheads="1"/>
          </p:cNvSpPr>
          <p:nvPr>
            <p:ph type="title" idx="4294967295"/>
          </p:nvPr>
        </p:nvSpPr>
        <p:spPr/>
        <p:txBody>
          <a:bodyPr>
            <a:normAutofit/>
          </a:bodyPr>
          <a:lstStyle/>
          <a:p>
            <a:pPr eaLnBrk="1" hangingPunct="1"/>
            <a:r>
              <a:rPr lang="en-US" sz="3300" dirty="0" smtClean="0"/>
              <a:t>Total Surplus</a:t>
            </a:r>
            <a:endParaRPr lang="en-US" sz="3300" dirty="0"/>
          </a:p>
        </p:txBody>
      </p:sp>
      <p:sp>
        <p:nvSpPr>
          <p:cNvPr id="188419" name="Rectangle 3"/>
          <p:cNvSpPr>
            <a:spLocks noGrp="1" noChangeArrowheads="1"/>
          </p:cNvSpPr>
          <p:nvPr>
            <p:ph type="body" idx="4294967295"/>
          </p:nvPr>
        </p:nvSpPr>
        <p:spPr>
          <a:xfrm>
            <a:off x="1119982" y="1971675"/>
            <a:ext cx="3559967" cy="3762525"/>
          </a:xfrm>
        </p:spPr>
        <p:txBody>
          <a:bodyPr/>
          <a:lstStyle/>
          <a:p>
            <a:pPr marL="0" indent="0" eaLnBrk="1" hangingPunct="1">
              <a:buNone/>
            </a:pPr>
            <a:r>
              <a:rPr lang="en-US" sz="2600" dirty="0" smtClean="0"/>
              <a:t>CS </a:t>
            </a:r>
            <a:r>
              <a:rPr lang="en-US" sz="2600" dirty="0"/>
              <a:t>= ½ x </a:t>
            </a:r>
            <a:r>
              <a:rPr lang="en-US" sz="2600" i="1" dirty="0"/>
              <a:t>b</a:t>
            </a:r>
            <a:r>
              <a:rPr lang="en-US" sz="2600" dirty="0"/>
              <a:t> x </a:t>
            </a:r>
            <a:r>
              <a:rPr lang="en-US" sz="2600" i="1" dirty="0"/>
              <a:t>h</a:t>
            </a:r>
            <a:r>
              <a:rPr lang="en-US" sz="2600" dirty="0"/>
              <a:t/>
            </a:r>
            <a:br>
              <a:rPr lang="en-US" sz="2600" dirty="0"/>
            </a:br>
            <a:r>
              <a:rPr lang="en-US" sz="2600" dirty="0"/>
              <a:t>      = ½ x </a:t>
            </a:r>
            <a:r>
              <a:rPr lang="en-US" sz="2600" dirty="0" smtClean="0"/>
              <a:t>15 </a:t>
            </a:r>
            <a:r>
              <a:rPr lang="en-US" sz="2600" dirty="0"/>
              <a:t>x </a:t>
            </a:r>
            <a:r>
              <a:rPr lang="en-US" sz="2600" dirty="0" smtClean="0"/>
              <a:t>€30</a:t>
            </a:r>
            <a:r>
              <a:rPr lang="en-US" sz="2600" dirty="0"/>
              <a:t/>
            </a:r>
            <a:br>
              <a:rPr lang="en-US" sz="2600" dirty="0"/>
            </a:br>
            <a:r>
              <a:rPr lang="en-US" sz="2600" dirty="0"/>
              <a:t>      = </a:t>
            </a:r>
            <a:r>
              <a:rPr lang="en-US" sz="2600" u="sng" dirty="0" smtClean="0"/>
              <a:t>€225</a:t>
            </a:r>
            <a:endParaRPr lang="en-US" sz="2600" u="sng" dirty="0"/>
          </a:p>
          <a:p>
            <a:pPr marL="0" indent="0" eaLnBrk="1" hangingPunct="1">
              <a:buNone/>
            </a:pPr>
            <a:r>
              <a:rPr lang="en-US" sz="2600" dirty="0"/>
              <a:t>PS = ½ x </a:t>
            </a:r>
            <a:r>
              <a:rPr lang="en-US" sz="2600" i="1" dirty="0"/>
              <a:t>b</a:t>
            </a:r>
            <a:r>
              <a:rPr lang="en-US" sz="2600" dirty="0"/>
              <a:t> x </a:t>
            </a:r>
            <a:r>
              <a:rPr lang="en-US" sz="2600" i="1" dirty="0"/>
              <a:t>h</a:t>
            </a:r>
            <a:r>
              <a:rPr lang="en-US" sz="2600" dirty="0"/>
              <a:t/>
            </a:r>
            <a:br>
              <a:rPr lang="en-US" sz="2600" dirty="0"/>
            </a:br>
            <a:r>
              <a:rPr lang="en-US" sz="2600" dirty="0"/>
              <a:t>      = ½ x </a:t>
            </a:r>
            <a:r>
              <a:rPr lang="en-US" sz="2600" dirty="0" smtClean="0"/>
              <a:t>15 </a:t>
            </a:r>
            <a:r>
              <a:rPr lang="en-US" sz="2600" dirty="0"/>
              <a:t>x </a:t>
            </a:r>
            <a:r>
              <a:rPr lang="en-US" sz="2600" dirty="0" smtClean="0"/>
              <a:t>€15</a:t>
            </a:r>
            <a:r>
              <a:rPr lang="en-US" sz="2600" dirty="0"/>
              <a:t/>
            </a:r>
            <a:br>
              <a:rPr lang="en-US" sz="2600" dirty="0"/>
            </a:br>
            <a:r>
              <a:rPr lang="en-US" sz="2600" dirty="0"/>
              <a:t>      = </a:t>
            </a:r>
            <a:r>
              <a:rPr lang="en-US" sz="2600" u="sng" dirty="0" smtClean="0"/>
              <a:t>€112.50</a:t>
            </a:r>
            <a:endParaRPr lang="en-US" sz="2600" u="sng" dirty="0"/>
          </a:p>
          <a:p>
            <a:pPr marL="0" indent="0" eaLnBrk="1" hangingPunct="1">
              <a:buNone/>
            </a:pPr>
            <a:r>
              <a:rPr lang="en-US" sz="2400" b="1" dirty="0" smtClean="0">
                <a:solidFill>
                  <a:srgbClr val="CC0000"/>
                </a:solidFill>
              </a:rPr>
              <a:t>TS</a:t>
            </a:r>
            <a:r>
              <a:rPr lang="en-US" sz="2400" dirty="0" smtClean="0"/>
              <a:t> </a:t>
            </a:r>
            <a:r>
              <a:rPr lang="en-US" sz="2400" dirty="0"/>
              <a:t>= CS + PS</a:t>
            </a:r>
          </a:p>
          <a:p>
            <a:pPr marL="0" indent="0" eaLnBrk="1" hangingPunct="1">
              <a:buNone/>
            </a:pPr>
            <a:r>
              <a:rPr lang="en-US" sz="2600" dirty="0" smtClean="0"/>
              <a:t>= €225 +</a:t>
            </a:r>
            <a:r>
              <a:rPr lang="en-US" sz="2600" dirty="0"/>
              <a:t> €112.50</a:t>
            </a:r>
          </a:p>
          <a:p>
            <a:pPr marL="0" indent="0" eaLnBrk="1" hangingPunct="1">
              <a:buNone/>
            </a:pPr>
            <a:r>
              <a:rPr lang="en-US" sz="2600" dirty="0" smtClean="0"/>
              <a:t>= €337.50</a:t>
            </a:r>
            <a:endParaRPr lang="en-US" sz="2600" dirty="0"/>
          </a:p>
        </p:txBody>
      </p:sp>
      <p:grpSp>
        <p:nvGrpSpPr>
          <p:cNvPr id="11" name="Group 10"/>
          <p:cNvGrpSpPr/>
          <p:nvPr/>
        </p:nvGrpSpPr>
        <p:grpSpPr>
          <a:xfrm>
            <a:off x="5311775" y="1009650"/>
            <a:ext cx="4979988" cy="5295900"/>
            <a:chOff x="5311775" y="1009650"/>
            <a:chExt cx="4979988" cy="5295900"/>
          </a:xfrm>
        </p:grpSpPr>
        <p:graphicFrame>
          <p:nvGraphicFramePr>
            <p:cNvPr id="21506" name="Object 5"/>
            <p:cNvGraphicFramePr>
              <a:graphicFrameLocks noChangeAspect="1"/>
            </p:cNvGraphicFramePr>
            <p:nvPr>
              <p:extLst>
                <p:ext uri="{D42A27DB-BD31-4B8C-83A1-F6EECF244321}">
                  <p14:modId xmlns:p14="http://schemas.microsoft.com/office/powerpoint/2010/main" val="535112110"/>
                </p:ext>
              </p:extLst>
            </p:nvPr>
          </p:nvGraphicFramePr>
          <p:xfrm>
            <a:off x="5311775" y="1009650"/>
            <a:ext cx="4953000" cy="5295900"/>
          </p:xfrm>
          <a:graphic>
            <a:graphicData uri="http://schemas.openxmlformats.org/presentationml/2006/ole">
              <mc:AlternateContent xmlns:mc="http://schemas.openxmlformats.org/markup-compatibility/2006">
                <mc:Choice xmlns:v="urn:schemas-microsoft-com:vml" Requires="v">
                  <p:oleObj spid="_x0000_s25608" name="Worksheet" r:id="rId4" imgW="3543360" imgH="3790890" progId="Excel.Sheet.8">
                    <p:embed/>
                  </p:oleObj>
                </mc:Choice>
                <mc:Fallback>
                  <p:oleObj name="Worksheet" r:id="rId4" imgW="3543360" imgH="3790890" progId="Excel.Sheet.8">
                    <p:embed/>
                    <p:pic>
                      <p:nvPicPr>
                        <p:cNvPr id="21506"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1775" y="1009650"/>
                          <a:ext cx="4953000" cy="529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532" name="Rectangle 6"/>
            <p:cNvSpPr>
              <a:spLocks noChangeArrowheads="1"/>
            </p:cNvSpPr>
            <p:nvPr/>
          </p:nvSpPr>
          <p:spPr bwMode="auto">
            <a:xfrm>
              <a:off x="5837238" y="1160463"/>
              <a:ext cx="412750" cy="503238"/>
            </a:xfrm>
            <a:prstGeom prst="rect">
              <a:avLst/>
            </a:prstGeom>
            <a:solidFill>
              <a:schemeClr val="bg1"/>
            </a:solidFill>
            <a:ln w="9525">
              <a:noFill/>
              <a:miter lim="800000"/>
              <a:headEnd/>
              <a:tailEnd/>
            </a:ln>
          </p:spPr>
          <p:txBody>
            <a:bodyPr>
              <a:spAutoFit/>
            </a:bodyPr>
            <a:lstStyle/>
            <a:p>
              <a:r>
                <a:rPr lang="en-US" sz="2700" b="1" i="1">
                  <a:latin typeface="Arial"/>
                  <a:cs typeface="Arial"/>
                </a:rPr>
                <a:t>P</a:t>
              </a:r>
            </a:p>
          </p:txBody>
        </p:sp>
        <p:sp>
          <p:nvSpPr>
            <p:cNvPr id="21533" name="Rectangle 7"/>
            <p:cNvSpPr>
              <a:spLocks noChangeArrowheads="1"/>
            </p:cNvSpPr>
            <p:nvPr/>
          </p:nvSpPr>
          <p:spPr bwMode="auto">
            <a:xfrm>
              <a:off x="9807575" y="5205413"/>
              <a:ext cx="484188" cy="503238"/>
            </a:xfrm>
            <a:prstGeom prst="rect">
              <a:avLst/>
            </a:prstGeom>
            <a:solidFill>
              <a:schemeClr val="bg1"/>
            </a:solidFill>
            <a:ln w="9525">
              <a:noFill/>
              <a:miter lim="800000"/>
              <a:headEnd/>
              <a:tailEnd/>
            </a:ln>
          </p:spPr>
          <p:txBody>
            <a:bodyPr>
              <a:spAutoFit/>
            </a:bodyPr>
            <a:lstStyle/>
            <a:p>
              <a:r>
                <a:rPr lang="en-US" sz="2700" b="1" i="1" dirty="0">
                  <a:latin typeface="Arial"/>
                  <a:cs typeface="Arial"/>
                </a:rPr>
                <a:t>Q</a:t>
              </a:r>
            </a:p>
          </p:txBody>
        </p:sp>
      </p:grpSp>
      <p:grpSp>
        <p:nvGrpSpPr>
          <p:cNvPr id="3" name="Group 9"/>
          <p:cNvGrpSpPr>
            <a:grpSpLocks/>
          </p:cNvGrpSpPr>
          <p:nvPr/>
        </p:nvGrpSpPr>
        <p:grpSpPr bwMode="auto">
          <a:xfrm>
            <a:off x="6110289" y="2178051"/>
            <a:ext cx="4219575" cy="2386013"/>
            <a:chOff x="2889" y="1372"/>
            <a:chExt cx="2658" cy="1503"/>
          </a:xfrm>
        </p:grpSpPr>
        <p:sp>
          <p:nvSpPr>
            <p:cNvPr id="21530" name="Line 10"/>
            <p:cNvSpPr>
              <a:spLocks noChangeShapeType="1"/>
            </p:cNvSpPr>
            <p:nvPr/>
          </p:nvSpPr>
          <p:spPr bwMode="auto">
            <a:xfrm flipV="1">
              <a:off x="2889" y="1614"/>
              <a:ext cx="2401" cy="1261"/>
            </a:xfrm>
            <a:prstGeom prst="line">
              <a:avLst/>
            </a:prstGeom>
            <a:noFill/>
            <a:ln w="44450">
              <a:solidFill>
                <a:srgbClr val="003399"/>
              </a:solidFill>
              <a:round/>
              <a:headEnd/>
              <a:tailEnd/>
            </a:ln>
          </p:spPr>
          <p:txBody>
            <a:bodyPr/>
            <a:lstStyle/>
            <a:p>
              <a:endParaRPr lang="en-US">
                <a:latin typeface="Arial"/>
                <a:cs typeface="Arial"/>
              </a:endParaRPr>
            </a:p>
          </p:txBody>
        </p:sp>
        <p:sp>
          <p:nvSpPr>
            <p:cNvPr id="21531" name="Rectangle 11"/>
            <p:cNvSpPr>
              <a:spLocks noChangeArrowheads="1"/>
            </p:cNvSpPr>
            <p:nvPr/>
          </p:nvSpPr>
          <p:spPr bwMode="auto">
            <a:xfrm>
              <a:off x="5242" y="1372"/>
              <a:ext cx="305" cy="317"/>
            </a:xfrm>
            <a:prstGeom prst="rect">
              <a:avLst/>
            </a:prstGeom>
            <a:noFill/>
            <a:ln w="9525">
              <a:noFill/>
              <a:miter lim="800000"/>
              <a:headEnd/>
              <a:tailEnd/>
            </a:ln>
          </p:spPr>
          <p:txBody>
            <a:bodyPr>
              <a:spAutoFit/>
            </a:bodyPr>
            <a:lstStyle/>
            <a:p>
              <a:r>
                <a:rPr lang="en-US" sz="2700" b="1" i="1">
                  <a:latin typeface="Arial"/>
                  <a:cs typeface="Arial"/>
                </a:rPr>
                <a:t>S</a:t>
              </a:r>
            </a:p>
          </p:txBody>
        </p:sp>
      </p:grpSp>
      <p:grpSp>
        <p:nvGrpSpPr>
          <p:cNvPr id="4" name="Group 12"/>
          <p:cNvGrpSpPr>
            <a:grpSpLocks/>
          </p:cNvGrpSpPr>
          <p:nvPr/>
        </p:nvGrpSpPr>
        <p:grpSpPr bwMode="auto">
          <a:xfrm>
            <a:off x="6107114" y="1887539"/>
            <a:ext cx="3438525" cy="3495675"/>
            <a:chOff x="2887" y="1189"/>
            <a:chExt cx="2166" cy="2202"/>
          </a:xfrm>
        </p:grpSpPr>
        <p:sp>
          <p:nvSpPr>
            <p:cNvPr id="21528" name="Line 13"/>
            <p:cNvSpPr>
              <a:spLocks noChangeShapeType="1"/>
            </p:cNvSpPr>
            <p:nvPr/>
          </p:nvSpPr>
          <p:spPr bwMode="auto">
            <a:xfrm>
              <a:off x="2887" y="1189"/>
              <a:ext cx="1901" cy="1990"/>
            </a:xfrm>
            <a:prstGeom prst="line">
              <a:avLst/>
            </a:prstGeom>
            <a:noFill/>
            <a:ln w="44450">
              <a:solidFill>
                <a:srgbClr val="003399"/>
              </a:solidFill>
              <a:round/>
              <a:headEnd/>
              <a:tailEnd/>
            </a:ln>
          </p:spPr>
          <p:txBody>
            <a:bodyPr/>
            <a:lstStyle/>
            <a:p>
              <a:endParaRPr lang="en-US">
                <a:latin typeface="Arial"/>
                <a:cs typeface="Arial"/>
              </a:endParaRPr>
            </a:p>
          </p:txBody>
        </p:sp>
        <p:sp>
          <p:nvSpPr>
            <p:cNvPr id="21529" name="Rectangle 14"/>
            <p:cNvSpPr>
              <a:spLocks noChangeArrowheads="1"/>
            </p:cNvSpPr>
            <p:nvPr/>
          </p:nvSpPr>
          <p:spPr bwMode="auto">
            <a:xfrm>
              <a:off x="4748" y="3074"/>
              <a:ext cx="305" cy="317"/>
            </a:xfrm>
            <a:prstGeom prst="rect">
              <a:avLst/>
            </a:prstGeom>
            <a:noFill/>
            <a:ln w="9525">
              <a:noFill/>
              <a:miter lim="800000"/>
              <a:headEnd/>
              <a:tailEnd/>
            </a:ln>
          </p:spPr>
          <p:txBody>
            <a:bodyPr>
              <a:spAutoFit/>
            </a:bodyPr>
            <a:lstStyle/>
            <a:p>
              <a:r>
                <a:rPr lang="en-US" sz="2700" b="1" i="1">
                  <a:latin typeface="Arial"/>
                  <a:cs typeface="Arial"/>
                </a:rPr>
                <a:t>D</a:t>
              </a:r>
            </a:p>
          </p:txBody>
        </p:sp>
      </p:grpSp>
      <p:grpSp>
        <p:nvGrpSpPr>
          <p:cNvPr id="5" name="Group 19"/>
          <p:cNvGrpSpPr>
            <a:grpSpLocks/>
          </p:cNvGrpSpPr>
          <p:nvPr/>
        </p:nvGrpSpPr>
        <p:grpSpPr bwMode="auto">
          <a:xfrm>
            <a:off x="5410200" y="3476626"/>
            <a:ext cx="2674938" cy="2676525"/>
            <a:chOff x="2448" y="2190"/>
            <a:chExt cx="1685" cy="1686"/>
          </a:xfrm>
        </p:grpSpPr>
        <p:grpSp>
          <p:nvGrpSpPr>
            <p:cNvPr id="6" name="Group 20"/>
            <p:cNvGrpSpPr>
              <a:grpSpLocks/>
            </p:cNvGrpSpPr>
            <p:nvPr/>
          </p:nvGrpSpPr>
          <p:grpSpPr bwMode="auto">
            <a:xfrm>
              <a:off x="3804" y="2302"/>
              <a:ext cx="329" cy="1574"/>
              <a:chOff x="3804" y="2302"/>
              <a:chExt cx="329" cy="1574"/>
            </a:xfrm>
          </p:grpSpPr>
          <p:sp>
            <p:nvSpPr>
              <p:cNvPr id="21526" name="Line 21"/>
              <p:cNvSpPr>
                <a:spLocks noChangeShapeType="1"/>
              </p:cNvSpPr>
              <p:nvPr/>
            </p:nvSpPr>
            <p:spPr bwMode="auto">
              <a:xfrm rot="5400000">
                <a:off x="3299" y="2965"/>
                <a:ext cx="1326" cy="0"/>
              </a:xfrm>
              <a:prstGeom prst="line">
                <a:avLst/>
              </a:prstGeom>
              <a:noFill/>
              <a:ln w="12700">
                <a:solidFill>
                  <a:srgbClr val="0000FF"/>
                </a:solidFill>
                <a:round/>
                <a:headEnd/>
                <a:tailEnd/>
              </a:ln>
            </p:spPr>
            <p:txBody>
              <a:bodyPr/>
              <a:lstStyle/>
              <a:p>
                <a:endParaRPr lang="en-US">
                  <a:latin typeface="Arial"/>
                  <a:cs typeface="Arial"/>
                </a:endParaRPr>
              </a:p>
            </p:txBody>
          </p:sp>
          <p:sp>
            <p:nvSpPr>
              <p:cNvPr id="21527" name="Rectangle 22"/>
              <p:cNvSpPr>
                <a:spLocks noChangeArrowheads="1"/>
              </p:cNvSpPr>
              <p:nvPr/>
            </p:nvSpPr>
            <p:spPr bwMode="auto">
              <a:xfrm>
                <a:off x="3804" y="3628"/>
                <a:ext cx="329" cy="248"/>
              </a:xfrm>
              <a:prstGeom prst="rect">
                <a:avLst/>
              </a:prstGeom>
              <a:noFill/>
              <a:ln w="12700">
                <a:solidFill>
                  <a:srgbClr val="0000FF"/>
                </a:solidFill>
                <a:miter lim="800000"/>
                <a:headEnd/>
                <a:tailEnd/>
              </a:ln>
            </p:spPr>
            <p:txBody>
              <a:bodyPr wrap="none" anchor="ctr"/>
              <a:lstStyle/>
              <a:p>
                <a:endParaRPr lang="en-US">
                  <a:latin typeface="Arial"/>
                  <a:cs typeface="Arial"/>
                </a:endParaRPr>
              </a:p>
            </p:txBody>
          </p:sp>
        </p:grpSp>
        <p:grpSp>
          <p:nvGrpSpPr>
            <p:cNvPr id="7" name="Group 23"/>
            <p:cNvGrpSpPr>
              <a:grpSpLocks/>
            </p:cNvGrpSpPr>
            <p:nvPr/>
          </p:nvGrpSpPr>
          <p:grpSpPr bwMode="auto">
            <a:xfrm>
              <a:off x="2448" y="2190"/>
              <a:ext cx="1517" cy="248"/>
              <a:chOff x="2448" y="2190"/>
              <a:chExt cx="1517" cy="248"/>
            </a:xfrm>
          </p:grpSpPr>
          <p:sp>
            <p:nvSpPr>
              <p:cNvPr id="21524" name="Line 24"/>
              <p:cNvSpPr>
                <a:spLocks noChangeShapeType="1"/>
              </p:cNvSpPr>
              <p:nvPr/>
            </p:nvSpPr>
            <p:spPr bwMode="auto">
              <a:xfrm>
                <a:off x="2774" y="2312"/>
                <a:ext cx="1191" cy="0"/>
              </a:xfrm>
              <a:prstGeom prst="line">
                <a:avLst/>
              </a:prstGeom>
              <a:noFill/>
              <a:ln w="12700">
                <a:solidFill>
                  <a:srgbClr val="0000FF"/>
                </a:solidFill>
                <a:round/>
                <a:headEnd/>
                <a:tailEnd/>
              </a:ln>
            </p:spPr>
            <p:txBody>
              <a:bodyPr/>
              <a:lstStyle/>
              <a:p>
                <a:endParaRPr lang="en-US">
                  <a:latin typeface="Arial"/>
                  <a:cs typeface="Arial"/>
                </a:endParaRPr>
              </a:p>
            </p:txBody>
          </p:sp>
          <p:sp>
            <p:nvSpPr>
              <p:cNvPr id="21525" name="Rectangle 25"/>
              <p:cNvSpPr>
                <a:spLocks noChangeArrowheads="1"/>
              </p:cNvSpPr>
              <p:nvPr/>
            </p:nvSpPr>
            <p:spPr bwMode="auto">
              <a:xfrm>
                <a:off x="2448" y="2190"/>
                <a:ext cx="329" cy="248"/>
              </a:xfrm>
              <a:prstGeom prst="rect">
                <a:avLst/>
              </a:prstGeom>
              <a:noFill/>
              <a:ln w="12700">
                <a:solidFill>
                  <a:srgbClr val="0000FF"/>
                </a:solidFill>
                <a:miter lim="800000"/>
                <a:headEnd/>
                <a:tailEnd/>
              </a:ln>
            </p:spPr>
            <p:txBody>
              <a:bodyPr wrap="none" anchor="ctr"/>
              <a:lstStyle/>
              <a:p>
                <a:endParaRPr lang="en-US">
                  <a:latin typeface="Arial"/>
                  <a:cs typeface="Arial"/>
                </a:endParaRPr>
              </a:p>
            </p:txBody>
          </p:sp>
        </p:grpSp>
      </p:grpSp>
      <p:grpSp>
        <p:nvGrpSpPr>
          <p:cNvPr id="8" name="Group 29"/>
          <p:cNvGrpSpPr>
            <a:grpSpLocks/>
          </p:cNvGrpSpPr>
          <p:nvPr/>
        </p:nvGrpSpPr>
        <p:grpSpPr bwMode="auto">
          <a:xfrm>
            <a:off x="6121400" y="1930400"/>
            <a:ext cx="1657350" cy="1733550"/>
            <a:chOff x="2896" y="1216"/>
            <a:chExt cx="1044" cy="1092"/>
          </a:xfrm>
        </p:grpSpPr>
        <p:sp>
          <p:nvSpPr>
            <p:cNvPr id="21520" name="AutoShape 15"/>
            <p:cNvSpPr>
              <a:spLocks noChangeArrowheads="1"/>
            </p:cNvSpPr>
            <p:nvPr/>
          </p:nvSpPr>
          <p:spPr bwMode="auto">
            <a:xfrm>
              <a:off x="2896" y="1216"/>
              <a:ext cx="1044" cy="1092"/>
            </a:xfrm>
            <a:prstGeom prst="rtTriangle">
              <a:avLst/>
            </a:prstGeom>
            <a:solidFill>
              <a:srgbClr val="66CCFF"/>
            </a:solidFill>
            <a:ln w="9525">
              <a:noFill/>
              <a:miter lim="800000"/>
              <a:headEnd/>
              <a:tailEnd/>
            </a:ln>
          </p:spPr>
          <p:txBody>
            <a:bodyPr wrap="none" anchor="ctr"/>
            <a:lstStyle/>
            <a:p>
              <a:endParaRPr lang="en-US">
                <a:latin typeface="Arial"/>
                <a:cs typeface="Arial"/>
              </a:endParaRPr>
            </a:p>
          </p:txBody>
        </p:sp>
        <p:sp>
          <p:nvSpPr>
            <p:cNvPr id="21521" name="Text Box 27"/>
            <p:cNvSpPr txBox="1">
              <a:spLocks noChangeArrowheads="1"/>
            </p:cNvSpPr>
            <p:nvPr/>
          </p:nvSpPr>
          <p:spPr bwMode="auto">
            <a:xfrm>
              <a:off x="3001" y="1876"/>
              <a:ext cx="442" cy="308"/>
            </a:xfrm>
            <a:prstGeom prst="rect">
              <a:avLst/>
            </a:prstGeom>
            <a:noFill/>
            <a:ln w="9525">
              <a:noFill/>
              <a:miter lim="800000"/>
              <a:headEnd/>
              <a:tailEnd/>
            </a:ln>
          </p:spPr>
          <p:txBody>
            <a:bodyPr>
              <a:spAutoFit/>
            </a:bodyPr>
            <a:lstStyle/>
            <a:p>
              <a:pPr>
                <a:spcBef>
                  <a:spcPct val="50000"/>
                </a:spcBef>
              </a:pPr>
              <a:r>
                <a:rPr lang="en-US" sz="2600" b="1">
                  <a:latin typeface="Arial"/>
                  <a:cs typeface="Arial"/>
                </a:rPr>
                <a:t>CS</a:t>
              </a:r>
            </a:p>
          </p:txBody>
        </p:sp>
      </p:grpSp>
      <p:grpSp>
        <p:nvGrpSpPr>
          <p:cNvPr id="9" name="Group 31"/>
          <p:cNvGrpSpPr>
            <a:grpSpLocks/>
          </p:cNvGrpSpPr>
          <p:nvPr/>
        </p:nvGrpSpPr>
        <p:grpSpPr bwMode="auto">
          <a:xfrm>
            <a:off x="6116639" y="3675063"/>
            <a:ext cx="1665287" cy="876300"/>
            <a:chOff x="2893" y="2315"/>
            <a:chExt cx="1049" cy="552"/>
          </a:xfrm>
        </p:grpSpPr>
        <p:sp>
          <p:nvSpPr>
            <p:cNvPr id="21518" name="AutoShape 26"/>
            <p:cNvSpPr>
              <a:spLocks noChangeArrowheads="1"/>
            </p:cNvSpPr>
            <p:nvPr/>
          </p:nvSpPr>
          <p:spPr bwMode="auto">
            <a:xfrm flipV="1">
              <a:off x="2893" y="2315"/>
              <a:ext cx="1049" cy="552"/>
            </a:xfrm>
            <a:prstGeom prst="rtTriangle">
              <a:avLst/>
            </a:prstGeom>
            <a:solidFill>
              <a:srgbClr val="FFFF99"/>
            </a:solidFill>
            <a:ln w="9525">
              <a:noFill/>
              <a:miter lim="800000"/>
              <a:headEnd/>
              <a:tailEnd/>
            </a:ln>
          </p:spPr>
          <p:txBody>
            <a:bodyPr wrap="none" anchor="ctr"/>
            <a:lstStyle/>
            <a:p>
              <a:endParaRPr lang="en-US">
                <a:latin typeface="Arial"/>
                <a:cs typeface="Arial"/>
              </a:endParaRPr>
            </a:p>
          </p:txBody>
        </p:sp>
        <p:sp>
          <p:nvSpPr>
            <p:cNvPr id="21519" name="Text Box 28"/>
            <p:cNvSpPr txBox="1">
              <a:spLocks noChangeArrowheads="1"/>
            </p:cNvSpPr>
            <p:nvPr/>
          </p:nvSpPr>
          <p:spPr bwMode="auto">
            <a:xfrm>
              <a:off x="2995" y="2345"/>
              <a:ext cx="398" cy="308"/>
            </a:xfrm>
            <a:prstGeom prst="rect">
              <a:avLst/>
            </a:prstGeom>
            <a:noFill/>
            <a:ln w="9525">
              <a:noFill/>
              <a:miter lim="800000"/>
              <a:headEnd/>
              <a:tailEnd/>
            </a:ln>
          </p:spPr>
          <p:txBody>
            <a:bodyPr>
              <a:spAutoFit/>
            </a:bodyPr>
            <a:lstStyle/>
            <a:p>
              <a:pPr>
                <a:spcBef>
                  <a:spcPct val="50000"/>
                </a:spcBef>
              </a:pPr>
              <a:r>
                <a:rPr lang="en-US" sz="2600" b="1" dirty="0">
                  <a:solidFill>
                    <a:srgbClr val="FF0000"/>
                  </a:solidFill>
                  <a:latin typeface="Arial"/>
                  <a:cs typeface="Arial"/>
                </a:rPr>
                <a:t>PS</a:t>
              </a:r>
            </a:p>
          </p:txBody>
        </p:sp>
      </p:grpSp>
      <p:sp>
        <p:nvSpPr>
          <p:cNvPr id="188448" name="AutoShape 32"/>
          <p:cNvSpPr>
            <a:spLocks noChangeArrowheads="1"/>
          </p:cNvSpPr>
          <p:nvPr/>
        </p:nvSpPr>
        <p:spPr bwMode="auto">
          <a:xfrm rot="5400000">
            <a:off x="5668963" y="2436813"/>
            <a:ext cx="2549525" cy="1619250"/>
          </a:xfrm>
          <a:prstGeom prst="triangle">
            <a:avLst>
              <a:gd name="adj" fmla="val 66435"/>
            </a:avLst>
          </a:prstGeom>
          <a:noFill/>
          <a:ln w="38100">
            <a:solidFill>
              <a:srgbClr val="FF0000"/>
            </a:solidFill>
            <a:miter lim="800000"/>
            <a:headEnd/>
            <a:tailEnd/>
          </a:ln>
        </p:spPr>
        <p:txBody>
          <a:bodyPr wrap="none" anchor="ctr"/>
          <a:lstStyle/>
          <a:p>
            <a:endParaRPr lang="en-US">
              <a:latin typeface="Arial"/>
              <a:cs typeface="Arial"/>
            </a:endParaRPr>
          </a:p>
        </p:txBody>
      </p:sp>
      <p:sp>
        <p:nvSpPr>
          <p:cNvPr id="12" name="Rectangle 11"/>
          <p:cNvSpPr/>
          <p:nvPr/>
        </p:nvSpPr>
        <p:spPr>
          <a:xfrm>
            <a:off x="8493923" y="3538022"/>
            <a:ext cx="1572418" cy="369332"/>
          </a:xfrm>
          <a:prstGeom prst="rect">
            <a:avLst/>
          </a:prstGeom>
        </p:spPr>
        <p:txBody>
          <a:bodyPr wrap="none">
            <a:spAutoFit/>
          </a:bodyPr>
          <a:lstStyle/>
          <a:p>
            <a:r>
              <a:rPr lang="en-US" dirty="0" smtClean="0">
                <a:solidFill>
                  <a:srgbClr val="FF0000"/>
                </a:solidFill>
              </a:rPr>
              <a:t>TS = </a:t>
            </a:r>
            <a:r>
              <a:rPr lang="en-US" dirty="0">
                <a:solidFill>
                  <a:srgbClr val="FF0000"/>
                </a:solidFill>
              </a:rPr>
              <a:t>€337.50</a:t>
            </a:r>
          </a:p>
        </p:txBody>
      </p:sp>
      <p:sp>
        <p:nvSpPr>
          <p:cNvPr id="14" name="Rectangle 13"/>
          <p:cNvSpPr/>
          <p:nvPr/>
        </p:nvSpPr>
        <p:spPr>
          <a:xfrm>
            <a:off x="6176977" y="4720710"/>
            <a:ext cx="1582484" cy="369332"/>
          </a:xfrm>
          <a:prstGeom prst="rect">
            <a:avLst/>
          </a:prstGeom>
        </p:spPr>
        <p:txBody>
          <a:bodyPr wrap="none">
            <a:spAutoFit/>
          </a:bodyPr>
          <a:lstStyle/>
          <a:p>
            <a:r>
              <a:rPr lang="en-US" dirty="0" smtClean="0">
                <a:solidFill>
                  <a:srgbClr val="0070C0"/>
                </a:solidFill>
              </a:rPr>
              <a:t>PS = €</a:t>
            </a:r>
            <a:r>
              <a:rPr lang="en-US" dirty="0">
                <a:solidFill>
                  <a:srgbClr val="0070C0"/>
                </a:solidFill>
              </a:rPr>
              <a:t>112.50</a:t>
            </a:r>
            <a:endParaRPr lang="en-IE" dirty="0">
              <a:solidFill>
                <a:srgbClr val="0070C0"/>
              </a:solidFill>
            </a:endParaRPr>
          </a:p>
        </p:txBody>
      </p:sp>
      <p:sp>
        <p:nvSpPr>
          <p:cNvPr id="15" name="Rectangle 14"/>
          <p:cNvSpPr/>
          <p:nvPr/>
        </p:nvSpPr>
        <p:spPr>
          <a:xfrm>
            <a:off x="7397142" y="2149516"/>
            <a:ext cx="1269899" cy="369332"/>
          </a:xfrm>
          <a:prstGeom prst="rect">
            <a:avLst/>
          </a:prstGeom>
        </p:spPr>
        <p:txBody>
          <a:bodyPr wrap="none">
            <a:spAutoFit/>
          </a:bodyPr>
          <a:lstStyle/>
          <a:p>
            <a:r>
              <a:rPr lang="en-US" dirty="0" smtClean="0">
                <a:solidFill>
                  <a:srgbClr val="00B050"/>
                </a:solidFill>
              </a:rPr>
              <a:t>CS = €225</a:t>
            </a:r>
            <a:endParaRPr lang="en-IE" dirty="0">
              <a:solidFill>
                <a:srgbClr val="00B050"/>
              </a:solidFill>
            </a:endParaRPr>
          </a:p>
        </p:txBody>
      </p:sp>
    </p:spTree>
    <p:extLst>
      <p:ext uri="{BB962C8B-B14F-4D97-AF65-F5344CB8AC3E}">
        <p14:creationId xmlns:p14="http://schemas.microsoft.com/office/powerpoint/2010/main" val="381850716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8419">
                                            <p:txEl>
                                              <p:pRg st="0" end="0"/>
                                            </p:txEl>
                                          </p:spTgt>
                                        </p:tgtEl>
                                        <p:attrNameLst>
                                          <p:attrName>style.visibility</p:attrName>
                                        </p:attrNameLst>
                                      </p:cBhvr>
                                      <p:to>
                                        <p:strVal val="visible"/>
                                      </p:to>
                                    </p:set>
                                    <p:animEffect transition="in" filter="wipe(left)">
                                      <p:cBhvr>
                                        <p:cTn id="7" dur="500"/>
                                        <p:tgtEl>
                                          <p:spTgt spid="1884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8419">
                                            <p:txEl>
                                              <p:pRg st="1" end="1"/>
                                            </p:txEl>
                                          </p:spTgt>
                                        </p:tgtEl>
                                        <p:attrNameLst>
                                          <p:attrName>style.visibility</p:attrName>
                                        </p:attrNameLst>
                                      </p:cBhvr>
                                      <p:to>
                                        <p:strVal val="visible"/>
                                      </p:to>
                                    </p:set>
                                    <p:animEffect transition="in" filter="wipe(left)">
                                      <p:cBhvr>
                                        <p:cTn id="12" dur="500"/>
                                        <p:tgtEl>
                                          <p:spTgt spid="1884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8419">
                                            <p:txEl>
                                              <p:pRg st="2" end="2"/>
                                            </p:txEl>
                                          </p:spTgt>
                                        </p:tgtEl>
                                        <p:attrNameLst>
                                          <p:attrName>style.visibility</p:attrName>
                                        </p:attrNameLst>
                                      </p:cBhvr>
                                      <p:to>
                                        <p:strVal val="visible"/>
                                      </p:to>
                                    </p:set>
                                    <p:animEffect transition="in" filter="wipe(left)">
                                      <p:cBhvr>
                                        <p:cTn id="17" dur="500"/>
                                        <p:tgtEl>
                                          <p:spTgt spid="1884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8419">
                                            <p:txEl>
                                              <p:pRg st="3" end="3"/>
                                            </p:txEl>
                                          </p:spTgt>
                                        </p:tgtEl>
                                        <p:attrNameLst>
                                          <p:attrName>style.visibility</p:attrName>
                                        </p:attrNameLst>
                                      </p:cBhvr>
                                      <p:to>
                                        <p:strVal val="visible"/>
                                      </p:to>
                                    </p:set>
                                    <p:animEffect transition="in" filter="wipe(left)">
                                      <p:cBhvr>
                                        <p:cTn id="22" dur="500"/>
                                        <p:tgtEl>
                                          <p:spTgt spid="1884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8419">
                                            <p:txEl>
                                              <p:pRg st="4" end="4"/>
                                            </p:txEl>
                                          </p:spTgt>
                                        </p:tgtEl>
                                        <p:attrNameLst>
                                          <p:attrName>style.visibility</p:attrName>
                                        </p:attrNameLst>
                                      </p:cBhvr>
                                      <p:to>
                                        <p:strVal val="visible"/>
                                      </p:to>
                                    </p:set>
                                    <p:animEffect transition="in" filter="wipe(left)">
                                      <p:cBhvr>
                                        <p:cTn id="27" dur="500"/>
                                        <p:tgtEl>
                                          <p:spTgt spid="188419">
                                            <p:txEl>
                                              <p:pRg st="4" end="4"/>
                                            </p:txEl>
                                          </p:spTgt>
                                        </p:tgtEl>
                                      </p:cBhvr>
                                    </p:animEffect>
                                  </p:childTnLst>
                                </p:cTn>
                              </p:par>
                            </p:childTnLst>
                          </p:cTn>
                        </p:par>
                        <p:par>
                          <p:cTn id="28" fill="hold">
                            <p:stCondLst>
                              <p:cond delay="500"/>
                            </p:stCondLst>
                            <p:childTnLst>
                              <p:par>
                                <p:cTn id="29" presetID="18" presetClass="entr" presetSubtype="6"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strips(downRight)">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88448"/>
                                        </p:tgtEl>
                                        <p:attrNameLst>
                                          <p:attrName>style.visibility</p:attrName>
                                        </p:attrNameLst>
                                      </p:cBhvr>
                                      <p:to>
                                        <p:strVal val="visible"/>
                                      </p:to>
                                    </p:set>
                                    <p:animEffect transition="in" filter="fade">
                                      <p:cBhvr>
                                        <p:cTn id="44" dur="500"/>
                                        <p:tgtEl>
                                          <p:spTgt spid="1884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19" grpId="0" build="p" bldLvl="5"/>
      <p:bldP spid="188448"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2" name="Rectangle 2"/>
          <p:cNvSpPr>
            <a:spLocks noGrp="1" noChangeArrowheads="1"/>
          </p:cNvSpPr>
          <p:nvPr>
            <p:ph type="title"/>
          </p:nvPr>
        </p:nvSpPr>
        <p:spPr/>
        <p:txBody>
          <a:bodyPr/>
          <a:lstStyle/>
          <a:p>
            <a:pPr eaLnBrk="1" hangingPunct="1"/>
            <a:r>
              <a:rPr lang="en-US" smtClean="0"/>
              <a:t>The Market’s Allocation of Resources</a:t>
            </a:r>
          </a:p>
        </p:txBody>
      </p:sp>
      <p:sp>
        <p:nvSpPr>
          <p:cNvPr id="43013" name="Rectangle 3"/>
          <p:cNvSpPr>
            <a:spLocks noGrp="1" noChangeArrowheads="1"/>
          </p:cNvSpPr>
          <p:nvPr>
            <p:ph idx="1"/>
          </p:nvPr>
        </p:nvSpPr>
        <p:spPr>
          <a:xfrm>
            <a:off x="810883" y="1544128"/>
            <a:ext cx="9399917" cy="4983416"/>
          </a:xfrm>
        </p:spPr>
        <p:txBody>
          <a:bodyPr>
            <a:normAutofit/>
          </a:bodyPr>
          <a:lstStyle/>
          <a:p>
            <a:pPr marL="346075" indent="-346075" eaLnBrk="1" hangingPunct="1"/>
            <a:r>
              <a:rPr lang="en-US" sz="2700" dirty="0"/>
              <a:t>In </a:t>
            </a:r>
            <a:r>
              <a:rPr lang="en-US" sz="2700" dirty="0" smtClean="0"/>
              <a:t>the markets in an </a:t>
            </a:r>
            <a:r>
              <a:rPr lang="en-US" sz="2700" dirty="0"/>
              <a:t>economy, the allocation of resources </a:t>
            </a:r>
            <a:br>
              <a:rPr lang="en-US" sz="2700" dirty="0"/>
            </a:br>
            <a:r>
              <a:rPr lang="en-US" sz="2700" dirty="0"/>
              <a:t>is </a:t>
            </a:r>
            <a:r>
              <a:rPr lang="en-US" sz="2700" dirty="0" smtClean="0"/>
              <a:t>decentralized</a:t>
            </a:r>
            <a:r>
              <a:rPr lang="en-US" sz="2700" dirty="0"/>
              <a:t>, determined by the interactions </a:t>
            </a:r>
            <a:br>
              <a:rPr lang="en-US" sz="2700" dirty="0"/>
            </a:br>
            <a:r>
              <a:rPr lang="en-US" sz="2700" dirty="0"/>
              <a:t>of many self-interested buyers and sellers.</a:t>
            </a:r>
          </a:p>
          <a:p>
            <a:pPr marL="346075" indent="-346075" eaLnBrk="1" hangingPunct="1"/>
            <a:r>
              <a:rPr lang="en-US" sz="2700" dirty="0"/>
              <a:t>Is the market’s allocation of resources desirable? </a:t>
            </a:r>
            <a:r>
              <a:rPr lang="en-US" sz="2700" dirty="0" smtClean="0"/>
              <a:t>Or </a:t>
            </a:r>
            <a:r>
              <a:rPr lang="en-US" sz="2700" dirty="0"/>
              <a:t>would a different allocation of resources make society better off?  </a:t>
            </a:r>
          </a:p>
          <a:p>
            <a:pPr marL="346075" indent="-346075" eaLnBrk="1" hangingPunct="1"/>
            <a:r>
              <a:rPr lang="en-US" sz="2700" dirty="0"/>
              <a:t>To answer this, we use </a:t>
            </a:r>
            <a:r>
              <a:rPr lang="en-US" sz="2700" b="1" i="1" dirty="0">
                <a:solidFill>
                  <a:srgbClr val="FF0000"/>
                </a:solidFill>
                <a:effectLst>
                  <a:outerShdw blurRad="38100" dist="38100" dir="2700000" algn="tl">
                    <a:srgbClr val="000000">
                      <a:alpha val="43137"/>
                    </a:srgbClr>
                  </a:outerShdw>
                </a:effectLst>
              </a:rPr>
              <a:t>total surplus </a:t>
            </a:r>
            <a:r>
              <a:rPr lang="en-US" sz="2700" dirty="0"/>
              <a:t>as a measure of society’s well-being, and we consider whether the market’s allocation is </a:t>
            </a:r>
            <a:r>
              <a:rPr lang="en-US" sz="2700" b="1" i="1" dirty="0">
                <a:solidFill>
                  <a:srgbClr val="FF0000"/>
                </a:solidFill>
                <a:effectLst>
                  <a:outerShdw blurRad="38100" dist="38100" dir="2700000" algn="tl">
                    <a:srgbClr val="000000">
                      <a:alpha val="43137"/>
                    </a:srgbClr>
                  </a:outerShdw>
                </a:effectLst>
              </a:rPr>
              <a:t>efficient</a:t>
            </a:r>
            <a:r>
              <a:rPr lang="en-US" sz="2700" dirty="0"/>
              <a:t>.  </a:t>
            </a:r>
          </a:p>
          <a:p>
            <a:pPr marL="346075" indent="-346075" eaLnBrk="1" hangingPunct="1">
              <a:spcBef>
                <a:spcPct val="25000"/>
              </a:spcBef>
              <a:buNone/>
            </a:pPr>
            <a:r>
              <a:rPr lang="en-US" sz="2700" dirty="0"/>
              <a:t>	(Policymakers also care about </a:t>
            </a:r>
            <a:r>
              <a:rPr lang="en-US" sz="2700" b="1" i="1" dirty="0">
                <a:solidFill>
                  <a:srgbClr val="FF0000"/>
                </a:solidFill>
              </a:rPr>
              <a:t>equality</a:t>
            </a:r>
            <a:r>
              <a:rPr lang="en-US" sz="2700" dirty="0"/>
              <a:t>, though our focus here is on efficiency.)</a:t>
            </a:r>
          </a:p>
        </p:txBody>
      </p:sp>
    </p:spTree>
    <p:extLst>
      <p:ext uri="{BB962C8B-B14F-4D97-AF65-F5344CB8AC3E}">
        <p14:creationId xmlns:p14="http://schemas.microsoft.com/office/powerpoint/2010/main" val="406067382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013">
                                            <p:txEl>
                                              <p:pRg st="0" end="0"/>
                                            </p:txEl>
                                          </p:spTgt>
                                        </p:tgtEl>
                                        <p:attrNameLst>
                                          <p:attrName>style.visibility</p:attrName>
                                        </p:attrNameLst>
                                      </p:cBhvr>
                                      <p:to>
                                        <p:strVal val="visible"/>
                                      </p:to>
                                    </p:set>
                                    <p:animEffect transition="in" filter="wipe(left)">
                                      <p:cBhvr>
                                        <p:cTn id="7" dur="500"/>
                                        <p:tgtEl>
                                          <p:spTgt spid="430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3013">
                                            <p:txEl>
                                              <p:pRg st="1" end="1"/>
                                            </p:txEl>
                                          </p:spTgt>
                                        </p:tgtEl>
                                        <p:attrNameLst>
                                          <p:attrName>style.visibility</p:attrName>
                                        </p:attrNameLst>
                                      </p:cBhvr>
                                      <p:to>
                                        <p:strVal val="visible"/>
                                      </p:to>
                                    </p:set>
                                    <p:animEffect transition="in" filter="wipe(left)">
                                      <p:cBhvr>
                                        <p:cTn id="12" dur="500"/>
                                        <p:tgtEl>
                                          <p:spTgt spid="430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3013">
                                            <p:txEl>
                                              <p:pRg st="2" end="2"/>
                                            </p:txEl>
                                          </p:spTgt>
                                        </p:tgtEl>
                                        <p:attrNameLst>
                                          <p:attrName>style.visibility</p:attrName>
                                        </p:attrNameLst>
                                      </p:cBhvr>
                                      <p:to>
                                        <p:strVal val="visible"/>
                                      </p:to>
                                    </p:set>
                                    <p:animEffect transition="in" filter="wipe(left)">
                                      <p:cBhvr>
                                        <p:cTn id="17" dur="500"/>
                                        <p:tgtEl>
                                          <p:spTgt spid="430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3013">
                                            <p:txEl>
                                              <p:pRg st="3" end="3"/>
                                            </p:txEl>
                                          </p:spTgt>
                                        </p:tgtEl>
                                        <p:attrNameLst>
                                          <p:attrName>style.visibility</p:attrName>
                                        </p:attrNameLst>
                                      </p:cBhvr>
                                      <p:to>
                                        <p:strVal val="visible"/>
                                      </p:to>
                                    </p:set>
                                    <p:animEffect transition="in" filter="wipe(left)">
                                      <p:cBhvr>
                                        <p:cTn id="22" dur="500"/>
                                        <p:tgtEl>
                                          <p:spTgt spid="430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3" grpId="0" build="p" bldLvl="4"/>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6" name="Rectangle 2"/>
          <p:cNvSpPr>
            <a:spLocks noGrp="1" noChangeArrowheads="1"/>
          </p:cNvSpPr>
          <p:nvPr>
            <p:ph type="title" idx="4294967295"/>
          </p:nvPr>
        </p:nvSpPr>
        <p:spPr>
          <a:xfrm>
            <a:off x="845389" y="566619"/>
            <a:ext cx="8934090" cy="649287"/>
          </a:xfrm>
        </p:spPr>
        <p:txBody>
          <a:bodyPr/>
          <a:lstStyle/>
          <a:p>
            <a:pPr eaLnBrk="1" hangingPunct="1"/>
            <a:r>
              <a:rPr lang="en-US" dirty="0" smtClean="0"/>
              <a:t>Efficiency</a:t>
            </a:r>
          </a:p>
        </p:txBody>
      </p:sp>
      <p:sp>
        <p:nvSpPr>
          <p:cNvPr id="44037" name="Rectangle 3"/>
          <p:cNvSpPr>
            <a:spLocks noGrp="1" noChangeArrowheads="1"/>
          </p:cNvSpPr>
          <p:nvPr>
            <p:ph type="body" idx="4294967295"/>
          </p:nvPr>
        </p:nvSpPr>
        <p:spPr>
          <a:xfrm>
            <a:off x="931654" y="1944689"/>
            <a:ext cx="9279148" cy="4016375"/>
          </a:xfrm>
        </p:spPr>
        <p:txBody>
          <a:bodyPr/>
          <a:lstStyle/>
          <a:p>
            <a:pPr marL="0" indent="0" eaLnBrk="1" hangingPunct="1">
              <a:buNone/>
            </a:pPr>
            <a:r>
              <a:rPr lang="en-US" sz="2700" dirty="0"/>
              <a:t>An allocation of resources is </a:t>
            </a:r>
            <a:r>
              <a:rPr lang="en-US" sz="2700" b="1" dirty="0">
                <a:solidFill>
                  <a:srgbClr val="CC0000"/>
                </a:solidFill>
              </a:rPr>
              <a:t>efficient</a:t>
            </a:r>
            <a:r>
              <a:rPr lang="en-US" sz="2700" dirty="0"/>
              <a:t> if it maximizes total </a:t>
            </a:r>
            <a:r>
              <a:rPr lang="en-US" sz="2700" dirty="0" smtClean="0"/>
              <a:t>surplus (welfare/utility).  </a:t>
            </a:r>
            <a:r>
              <a:rPr lang="en-US" sz="2700" dirty="0"/>
              <a:t>Efficiency means:</a:t>
            </a:r>
          </a:p>
          <a:p>
            <a:pPr marL="460375" lvl="1" eaLnBrk="1" hangingPunct="1">
              <a:lnSpc>
                <a:spcPct val="105000"/>
              </a:lnSpc>
              <a:spcBef>
                <a:spcPct val="25000"/>
              </a:spcBef>
            </a:pPr>
            <a:r>
              <a:rPr lang="en-US" dirty="0" smtClean="0"/>
              <a:t>The goods are consumed by the buyers who value them most highly. </a:t>
            </a:r>
          </a:p>
          <a:p>
            <a:pPr marL="460375" lvl="1" eaLnBrk="1" hangingPunct="1">
              <a:lnSpc>
                <a:spcPct val="105000"/>
              </a:lnSpc>
              <a:spcBef>
                <a:spcPct val="25000"/>
              </a:spcBef>
            </a:pPr>
            <a:r>
              <a:rPr lang="en-US" dirty="0" smtClean="0"/>
              <a:t>The goods are produced by the producers with the lowest costs.</a:t>
            </a:r>
          </a:p>
          <a:p>
            <a:pPr marL="460375" lvl="1" eaLnBrk="1" hangingPunct="1">
              <a:lnSpc>
                <a:spcPct val="105000"/>
              </a:lnSpc>
              <a:spcBef>
                <a:spcPct val="25000"/>
              </a:spcBef>
            </a:pPr>
            <a:r>
              <a:rPr lang="en-US" dirty="0" smtClean="0"/>
              <a:t>Raising or lowering the quantity of a good </a:t>
            </a:r>
            <a:br>
              <a:rPr lang="en-US" dirty="0" smtClean="0"/>
            </a:br>
            <a:r>
              <a:rPr lang="en-US" dirty="0" smtClean="0"/>
              <a:t>would not increase total surplus. </a:t>
            </a:r>
          </a:p>
        </p:txBody>
      </p:sp>
    </p:spTree>
    <p:extLst>
      <p:ext uri="{BB962C8B-B14F-4D97-AF65-F5344CB8AC3E}">
        <p14:creationId xmlns:p14="http://schemas.microsoft.com/office/powerpoint/2010/main" val="211401206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4037">
                                            <p:txEl>
                                              <p:pRg st="0" end="0"/>
                                            </p:txEl>
                                          </p:spTgt>
                                        </p:tgtEl>
                                        <p:attrNameLst>
                                          <p:attrName>style.visibility</p:attrName>
                                        </p:attrNameLst>
                                      </p:cBhvr>
                                      <p:to>
                                        <p:strVal val="visible"/>
                                      </p:to>
                                    </p:set>
                                    <p:animEffect transition="in" filter="wipe(left)">
                                      <p:cBhvr>
                                        <p:cTn id="7" dur="500"/>
                                        <p:tgtEl>
                                          <p:spTgt spid="440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4037">
                                            <p:txEl>
                                              <p:pRg st="1" end="1"/>
                                            </p:txEl>
                                          </p:spTgt>
                                        </p:tgtEl>
                                        <p:attrNameLst>
                                          <p:attrName>style.visibility</p:attrName>
                                        </p:attrNameLst>
                                      </p:cBhvr>
                                      <p:to>
                                        <p:strVal val="visible"/>
                                      </p:to>
                                    </p:set>
                                    <p:animEffect transition="in" filter="wipe(left)">
                                      <p:cBhvr>
                                        <p:cTn id="12" dur="500"/>
                                        <p:tgtEl>
                                          <p:spTgt spid="440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4037">
                                            <p:txEl>
                                              <p:pRg st="2" end="2"/>
                                            </p:txEl>
                                          </p:spTgt>
                                        </p:tgtEl>
                                        <p:attrNameLst>
                                          <p:attrName>style.visibility</p:attrName>
                                        </p:attrNameLst>
                                      </p:cBhvr>
                                      <p:to>
                                        <p:strVal val="visible"/>
                                      </p:to>
                                    </p:set>
                                    <p:animEffect transition="in" filter="wipe(left)">
                                      <p:cBhvr>
                                        <p:cTn id="17" dur="500"/>
                                        <p:tgtEl>
                                          <p:spTgt spid="440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4037">
                                            <p:txEl>
                                              <p:pRg st="3" end="3"/>
                                            </p:txEl>
                                          </p:spTgt>
                                        </p:tgtEl>
                                        <p:attrNameLst>
                                          <p:attrName>style.visibility</p:attrName>
                                        </p:attrNameLst>
                                      </p:cBhvr>
                                      <p:to>
                                        <p:strVal val="visible"/>
                                      </p:to>
                                    </p:set>
                                    <p:animEffect transition="in" filter="wipe(left)">
                                      <p:cBhvr>
                                        <p:cTn id="22" dur="500"/>
                                        <p:tgtEl>
                                          <p:spTgt spid="4403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7" grpId="0" build="p" bldLvl="4"/>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3" name="Rectangle 2"/>
          <p:cNvSpPr>
            <a:spLocks noGrp="1" noChangeArrowheads="1"/>
          </p:cNvSpPr>
          <p:nvPr>
            <p:ph type="title" idx="4294967295"/>
          </p:nvPr>
        </p:nvSpPr>
        <p:spPr>
          <a:xfrm>
            <a:off x="557213" y="127001"/>
            <a:ext cx="10972800" cy="1144587"/>
          </a:xfrm>
        </p:spPr>
        <p:txBody>
          <a:bodyPr>
            <a:normAutofit/>
          </a:bodyPr>
          <a:lstStyle/>
          <a:p>
            <a:pPr eaLnBrk="1" hangingPunct="1"/>
            <a:r>
              <a:rPr lang="en-US" sz="3300" dirty="0"/>
              <a:t>Which Buyers Consume the Good?</a:t>
            </a:r>
          </a:p>
        </p:txBody>
      </p:sp>
      <p:grpSp>
        <p:nvGrpSpPr>
          <p:cNvPr id="2" name="Group 4"/>
          <p:cNvGrpSpPr>
            <a:grpSpLocks/>
          </p:cNvGrpSpPr>
          <p:nvPr/>
        </p:nvGrpSpPr>
        <p:grpSpPr bwMode="auto">
          <a:xfrm>
            <a:off x="5311775" y="1009650"/>
            <a:ext cx="4979988" cy="5295900"/>
            <a:chOff x="2386" y="636"/>
            <a:chExt cx="3137" cy="3336"/>
          </a:xfrm>
        </p:grpSpPr>
        <p:graphicFrame>
          <p:nvGraphicFramePr>
            <p:cNvPr id="22530" name="Object 5"/>
            <p:cNvGraphicFramePr>
              <a:graphicFrameLocks noChangeAspect="1"/>
            </p:cNvGraphicFramePr>
            <p:nvPr/>
          </p:nvGraphicFramePr>
          <p:xfrm>
            <a:off x="2386" y="636"/>
            <a:ext cx="3120" cy="3336"/>
          </p:xfrm>
          <a:graphic>
            <a:graphicData uri="http://schemas.openxmlformats.org/presentationml/2006/ole">
              <mc:AlternateContent xmlns:mc="http://schemas.openxmlformats.org/markup-compatibility/2006">
                <mc:Choice xmlns:v="urn:schemas-microsoft-com:vml" Requires="v">
                  <p:oleObj spid="_x0000_s26631" name="Worksheet" r:id="rId4" imgW="3543360" imgH="3790890" progId="Excel.Sheet.8">
                    <p:embed/>
                  </p:oleObj>
                </mc:Choice>
                <mc:Fallback>
                  <p:oleObj name="Worksheet" r:id="rId4" imgW="3543360" imgH="3790890" progId="Excel.Sheet.8">
                    <p:embed/>
                    <p:pic>
                      <p:nvPicPr>
                        <p:cNvPr id="2253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6" y="636"/>
                          <a:ext cx="3120" cy="3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51" name="Rectangle 6"/>
            <p:cNvSpPr>
              <a:spLocks noChangeArrowheads="1"/>
            </p:cNvSpPr>
            <p:nvPr/>
          </p:nvSpPr>
          <p:spPr bwMode="auto">
            <a:xfrm>
              <a:off x="2717" y="731"/>
              <a:ext cx="260" cy="317"/>
            </a:xfrm>
            <a:prstGeom prst="rect">
              <a:avLst/>
            </a:prstGeom>
            <a:solidFill>
              <a:schemeClr val="bg1"/>
            </a:solidFill>
            <a:ln w="9525">
              <a:noFill/>
              <a:miter lim="800000"/>
              <a:headEnd/>
              <a:tailEnd/>
            </a:ln>
          </p:spPr>
          <p:txBody>
            <a:bodyPr>
              <a:spAutoFit/>
            </a:bodyPr>
            <a:lstStyle/>
            <a:p>
              <a:r>
                <a:rPr lang="en-US" sz="2700" b="1" i="1">
                  <a:latin typeface="Arial"/>
                  <a:cs typeface="Arial"/>
                </a:rPr>
                <a:t>P</a:t>
              </a:r>
            </a:p>
          </p:txBody>
        </p:sp>
        <p:sp>
          <p:nvSpPr>
            <p:cNvPr id="22552" name="Rectangle 7"/>
            <p:cNvSpPr>
              <a:spLocks noChangeArrowheads="1"/>
            </p:cNvSpPr>
            <p:nvPr/>
          </p:nvSpPr>
          <p:spPr bwMode="auto">
            <a:xfrm>
              <a:off x="5218" y="3279"/>
              <a:ext cx="305" cy="317"/>
            </a:xfrm>
            <a:prstGeom prst="rect">
              <a:avLst/>
            </a:prstGeom>
            <a:solidFill>
              <a:schemeClr val="bg1"/>
            </a:solidFill>
            <a:ln w="9525">
              <a:noFill/>
              <a:miter lim="800000"/>
              <a:headEnd/>
              <a:tailEnd/>
            </a:ln>
          </p:spPr>
          <p:txBody>
            <a:bodyPr>
              <a:spAutoFit/>
            </a:bodyPr>
            <a:lstStyle/>
            <a:p>
              <a:r>
                <a:rPr lang="en-US" sz="2700" b="1" i="1">
                  <a:latin typeface="Arial"/>
                  <a:cs typeface="Arial"/>
                </a:rPr>
                <a:t>Q</a:t>
              </a:r>
            </a:p>
          </p:txBody>
        </p:sp>
      </p:grpSp>
      <p:grpSp>
        <p:nvGrpSpPr>
          <p:cNvPr id="3" name="Group 8"/>
          <p:cNvGrpSpPr>
            <a:grpSpLocks/>
          </p:cNvGrpSpPr>
          <p:nvPr/>
        </p:nvGrpSpPr>
        <p:grpSpPr bwMode="auto">
          <a:xfrm>
            <a:off x="6110289" y="2178051"/>
            <a:ext cx="4219575" cy="2386013"/>
            <a:chOff x="2889" y="1372"/>
            <a:chExt cx="2658" cy="1503"/>
          </a:xfrm>
        </p:grpSpPr>
        <p:sp>
          <p:nvSpPr>
            <p:cNvPr id="22549" name="Line 9"/>
            <p:cNvSpPr>
              <a:spLocks noChangeShapeType="1"/>
            </p:cNvSpPr>
            <p:nvPr/>
          </p:nvSpPr>
          <p:spPr bwMode="auto">
            <a:xfrm flipV="1">
              <a:off x="2889" y="1614"/>
              <a:ext cx="2401" cy="1261"/>
            </a:xfrm>
            <a:prstGeom prst="line">
              <a:avLst/>
            </a:prstGeom>
            <a:noFill/>
            <a:ln w="44450">
              <a:solidFill>
                <a:srgbClr val="C0C0C0"/>
              </a:solidFill>
              <a:round/>
              <a:headEnd/>
              <a:tailEnd/>
            </a:ln>
          </p:spPr>
          <p:txBody>
            <a:bodyPr/>
            <a:lstStyle/>
            <a:p>
              <a:endParaRPr lang="en-US">
                <a:latin typeface="Arial"/>
                <a:cs typeface="Arial"/>
              </a:endParaRPr>
            </a:p>
          </p:txBody>
        </p:sp>
        <p:sp>
          <p:nvSpPr>
            <p:cNvPr id="22550" name="Rectangle 10"/>
            <p:cNvSpPr>
              <a:spLocks noChangeArrowheads="1"/>
            </p:cNvSpPr>
            <p:nvPr/>
          </p:nvSpPr>
          <p:spPr bwMode="auto">
            <a:xfrm>
              <a:off x="5242" y="1372"/>
              <a:ext cx="305" cy="317"/>
            </a:xfrm>
            <a:prstGeom prst="rect">
              <a:avLst/>
            </a:prstGeom>
            <a:noFill/>
            <a:ln w="9525">
              <a:noFill/>
              <a:miter lim="800000"/>
              <a:headEnd/>
              <a:tailEnd/>
            </a:ln>
          </p:spPr>
          <p:txBody>
            <a:bodyPr>
              <a:spAutoFit/>
            </a:bodyPr>
            <a:lstStyle/>
            <a:p>
              <a:r>
                <a:rPr lang="en-US" sz="2700" b="1" i="1">
                  <a:solidFill>
                    <a:srgbClr val="C0C0C0"/>
                  </a:solidFill>
                  <a:latin typeface="Arial"/>
                  <a:cs typeface="Arial"/>
                </a:rPr>
                <a:t>S</a:t>
              </a:r>
            </a:p>
          </p:txBody>
        </p:sp>
      </p:grpSp>
      <p:grpSp>
        <p:nvGrpSpPr>
          <p:cNvPr id="4" name="Group 11"/>
          <p:cNvGrpSpPr>
            <a:grpSpLocks/>
          </p:cNvGrpSpPr>
          <p:nvPr/>
        </p:nvGrpSpPr>
        <p:grpSpPr bwMode="auto">
          <a:xfrm>
            <a:off x="6107114" y="1887539"/>
            <a:ext cx="3438525" cy="3495675"/>
            <a:chOff x="2887" y="1189"/>
            <a:chExt cx="2166" cy="2202"/>
          </a:xfrm>
        </p:grpSpPr>
        <p:sp>
          <p:nvSpPr>
            <p:cNvPr id="22547" name="Line 12"/>
            <p:cNvSpPr>
              <a:spLocks noChangeShapeType="1"/>
            </p:cNvSpPr>
            <p:nvPr/>
          </p:nvSpPr>
          <p:spPr bwMode="auto">
            <a:xfrm>
              <a:off x="2887" y="1189"/>
              <a:ext cx="1901" cy="1990"/>
            </a:xfrm>
            <a:prstGeom prst="line">
              <a:avLst/>
            </a:prstGeom>
            <a:noFill/>
            <a:ln w="44450">
              <a:solidFill>
                <a:srgbClr val="003399"/>
              </a:solidFill>
              <a:round/>
              <a:headEnd/>
              <a:tailEnd/>
            </a:ln>
          </p:spPr>
          <p:txBody>
            <a:bodyPr/>
            <a:lstStyle/>
            <a:p>
              <a:endParaRPr lang="en-US">
                <a:latin typeface="Arial"/>
                <a:cs typeface="Arial"/>
              </a:endParaRPr>
            </a:p>
          </p:txBody>
        </p:sp>
        <p:sp>
          <p:nvSpPr>
            <p:cNvPr id="22548" name="Rectangle 13"/>
            <p:cNvSpPr>
              <a:spLocks noChangeArrowheads="1"/>
            </p:cNvSpPr>
            <p:nvPr/>
          </p:nvSpPr>
          <p:spPr bwMode="auto">
            <a:xfrm>
              <a:off x="4748" y="3074"/>
              <a:ext cx="305" cy="317"/>
            </a:xfrm>
            <a:prstGeom prst="rect">
              <a:avLst/>
            </a:prstGeom>
            <a:noFill/>
            <a:ln w="9525">
              <a:noFill/>
              <a:miter lim="800000"/>
              <a:headEnd/>
              <a:tailEnd/>
            </a:ln>
          </p:spPr>
          <p:txBody>
            <a:bodyPr>
              <a:spAutoFit/>
            </a:bodyPr>
            <a:lstStyle/>
            <a:p>
              <a:r>
                <a:rPr lang="en-US" sz="2700" b="1" i="1">
                  <a:latin typeface="Arial"/>
                  <a:cs typeface="Arial"/>
                </a:rPr>
                <a:t>D</a:t>
              </a:r>
            </a:p>
          </p:txBody>
        </p:sp>
      </p:grpSp>
      <p:grpSp>
        <p:nvGrpSpPr>
          <p:cNvPr id="5" name="Group 14"/>
          <p:cNvGrpSpPr>
            <a:grpSpLocks/>
          </p:cNvGrpSpPr>
          <p:nvPr/>
        </p:nvGrpSpPr>
        <p:grpSpPr bwMode="auto">
          <a:xfrm>
            <a:off x="5410200" y="3476626"/>
            <a:ext cx="2674938" cy="2676525"/>
            <a:chOff x="2448" y="2190"/>
            <a:chExt cx="1685" cy="1686"/>
          </a:xfrm>
        </p:grpSpPr>
        <p:grpSp>
          <p:nvGrpSpPr>
            <p:cNvPr id="6" name="Group 15"/>
            <p:cNvGrpSpPr>
              <a:grpSpLocks/>
            </p:cNvGrpSpPr>
            <p:nvPr/>
          </p:nvGrpSpPr>
          <p:grpSpPr bwMode="auto">
            <a:xfrm>
              <a:off x="3804" y="2302"/>
              <a:ext cx="329" cy="1574"/>
              <a:chOff x="3804" y="2302"/>
              <a:chExt cx="329" cy="1574"/>
            </a:xfrm>
          </p:grpSpPr>
          <p:sp>
            <p:nvSpPr>
              <p:cNvPr id="22545" name="Line 16"/>
              <p:cNvSpPr>
                <a:spLocks noChangeShapeType="1"/>
              </p:cNvSpPr>
              <p:nvPr/>
            </p:nvSpPr>
            <p:spPr bwMode="auto">
              <a:xfrm rot="5400000">
                <a:off x="3299" y="2965"/>
                <a:ext cx="1326" cy="0"/>
              </a:xfrm>
              <a:prstGeom prst="line">
                <a:avLst/>
              </a:prstGeom>
              <a:noFill/>
              <a:ln w="12700">
                <a:solidFill>
                  <a:srgbClr val="0000FF"/>
                </a:solidFill>
                <a:round/>
                <a:headEnd/>
                <a:tailEnd/>
              </a:ln>
            </p:spPr>
            <p:txBody>
              <a:bodyPr/>
              <a:lstStyle/>
              <a:p>
                <a:endParaRPr lang="en-US">
                  <a:latin typeface="Arial"/>
                  <a:cs typeface="Arial"/>
                </a:endParaRPr>
              </a:p>
            </p:txBody>
          </p:sp>
          <p:sp>
            <p:nvSpPr>
              <p:cNvPr id="22546" name="Rectangle 17"/>
              <p:cNvSpPr>
                <a:spLocks noChangeArrowheads="1"/>
              </p:cNvSpPr>
              <p:nvPr/>
            </p:nvSpPr>
            <p:spPr bwMode="auto">
              <a:xfrm>
                <a:off x="3804" y="3628"/>
                <a:ext cx="329" cy="248"/>
              </a:xfrm>
              <a:prstGeom prst="rect">
                <a:avLst/>
              </a:prstGeom>
              <a:noFill/>
              <a:ln w="12700">
                <a:solidFill>
                  <a:srgbClr val="0000FF"/>
                </a:solidFill>
                <a:miter lim="800000"/>
                <a:headEnd/>
                <a:tailEnd/>
              </a:ln>
            </p:spPr>
            <p:txBody>
              <a:bodyPr wrap="none" anchor="ctr"/>
              <a:lstStyle/>
              <a:p>
                <a:endParaRPr lang="en-US">
                  <a:latin typeface="Arial"/>
                  <a:cs typeface="Arial"/>
                </a:endParaRPr>
              </a:p>
            </p:txBody>
          </p:sp>
        </p:grpSp>
        <p:grpSp>
          <p:nvGrpSpPr>
            <p:cNvPr id="7" name="Group 18"/>
            <p:cNvGrpSpPr>
              <a:grpSpLocks/>
            </p:cNvGrpSpPr>
            <p:nvPr/>
          </p:nvGrpSpPr>
          <p:grpSpPr bwMode="auto">
            <a:xfrm>
              <a:off x="2448" y="2190"/>
              <a:ext cx="1517" cy="248"/>
              <a:chOff x="2448" y="2190"/>
              <a:chExt cx="1517" cy="248"/>
            </a:xfrm>
          </p:grpSpPr>
          <p:sp>
            <p:nvSpPr>
              <p:cNvPr id="22543" name="Line 19"/>
              <p:cNvSpPr>
                <a:spLocks noChangeShapeType="1"/>
              </p:cNvSpPr>
              <p:nvPr/>
            </p:nvSpPr>
            <p:spPr bwMode="auto">
              <a:xfrm>
                <a:off x="2774" y="2312"/>
                <a:ext cx="1191" cy="0"/>
              </a:xfrm>
              <a:prstGeom prst="line">
                <a:avLst/>
              </a:prstGeom>
              <a:noFill/>
              <a:ln w="12700">
                <a:solidFill>
                  <a:srgbClr val="0000FF"/>
                </a:solidFill>
                <a:round/>
                <a:headEnd/>
                <a:tailEnd/>
              </a:ln>
            </p:spPr>
            <p:txBody>
              <a:bodyPr/>
              <a:lstStyle/>
              <a:p>
                <a:endParaRPr lang="en-US">
                  <a:latin typeface="Arial"/>
                  <a:cs typeface="Arial"/>
                </a:endParaRPr>
              </a:p>
            </p:txBody>
          </p:sp>
          <p:sp>
            <p:nvSpPr>
              <p:cNvPr id="22544" name="Rectangle 20"/>
              <p:cNvSpPr>
                <a:spLocks noChangeArrowheads="1"/>
              </p:cNvSpPr>
              <p:nvPr/>
            </p:nvSpPr>
            <p:spPr bwMode="auto">
              <a:xfrm>
                <a:off x="2448" y="2190"/>
                <a:ext cx="329" cy="248"/>
              </a:xfrm>
              <a:prstGeom prst="rect">
                <a:avLst/>
              </a:prstGeom>
              <a:noFill/>
              <a:ln w="12700">
                <a:solidFill>
                  <a:srgbClr val="0000FF"/>
                </a:solidFill>
                <a:miter lim="800000"/>
                <a:headEnd/>
                <a:tailEnd/>
              </a:ln>
            </p:spPr>
            <p:txBody>
              <a:bodyPr wrap="none" anchor="ctr"/>
              <a:lstStyle/>
              <a:p>
                <a:endParaRPr lang="en-US">
                  <a:latin typeface="Arial"/>
                  <a:cs typeface="Arial"/>
                </a:endParaRPr>
              </a:p>
            </p:txBody>
          </p:sp>
        </p:grpSp>
      </p:grpSp>
      <p:sp>
        <p:nvSpPr>
          <p:cNvPr id="189469" name="Rectangle 29"/>
          <p:cNvSpPr>
            <a:spLocks noGrp="1" noChangeArrowheads="1"/>
          </p:cNvSpPr>
          <p:nvPr>
            <p:ph type="body" idx="4294967295"/>
          </p:nvPr>
        </p:nvSpPr>
        <p:spPr>
          <a:xfrm>
            <a:off x="715992" y="1751161"/>
            <a:ext cx="4443385" cy="4467077"/>
          </a:xfrm>
        </p:spPr>
        <p:txBody>
          <a:bodyPr/>
          <a:lstStyle/>
          <a:p>
            <a:pPr marL="0" indent="0" eaLnBrk="1" hangingPunct="1">
              <a:spcBef>
                <a:spcPct val="60000"/>
              </a:spcBef>
              <a:buNone/>
            </a:pPr>
            <a:r>
              <a:rPr lang="en-US" sz="2600" dirty="0"/>
              <a:t>Every buyer </a:t>
            </a:r>
            <a:r>
              <a:rPr lang="en-US" sz="2600" dirty="0" smtClean="0"/>
              <a:t>whose </a:t>
            </a:r>
            <a:r>
              <a:rPr lang="en-US" sz="2600" dirty="0"/>
              <a:t>WTP is </a:t>
            </a:r>
            <a:br>
              <a:rPr lang="en-US" sz="2600" dirty="0"/>
            </a:br>
            <a:r>
              <a:rPr lang="en-US" sz="2600" dirty="0"/>
              <a:t>≥ </a:t>
            </a:r>
            <a:r>
              <a:rPr lang="en-US" sz="2600" dirty="0" smtClean="0"/>
              <a:t>€30 </a:t>
            </a:r>
            <a:r>
              <a:rPr lang="en-US" sz="2600" dirty="0"/>
              <a:t>will buy. </a:t>
            </a:r>
          </a:p>
          <a:p>
            <a:pPr marL="0" indent="0" eaLnBrk="1" hangingPunct="1">
              <a:spcBef>
                <a:spcPct val="60000"/>
              </a:spcBef>
              <a:buNone/>
            </a:pPr>
            <a:r>
              <a:rPr lang="en-US" sz="2600" dirty="0"/>
              <a:t>Every buyer </a:t>
            </a:r>
            <a:r>
              <a:rPr lang="en-US" sz="2600" dirty="0" smtClean="0"/>
              <a:t>whose </a:t>
            </a:r>
            <a:r>
              <a:rPr lang="en-US" sz="2600" dirty="0"/>
              <a:t>WTP is </a:t>
            </a:r>
            <a:br>
              <a:rPr lang="en-US" sz="2600" dirty="0"/>
            </a:br>
            <a:r>
              <a:rPr lang="en-US" sz="2600" dirty="0"/>
              <a:t>&lt; </a:t>
            </a:r>
            <a:r>
              <a:rPr lang="en-US" sz="2600" dirty="0" smtClean="0"/>
              <a:t>€30 </a:t>
            </a:r>
            <a:r>
              <a:rPr lang="en-US" sz="2600" dirty="0"/>
              <a:t>will not.  </a:t>
            </a:r>
          </a:p>
          <a:p>
            <a:pPr marL="0" indent="0" eaLnBrk="1" hangingPunct="1">
              <a:spcBef>
                <a:spcPct val="60000"/>
              </a:spcBef>
              <a:buNone/>
            </a:pPr>
            <a:r>
              <a:rPr lang="en-US" sz="2600" dirty="0"/>
              <a:t>So, </a:t>
            </a:r>
            <a:r>
              <a:rPr lang="en-US" sz="2600" b="1" i="1" dirty="0">
                <a:solidFill>
                  <a:srgbClr val="FF0000"/>
                </a:solidFill>
              </a:rPr>
              <a:t>the buyers who value the good most highly are the ones who consume it.</a:t>
            </a:r>
            <a:r>
              <a:rPr lang="en-US" sz="2600" dirty="0">
                <a:solidFill>
                  <a:srgbClr val="FF0000"/>
                </a:solidFill>
              </a:rPr>
              <a:t> </a:t>
            </a:r>
          </a:p>
        </p:txBody>
      </p:sp>
      <p:sp>
        <p:nvSpPr>
          <p:cNvPr id="189470" name="AutoShape 30"/>
          <p:cNvSpPr>
            <a:spLocks/>
          </p:cNvSpPr>
          <p:nvPr/>
        </p:nvSpPr>
        <p:spPr bwMode="auto">
          <a:xfrm rot="18974326">
            <a:off x="6946900" y="1408114"/>
            <a:ext cx="280988" cy="2478087"/>
          </a:xfrm>
          <a:prstGeom prst="rightBrace">
            <a:avLst>
              <a:gd name="adj1" fmla="val 73493"/>
              <a:gd name="adj2" fmla="val 50000"/>
            </a:avLst>
          </a:prstGeom>
          <a:noFill/>
          <a:ln w="19050">
            <a:solidFill>
              <a:srgbClr val="FF0000"/>
            </a:solidFill>
            <a:round/>
            <a:headEnd/>
            <a:tailEnd/>
          </a:ln>
        </p:spPr>
        <p:txBody>
          <a:bodyPr wrap="none" anchor="ctr"/>
          <a:lstStyle/>
          <a:p>
            <a:endParaRPr lang="en-US">
              <a:latin typeface="Arial"/>
              <a:cs typeface="Arial"/>
            </a:endParaRPr>
          </a:p>
        </p:txBody>
      </p:sp>
      <p:sp>
        <p:nvSpPr>
          <p:cNvPr id="189471" name="AutoShape 31"/>
          <p:cNvSpPr>
            <a:spLocks/>
          </p:cNvSpPr>
          <p:nvPr/>
        </p:nvSpPr>
        <p:spPr bwMode="auto">
          <a:xfrm rot="18974326">
            <a:off x="8462964" y="3302001"/>
            <a:ext cx="280987" cy="1858963"/>
          </a:xfrm>
          <a:prstGeom prst="rightBrace">
            <a:avLst>
              <a:gd name="adj1" fmla="val 55132"/>
              <a:gd name="adj2" fmla="val 50000"/>
            </a:avLst>
          </a:prstGeom>
          <a:noFill/>
          <a:ln w="19050">
            <a:solidFill>
              <a:srgbClr val="FF0000"/>
            </a:solidFill>
            <a:round/>
            <a:headEnd/>
            <a:tailEnd/>
          </a:ln>
        </p:spPr>
        <p:txBody>
          <a:bodyPr wrap="none" anchor="ctr"/>
          <a:lstStyle/>
          <a:p>
            <a:endParaRPr lang="en-US">
              <a:latin typeface="Arial"/>
              <a:cs typeface="Arial"/>
            </a:endParaRPr>
          </a:p>
        </p:txBody>
      </p:sp>
    </p:spTree>
    <p:extLst>
      <p:ext uri="{BB962C8B-B14F-4D97-AF65-F5344CB8AC3E}">
        <p14:creationId xmlns:p14="http://schemas.microsoft.com/office/powerpoint/2010/main" val="397157751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9469">
                                            <p:txEl>
                                              <p:pRg st="0" end="0"/>
                                            </p:txEl>
                                          </p:spTgt>
                                        </p:tgtEl>
                                        <p:attrNameLst>
                                          <p:attrName>style.visibility</p:attrName>
                                        </p:attrNameLst>
                                      </p:cBhvr>
                                      <p:to>
                                        <p:strVal val="visible"/>
                                      </p:to>
                                    </p:set>
                                    <p:animEffect transition="in" filter="wipe(left)">
                                      <p:cBhvr>
                                        <p:cTn id="7" dur="500"/>
                                        <p:tgtEl>
                                          <p:spTgt spid="189469">
                                            <p:txEl>
                                              <p:pRg st="0" end="0"/>
                                            </p:txEl>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189470"/>
                                        </p:tgtEl>
                                        <p:attrNameLst>
                                          <p:attrName>style.visibility</p:attrName>
                                        </p:attrNameLst>
                                      </p:cBhvr>
                                      <p:to>
                                        <p:strVal val="visible"/>
                                      </p:to>
                                    </p:set>
                                    <p:animEffect transition="in" filter="strips(downRight)">
                                      <p:cBhvr>
                                        <p:cTn id="10" dur="500"/>
                                        <p:tgtEl>
                                          <p:spTgt spid="189470"/>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89470"/>
                                        </p:tgtEl>
                                        <p:attrNameLst>
                                          <p:attrName>style.visibility</p:attrName>
                                        </p:attrNameLst>
                                      </p:cBhvr>
                                      <p:to>
                                        <p:strVal val="hidden"/>
                                      </p:to>
                                    </p:set>
                                  </p:childTnLst>
                                </p:cTn>
                              </p:par>
                              <p:par>
                                <p:cTn id="15" presetID="22" presetClass="entr" presetSubtype="8" fill="hold" grpId="0" nodeType="withEffect">
                                  <p:stCondLst>
                                    <p:cond delay="0"/>
                                  </p:stCondLst>
                                  <p:childTnLst>
                                    <p:set>
                                      <p:cBhvr>
                                        <p:cTn id="16" dur="1" fill="hold">
                                          <p:stCondLst>
                                            <p:cond delay="0"/>
                                          </p:stCondLst>
                                        </p:cTn>
                                        <p:tgtEl>
                                          <p:spTgt spid="189469">
                                            <p:txEl>
                                              <p:pRg st="1" end="1"/>
                                            </p:txEl>
                                          </p:spTgt>
                                        </p:tgtEl>
                                        <p:attrNameLst>
                                          <p:attrName>style.visibility</p:attrName>
                                        </p:attrNameLst>
                                      </p:cBhvr>
                                      <p:to>
                                        <p:strVal val="visible"/>
                                      </p:to>
                                    </p:set>
                                    <p:animEffect transition="in" filter="wipe(left)">
                                      <p:cBhvr>
                                        <p:cTn id="17" dur="500"/>
                                        <p:tgtEl>
                                          <p:spTgt spid="189469">
                                            <p:txEl>
                                              <p:pRg st="1" end="1"/>
                                            </p:txEl>
                                          </p:spTgt>
                                        </p:tgtEl>
                                      </p:cBhvr>
                                    </p:animEffect>
                                  </p:childTnLst>
                                </p:cTn>
                              </p:par>
                              <p:par>
                                <p:cTn id="18" presetID="18" presetClass="entr" presetSubtype="6" fill="hold" grpId="0" nodeType="withEffect">
                                  <p:stCondLst>
                                    <p:cond delay="0"/>
                                  </p:stCondLst>
                                  <p:childTnLst>
                                    <p:set>
                                      <p:cBhvr>
                                        <p:cTn id="19" dur="1" fill="hold">
                                          <p:stCondLst>
                                            <p:cond delay="0"/>
                                          </p:stCondLst>
                                        </p:cTn>
                                        <p:tgtEl>
                                          <p:spTgt spid="189471"/>
                                        </p:tgtEl>
                                        <p:attrNameLst>
                                          <p:attrName>style.visibility</p:attrName>
                                        </p:attrNameLst>
                                      </p:cBhvr>
                                      <p:to>
                                        <p:strVal val="visible"/>
                                      </p:to>
                                    </p:set>
                                    <p:animEffect transition="in" filter="strips(downRight)">
                                      <p:cBhvr>
                                        <p:cTn id="20" dur="500"/>
                                        <p:tgtEl>
                                          <p:spTgt spid="189471"/>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89471"/>
                                        </p:tgtEl>
                                        <p:attrNameLst>
                                          <p:attrName>style.visibility</p:attrName>
                                        </p:attrNameLst>
                                      </p:cBhvr>
                                      <p:to>
                                        <p:strVal val="hidden"/>
                                      </p:to>
                                    </p:set>
                                  </p:childTnLst>
                                </p:cTn>
                              </p:par>
                              <p:par>
                                <p:cTn id="25" presetID="22" presetClass="entr" presetSubtype="8" fill="hold" grpId="0" nodeType="withEffect">
                                  <p:stCondLst>
                                    <p:cond delay="0"/>
                                  </p:stCondLst>
                                  <p:childTnLst>
                                    <p:set>
                                      <p:cBhvr>
                                        <p:cTn id="26" dur="1" fill="hold">
                                          <p:stCondLst>
                                            <p:cond delay="0"/>
                                          </p:stCondLst>
                                        </p:cTn>
                                        <p:tgtEl>
                                          <p:spTgt spid="189469">
                                            <p:txEl>
                                              <p:pRg st="2" end="2"/>
                                            </p:txEl>
                                          </p:spTgt>
                                        </p:tgtEl>
                                        <p:attrNameLst>
                                          <p:attrName>style.visibility</p:attrName>
                                        </p:attrNameLst>
                                      </p:cBhvr>
                                      <p:to>
                                        <p:strVal val="visible"/>
                                      </p:to>
                                    </p:set>
                                    <p:animEffect transition="in" filter="wipe(left)">
                                      <p:cBhvr>
                                        <p:cTn id="27" dur="500"/>
                                        <p:tgtEl>
                                          <p:spTgt spid="18946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69" grpId="0" build="p" bldLvl="5"/>
      <p:bldP spid="189470" grpId="0" animBg="1"/>
      <p:bldP spid="189470" grpId="1" animBg="1"/>
      <p:bldP spid="189471" grpId="0" animBg="1"/>
      <p:bldP spid="189471" grpId="1"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7" name="Rectangle 2"/>
          <p:cNvSpPr>
            <a:spLocks noGrp="1" noChangeArrowheads="1"/>
          </p:cNvSpPr>
          <p:nvPr>
            <p:ph type="title" idx="4294967295"/>
          </p:nvPr>
        </p:nvSpPr>
        <p:spPr>
          <a:xfrm>
            <a:off x="609600" y="292100"/>
            <a:ext cx="10972800" cy="709614"/>
          </a:xfrm>
        </p:spPr>
        <p:txBody>
          <a:bodyPr>
            <a:normAutofit/>
          </a:bodyPr>
          <a:lstStyle/>
          <a:p>
            <a:pPr eaLnBrk="1" hangingPunct="1"/>
            <a:r>
              <a:rPr lang="en-US" sz="3300" dirty="0"/>
              <a:t>Which Sellers Produce the Good?</a:t>
            </a:r>
          </a:p>
        </p:txBody>
      </p:sp>
      <p:grpSp>
        <p:nvGrpSpPr>
          <p:cNvPr id="2" name="Group 3"/>
          <p:cNvGrpSpPr>
            <a:grpSpLocks/>
          </p:cNvGrpSpPr>
          <p:nvPr/>
        </p:nvGrpSpPr>
        <p:grpSpPr bwMode="auto">
          <a:xfrm>
            <a:off x="5311775" y="1009650"/>
            <a:ext cx="4979988" cy="5295900"/>
            <a:chOff x="2386" y="636"/>
            <a:chExt cx="3137" cy="3336"/>
          </a:xfrm>
        </p:grpSpPr>
        <p:graphicFrame>
          <p:nvGraphicFramePr>
            <p:cNvPr id="23554" name="Object 4"/>
            <p:cNvGraphicFramePr>
              <a:graphicFrameLocks noChangeAspect="1"/>
            </p:cNvGraphicFramePr>
            <p:nvPr/>
          </p:nvGraphicFramePr>
          <p:xfrm>
            <a:off x="2386" y="636"/>
            <a:ext cx="3120" cy="3336"/>
          </p:xfrm>
          <a:graphic>
            <a:graphicData uri="http://schemas.openxmlformats.org/presentationml/2006/ole">
              <mc:AlternateContent xmlns:mc="http://schemas.openxmlformats.org/markup-compatibility/2006">
                <mc:Choice xmlns:v="urn:schemas-microsoft-com:vml" Requires="v">
                  <p:oleObj spid="_x0000_s27655" name="Worksheet" r:id="rId4" imgW="3543360" imgH="3790890" progId="Excel.Sheet.8">
                    <p:embed/>
                  </p:oleObj>
                </mc:Choice>
                <mc:Fallback>
                  <p:oleObj name="Worksheet" r:id="rId4" imgW="3543360" imgH="3790890" progId="Excel.Sheet.8">
                    <p:embed/>
                    <p:pic>
                      <p:nvPicPr>
                        <p:cNvPr id="2355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6" y="636"/>
                          <a:ext cx="3120" cy="3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75" name="Rectangle 5"/>
            <p:cNvSpPr>
              <a:spLocks noChangeArrowheads="1"/>
            </p:cNvSpPr>
            <p:nvPr/>
          </p:nvSpPr>
          <p:spPr bwMode="auto">
            <a:xfrm>
              <a:off x="2717" y="731"/>
              <a:ext cx="260" cy="317"/>
            </a:xfrm>
            <a:prstGeom prst="rect">
              <a:avLst/>
            </a:prstGeom>
            <a:solidFill>
              <a:schemeClr val="bg1"/>
            </a:solidFill>
            <a:ln w="9525">
              <a:noFill/>
              <a:miter lim="800000"/>
              <a:headEnd/>
              <a:tailEnd/>
            </a:ln>
          </p:spPr>
          <p:txBody>
            <a:bodyPr>
              <a:spAutoFit/>
            </a:bodyPr>
            <a:lstStyle/>
            <a:p>
              <a:r>
                <a:rPr lang="en-US" sz="2700" b="1" i="1">
                  <a:latin typeface="Arial"/>
                  <a:cs typeface="Arial"/>
                </a:rPr>
                <a:t>P</a:t>
              </a:r>
            </a:p>
          </p:txBody>
        </p:sp>
        <p:sp>
          <p:nvSpPr>
            <p:cNvPr id="23576" name="Rectangle 6"/>
            <p:cNvSpPr>
              <a:spLocks noChangeArrowheads="1"/>
            </p:cNvSpPr>
            <p:nvPr/>
          </p:nvSpPr>
          <p:spPr bwMode="auto">
            <a:xfrm>
              <a:off x="5218" y="3279"/>
              <a:ext cx="305" cy="317"/>
            </a:xfrm>
            <a:prstGeom prst="rect">
              <a:avLst/>
            </a:prstGeom>
            <a:solidFill>
              <a:schemeClr val="bg1"/>
            </a:solidFill>
            <a:ln w="9525">
              <a:noFill/>
              <a:miter lim="800000"/>
              <a:headEnd/>
              <a:tailEnd/>
            </a:ln>
          </p:spPr>
          <p:txBody>
            <a:bodyPr>
              <a:spAutoFit/>
            </a:bodyPr>
            <a:lstStyle/>
            <a:p>
              <a:r>
                <a:rPr lang="en-US" sz="2700" b="1" i="1">
                  <a:latin typeface="Arial"/>
                  <a:cs typeface="Arial"/>
                </a:rPr>
                <a:t>Q</a:t>
              </a:r>
            </a:p>
          </p:txBody>
        </p:sp>
      </p:grpSp>
      <p:grpSp>
        <p:nvGrpSpPr>
          <p:cNvPr id="3" name="Group 7"/>
          <p:cNvGrpSpPr>
            <a:grpSpLocks/>
          </p:cNvGrpSpPr>
          <p:nvPr/>
        </p:nvGrpSpPr>
        <p:grpSpPr bwMode="auto">
          <a:xfrm>
            <a:off x="6110289" y="2178051"/>
            <a:ext cx="4219575" cy="2386013"/>
            <a:chOff x="2889" y="1372"/>
            <a:chExt cx="2658" cy="1503"/>
          </a:xfrm>
        </p:grpSpPr>
        <p:sp>
          <p:nvSpPr>
            <p:cNvPr id="23574" name="Rectangle 9"/>
            <p:cNvSpPr>
              <a:spLocks noChangeArrowheads="1"/>
            </p:cNvSpPr>
            <p:nvPr/>
          </p:nvSpPr>
          <p:spPr bwMode="auto">
            <a:xfrm>
              <a:off x="5242" y="1372"/>
              <a:ext cx="305" cy="317"/>
            </a:xfrm>
            <a:prstGeom prst="rect">
              <a:avLst/>
            </a:prstGeom>
            <a:noFill/>
            <a:ln w="9525">
              <a:noFill/>
              <a:miter lim="800000"/>
              <a:headEnd/>
              <a:tailEnd/>
            </a:ln>
          </p:spPr>
          <p:txBody>
            <a:bodyPr>
              <a:spAutoFit/>
            </a:bodyPr>
            <a:lstStyle/>
            <a:p>
              <a:r>
                <a:rPr lang="en-US" sz="2700" b="1" i="1">
                  <a:latin typeface="Arial"/>
                  <a:cs typeface="Arial"/>
                </a:rPr>
                <a:t>S</a:t>
              </a:r>
            </a:p>
          </p:txBody>
        </p:sp>
        <p:sp>
          <p:nvSpPr>
            <p:cNvPr id="23573" name="Line 8"/>
            <p:cNvSpPr>
              <a:spLocks noChangeShapeType="1"/>
            </p:cNvSpPr>
            <p:nvPr/>
          </p:nvSpPr>
          <p:spPr bwMode="auto">
            <a:xfrm flipV="1">
              <a:off x="2889" y="1614"/>
              <a:ext cx="2401" cy="1261"/>
            </a:xfrm>
            <a:prstGeom prst="line">
              <a:avLst/>
            </a:prstGeom>
            <a:noFill/>
            <a:ln w="44450">
              <a:solidFill>
                <a:srgbClr val="003399"/>
              </a:solidFill>
              <a:round/>
              <a:headEnd/>
              <a:tailEnd/>
            </a:ln>
          </p:spPr>
          <p:txBody>
            <a:bodyPr/>
            <a:lstStyle/>
            <a:p>
              <a:endParaRPr lang="en-US">
                <a:latin typeface="Arial"/>
                <a:cs typeface="Arial"/>
              </a:endParaRPr>
            </a:p>
          </p:txBody>
        </p:sp>
      </p:grpSp>
      <p:grpSp>
        <p:nvGrpSpPr>
          <p:cNvPr id="4" name="Group 10"/>
          <p:cNvGrpSpPr>
            <a:grpSpLocks/>
          </p:cNvGrpSpPr>
          <p:nvPr/>
        </p:nvGrpSpPr>
        <p:grpSpPr bwMode="auto">
          <a:xfrm>
            <a:off x="6107114" y="1887539"/>
            <a:ext cx="3438525" cy="3495675"/>
            <a:chOff x="2887" y="1189"/>
            <a:chExt cx="2166" cy="2202"/>
          </a:xfrm>
        </p:grpSpPr>
        <p:sp>
          <p:nvSpPr>
            <p:cNvPr id="23571" name="Line 11"/>
            <p:cNvSpPr>
              <a:spLocks noChangeShapeType="1"/>
            </p:cNvSpPr>
            <p:nvPr/>
          </p:nvSpPr>
          <p:spPr bwMode="auto">
            <a:xfrm>
              <a:off x="2887" y="1189"/>
              <a:ext cx="1901" cy="1990"/>
            </a:xfrm>
            <a:prstGeom prst="line">
              <a:avLst/>
            </a:prstGeom>
            <a:noFill/>
            <a:ln w="44450">
              <a:solidFill>
                <a:srgbClr val="C0C0C0"/>
              </a:solidFill>
              <a:round/>
              <a:headEnd/>
              <a:tailEnd/>
            </a:ln>
          </p:spPr>
          <p:txBody>
            <a:bodyPr/>
            <a:lstStyle/>
            <a:p>
              <a:endParaRPr lang="en-US">
                <a:latin typeface="Arial"/>
                <a:cs typeface="Arial"/>
              </a:endParaRPr>
            </a:p>
          </p:txBody>
        </p:sp>
        <p:sp>
          <p:nvSpPr>
            <p:cNvPr id="23572" name="Rectangle 12"/>
            <p:cNvSpPr>
              <a:spLocks noChangeArrowheads="1"/>
            </p:cNvSpPr>
            <p:nvPr/>
          </p:nvSpPr>
          <p:spPr bwMode="auto">
            <a:xfrm>
              <a:off x="4748" y="3074"/>
              <a:ext cx="305" cy="317"/>
            </a:xfrm>
            <a:prstGeom prst="rect">
              <a:avLst/>
            </a:prstGeom>
            <a:noFill/>
            <a:ln w="9525">
              <a:noFill/>
              <a:miter lim="800000"/>
              <a:headEnd/>
              <a:tailEnd/>
            </a:ln>
          </p:spPr>
          <p:txBody>
            <a:bodyPr>
              <a:spAutoFit/>
            </a:bodyPr>
            <a:lstStyle/>
            <a:p>
              <a:r>
                <a:rPr lang="en-US" sz="2700" b="1" i="1">
                  <a:solidFill>
                    <a:srgbClr val="C0C0C0"/>
                  </a:solidFill>
                  <a:latin typeface="Arial"/>
                  <a:cs typeface="Arial"/>
                </a:rPr>
                <a:t>D</a:t>
              </a:r>
            </a:p>
          </p:txBody>
        </p:sp>
      </p:grpSp>
      <p:grpSp>
        <p:nvGrpSpPr>
          <p:cNvPr id="5" name="Group 13"/>
          <p:cNvGrpSpPr>
            <a:grpSpLocks/>
          </p:cNvGrpSpPr>
          <p:nvPr/>
        </p:nvGrpSpPr>
        <p:grpSpPr bwMode="auto">
          <a:xfrm>
            <a:off x="5410200" y="3476626"/>
            <a:ext cx="2674938" cy="2676525"/>
            <a:chOff x="2448" y="2190"/>
            <a:chExt cx="1685" cy="1686"/>
          </a:xfrm>
        </p:grpSpPr>
        <p:grpSp>
          <p:nvGrpSpPr>
            <p:cNvPr id="6" name="Group 14"/>
            <p:cNvGrpSpPr>
              <a:grpSpLocks/>
            </p:cNvGrpSpPr>
            <p:nvPr/>
          </p:nvGrpSpPr>
          <p:grpSpPr bwMode="auto">
            <a:xfrm>
              <a:off x="3804" y="2302"/>
              <a:ext cx="329" cy="1574"/>
              <a:chOff x="3804" y="2302"/>
              <a:chExt cx="329" cy="1574"/>
            </a:xfrm>
          </p:grpSpPr>
          <p:sp>
            <p:nvSpPr>
              <p:cNvPr id="23569" name="Line 15"/>
              <p:cNvSpPr>
                <a:spLocks noChangeShapeType="1"/>
              </p:cNvSpPr>
              <p:nvPr/>
            </p:nvSpPr>
            <p:spPr bwMode="auto">
              <a:xfrm rot="5400000">
                <a:off x="3299" y="2965"/>
                <a:ext cx="1326" cy="0"/>
              </a:xfrm>
              <a:prstGeom prst="line">
                <a:avLst/>
              </a:prstGeom>
              <a:noFill/>
              <a:ln w="12700">
                <a:solidFill>
                  <a:srgbClr val="0000FF"/>
                </a:solidFill>
                <a:round/>
                <a:headEnd/>
                <a:tailEnd/>
              </a:ln>
            </p:spPr>
            <p:txBody>
              <a:bodyPr/>
              <a:lstStyle/>
              <a:p>
                <a:endParaRPr lang="en-US">
                  <a:latin typeface="Arial"/>
                  <a:cs typeface="Arial"/>
                </a:endParaRPr>
              </a:p>
            </p:txBody>
          </p:sp>
          <p:sp>
            <p:nvSpPr>
              <p:cNvPr id="23570" name="Rectangle 16"/>
              <p:cNvSpPr>
                <a:spLocks noChangeArrowheads="1"/>
              </p:cNvSpPr>
              <p:nvPr/>
            </p:nvSpPr>
            <p:spPr bwMode="auto">
              <a:xfrm>
                <a:off x="3804" y="3628"/>
                <a:ext cx="329" cy="248"/>
              </a:xfrm>
              <a:prstGeom prst="rect">
                <a:avLst/>
              </a:prstGeom>
              <a:noFill/>
              <a:ln w="12700">
                <a:solidFill>
                  <a:srgbClr val="0000FF"/>
                </a:solidFill>
                <a:miter lim="800000"/>
                <a:headEnd/>
                <a:tailEnd/>
              </a:ln>
            </p:spPr>
            <p:txBody>
              <a:bodyPr wrap="none" anchor="ctr"/>
              <a:lstStyle/>
              <a:p>
                <a:endParaRPr lang="en-US">
                  <a:latin typeface="Arial"/>
                  <a:cs typeface="Arial"/>
                </a:endParaRPr>
              </a:p>
            </p:txBody>
          </p:sp>
        </p:grpSp>
        <p:grpSp>
          <p:nvGrpSpPr>
            <p:cNvPr id="7" name="Group 17"/>
            <p:cNvGrpSpPr>
              <a:grpSpLocks/>
            </p:cNvGrpSpPr>
            <p:nvPr/>
          </p:nvGrpSpPr>
          <p:grpSpPr bwMode="auto">
            <a:xfrm>
              <a:off x="2448" y="2190"/>
              <a:ext cx="1517" cy="248"/>
              <a:chOff x="2448" y="2190"/>
              <a:chExt cx="1517" cy="248"/>
            </a:xfrm>
          </p:grpSpPr>
          <p:sp>
            <p:nvSpPr>
              <p:cNvPr id="23567" name="Line 18"/>
              <p:cNvSpPr>
                <a:spLocks noChangeShapeType="1"/>
              </p:cNvSpPr>
              <p:nvPr/>
            </p:nvSpPr>
            <p:spPr bwMode="auto">
              <a:xfrm>
                <a:off x="2774" y="2312"/>
                <a:ext cx="1191" cy="0"/>
              </a:xfrm>
              <a:prstGeom prst="line">
                <a:avLst/>
              </a:prstGeom>
              <a:noFill/>
              <a:ln w="12700">
                <a:solidFill>
                  <a:srgbClr val="0000FF"/>
                </a:solidFill>
                <a:round/>
                <a:headEnd/>
                <a:tailEnd/>
              </a:ln>
            </p:spPr>
            <p:txBody>
              <a:bodyPr/>
              <a:lstStyle/>
              <a:p>
                <a:endParaRPr lang="en-US">
                  <a:latin typeface="Arial"/>
                  <a:cs typeface="Arial"/>
                </a:endParaRPr>
              </a:p>
            </p:txBody>
          </p:sp>
          <p:sp>
            <p:nvSpPr>
              <p:cNvPr id="23568" name="Rectangle 19"/>
              <p:cNvSpPr>
                <a:spLocks noChangeArrowheads="1"/>
              </p:cNvSpPr>
              <p:nvPr/>
            </p:nvSpPr>
            <p:spPr bwMode="auto">
              <a:xfrm>
                <a:off x="2448" y="2190"/>
                <a:ext cx="329" cy="248"/>
              </a:xfrm>
              <a:prstGeom prst="rect">
                <a:avLst/>
              </a:prstGeom>
              <a:noFill/>
              <a:ln w="12700">
                <a:solidFill>
                  <a:srgbClr val="0000FF"/>
                </a:solidFill>
                <a:miter lim="800000"/>
                <a:headEnd/>
                <a:tailEnd/>
              </a:ln>
            </p:spPr>
            <p:txBody>
              <a:bodyPr wrap="none" anchor="ctr"/>
              <a:lstStyle/>
              <a:p>
                <a:endParaRPr lang="en-US">
                  <a:latin typeface="Arial"/>
                  <a:cs typeface="Arial"/>
                </a:endParaRPr>
              </a:p>
            </p:txBody>
          </p:sp>
        </p:grpSp>
      </p:grpSp>
      <p:sp>
        <p:nvSpPr>
          <p:cNvPr id="200724" name="Rectangle 20"/>
          <p:cNvSpPr>
            <a:spLocks noGrp="1" noChangeArrowheads="1"/>
          </p:cNvSpPr>
          <p:nvPr>
            <p:ph type="body" idx="4294967295"/>
          </p:nvPr>
        </p:nvSpPr>
        <p:spPr>
          <a:xfrm>
            <a:off x="609601" y="1733909"/>
            <a:ext cx="4549776" cy="4484330"/>
          </a:xfrm>
        </p:spPr>
        <p:txBody>
          <a:bodyPr/>
          <a:lstStyle/>
          <a:p>
            <a:pPr marL="0" indent="0" eaLnBrk="1" hangingPunct="1">
              <a:buNone/>
            </a:pPr>
            <a:r>
              <a:rPr lang="en-US" sz="2600" dirty="0"/>
              <a:t>Every seller whose cost is ≤ </a:t>
            </a:r>
            <a:r>
              <a:rPr lang="en-US" sz="2600" dirty="0" smtClean="0"/>
              <a:t>€30 </a:t>
            </a:r>
            <a:r>
              <a:rPr lang="en-US" sz="2600" dirty="0"/>
              <a:t>will produce the good. </a:t>
            </a:r>
          </a:p>
          <a:p>
            <a:pPr marL="0" indent="0" eaLnBrk="1" hangingPunct="1">
              <a:buNone/>
            </a:pPr>
            <a:r>
              <a:rPr lang="en-US" sz="2600" dirty="0"/>
              <a:t>Every seller whose cost is &gt; </a:t>
            </a:r>
            <a:r>
              <a:rPr lang="en-US" sz="2600" dirty="0" smtClean="0"/>
              <a:t>€30 </a:t>
            </a:r>
            <a:r>
              <a:rPr lang="en-US" sz="2600" dirty="0"/>
              <a:t>will not.  </a:t>
            </a:r>
          </a:p>
          <a:p>
            <a:pPr marL="0" indent="0" eaLnBrk="1" hangingPunct="1">
              <a:buNone/>
            </a:pPr>
            <a:r>
              <a:rPr lang="en-US" sz="2600" dirty="0"/>
              <a:t>So, </a:t>
            </a:r>
            <a:r>
              <a:rPr lang="en-US" sz="2600" b="1" i="1" dirty="0">
                <a:solidFill>
                  <a:srgbClr val="FF0000"/>
                </a:solidFill>
              </a:rPr>
              <a:t>the sellers with the lowest cost produce the good.</a:t>
            </a:r>
          </a:p>
        </p:txBody>
      </p:sp>
      <p:sp>
        <p:nvSpPr>
          <p:cNvPr id="200725" name="AutoShape 21"/>
          <p:cNvSpPr>
            <a:spLocks/>
          </p:cNvSpPr>
          <p:nvPr/>
        </p:nvSpPr>
        <p:spPr bwMode="auto">
          <a:xfrm rot="3720000">
            <a:off x="8819356" y="2093119"/>
            <a:ext cx="280988" cy="2355850"/>
          </a:xfrm>
          <a:prstGeom prst="rightBrace">
            <a:avLst>
              <a:gd name="adj1" fmla="val 69868"/>
              <a:gd name="adj2" fmla="val 50000"/>
            </a:avLst>
          </a:prstGeom>
          <a:noFill/>
          <a:ln w="19050">
            <a:solidFill>
              <a:srgbClr val="FF0000"/>
            </a:solidFill>
            <a:round/>
            <a:headEnd/>
            <a:tailEnd/>
          </a:ln>
        </p:spPr>
        <p:txBody>
          <a:bodyPr wrap="none" anchor="ctr"/>
          <a:lstStyle/>
          <a:p>
            <a:endParaRPr lang="en-US">
              <a:latin typeface="Arial"/>
              <a:cs typeface="Arial"/>
            </a:endParaRPr>
          </a:p>
        </p:txBody>
      </p:sp>
      <p:sp>
        <p:nvSpPr>
          <p:cNvPr id="200726" name="AutoShape 22"/>
          <p:cNvSpPr>
            <a:spLocks/>
          </p:cNvSpPr>
          <p:nvPr/>
        </p:nvSpPr>
        <p:spPr bwMode="auto">
          <a:xfrm rot="3720000">
            <a:off x="6899276" y="3348038"/>
            <a:ext cx="280987" cy="1893888"/>
          </a:xfrm>
          <a:prstGeom prst="rightBrace">
            <a:avLst>
              <a:gd name="adj1" fmla="val 56168"/>
              <a:gd name="adj2" fmla="val 50000"/>
            </a:avLst>
          </a:prstGeom>
          <a:noFill/>
          <a:ln w="19050">
            <a:solidFill>
              <a:srgbClr val="FF0000"/>
            </a:solidFill>
            <a:round/>
            <a:headEnd/>
            <a:tailEnd/>
          </a:ln>
        </p:spPr>
        <p:txBody>
          <a:bodyPr wrap="none" anchor="ctr"/>
          <a:lstStyle/>
          <a:p>
            <a:endParaRPr lang="en-US">
              <a:latin typeface="Arial"/>
              <a:cs typeface="Arial"/>
            </a:endParaRPr>
          </a:p>
        </p:txBody>
      </p:sp>
    </p:spTree>
    <p:extLst>
      <p:ext uri="{BB962C8B-B14F-4D97-AF65-F5344CB8AC3E}">
        <p14:creationId xmlns:p14="http://schemas.microsoft.com/office/powerpoint/2010/main" val="29856016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0724">
                                            <p:txEl>
                                              <p:pRg st="0" end="0"/>
                                            </p:txEl>
                                          </p:spTgt>
                                        </p:tgtEl>
                                        <p:attrNameLst>
                                          <p:attrName>style.visibility</p:attrName>
                                        </p:attrNameLst>
                                      </p:cBhvr>
                                      <p:to>
                                        <p:strVal val="visible"/>
                                      </p:to>
                                    </p:set>
                                    <p:animEffect transition="in" filter="wipe(left)">
                                      <p:cBhvr>
                                        <p:cTn id="7" dur="500"/>
                                        <p:tgtEl>
                                          <p:spTgt spid="200724">
                                            <p:txEl>
                                              <p:pRg st="0" end="0"/>
                                            </p:txEl>
                                          </p:spTgt>
                                        </p:tgtEl>
                                      </p:cBhvr>
                                    </p:animEffect>
                                  </p:childTnLst>
                                </p:cTn>
                              </p:par>
                              <p:par>
                                <p:cTn id="8" presetID="18" presetClass="entr" presetSubtype="3" fill="hold" grpId="0" nodeType="withEffect">
                                  <p:stCondLst>
                                    <p:cond delay="0"/>
                                  </p:stCondLst>
                                  <p:childTnLst>
                                    <p:set>
                                      <p:cBhvr>
                                        <p:cTn id="9" dur="1" fill="hold">
                                          <p:stCondLst>
                                            <p:cond delay="0"/>
                                          </p:stCondLst>
                                        </p:cTn>
                                        <p:tgtEl>
                                          <p:spTgt spid="200726"/>
                                        </p:tgtEl>
                                        <p:attrNameLst>
                                          <p:attrName>style.visibility</p:attrName>
                                        </p:attrNameLst>
                                      </p:cBhvr>
                                      <p:to>
                                        <p:strVal val="visible"/>
                                      </p:to>
                                    </p:set>
                                    <p:animEffect transition="in" filter="strips(upRight)">
                                      <p:cBhvr>
                                        <p:cTn id="10" dur="500"/>
                                        <p:tgtEl>
                                          <p:spTgt spid="20072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200726"/>
                                        </p:tgtEl>
                                        <p:attrNameLst>
                                          <p:attrName>style.visibility</p:attrName>
                                        </p:attrNameLst>
                                      </p:cBhvr>
                                      <p:to>
                                        <p:strVal val="hidden"/>
                                      </p:to>
                                    </p:set>
                                  </p:childTnLst>
                                </p:cTn>
                              </p:par>
                              <p:par>
                                <p:cTn id="15" presetID="22" presetClass="entr" presetSubtype="8" fill="hold" grpId="0" nodeType="withEffect">
                                  <p:stCondLst>
                                    <p:cond delay="0"/>
                                  </p:stCondLst>
                                  <p:childTnLst>
                                    <p:set>
                                      <p:cBhvr>
                                        <p:cTn id="16" dur="1" fill="hold">
                                          <p:stCondLst>
                                            <p:cond delay="0"/>
                                          </p:stCondLst>
                                        </p:cTn>
                                        <p:tgtEl>
                                          <p:spTgt spid="200724">
                                            <p:txEl>
                                              <p:pRg st="1" end="1"/>
                                            </p:txEl>
                                          </p:spTgt>
                                        </p:tgtEl>
                                        <p:attrNameLst>
                                          <p:attrName>style.visibility</p:attrName>
                                        </p:attrNameLst>
                                      </p:cBhvr>
                                      <p:to>
                                        <p:strVal val="visible"/>
                                      </p:to>
                                    </p:set>
                                    <p:animEffect transition="in" filter="wipe(left)">
                                      <p:cBhvr>
                                        <p:cTn id="17" dur="500"/>
                                        <p:tgtEl>
                                          <p:spTgt spid="200724">
                                            <p:txEl>
                                              <p:pRg st="1" end="1"/>
                                            </p:txEl>
                                          </p:spTgt>
                                        </p:tgtEl>
                                      </p:cBhvr>
                                    </p:animEffect>
                                  </p:childTnLst>
                                </p:cTn>
                              </p:par>
                              <p:par>
                                <p:cTn id="18" presetID="18" presetClass="entr" presetSubtype="3" fill="hold" grpId="0" nodeType="withEffect">
                                  <p:stCondLst>
                                    <p:cond delay="0"/>
                                  </p:stCondLst>
                                  <p:childTnLst>
                                    <p:set>
                                      <p:cBhvr>
                                        <p:cTn id="19" dur="1" fill="hold">
                                          <p:stCondLst>
                                            <p:cond delay="0"/>
                                          </p:stCondLst>
                                        </p:cTn>
                                        <p:tgtEl>
                                          <p:spTgt spid="200725"/>
                                        </p:tgtEl>
                                        <p:attrNameLst>
                                          <p:attrName>style.visibility</p:attrName>
                                        </p:attrNameLst>
                                      </p:cBhvr>
                                      <p:to>
                                        <p:strVal val="visible"/>
                                      </p:to>
                                    </p:set>
                                    <p:animEffect transition="in" filter="strips(upRight)">
                                      <p:cBhvr>
                                        <p:cTn id="20" dur="500"/>
                                        <p:tgtEl>
                                          <p:spTgt spid="20072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200725"/>
                                        </p:tgtEl>
                                        <p:attrNameLst>
                                          <p:attrName>style.visibility</p:attrName>
                                        </p:attrNameLst>
                                      </p:cBhvr>
                                      <p:to>
                                        <p:strVal val="hidden"/>
                                      </p:to>
                                    </p:set>
                                  </p:childTnLst>
                                </p:cTn>
                              </p:par>
                              <p:par>
                                <p:cTn id="25" presetID="22" presetClass="entr" presetSubtype="8" fill="hold" grpId="0" nodeType="withEffect">
                                  <p:stCondLst>
                                    <p:cond delay="0"/>
                                  </p:stCondLst>
                                  <p:childTnLst>
                                    <p:set>
                                      <p:cBhvr>
                                        <p:cTn id="26" dur="1" fill="hold">
                                          <p:stCondLst>
                                            <p:cond delay="0"/>
                                          </p:stCondLst>
                                        </p:cTn>
                                        <p:tgtEl>
                                          <p:spTgt spid="200724">
                                            <p:txEl>
                                              <p:pRg st="2" end="2"/>
                                            </p:txEl>
                                          </p:spTgt>
                                        </p:tgtEl>
                                        <p:attrNameLst>
                                          <p:attrName>style.visibility</p:attrName>
                                        </p:attrNameLst>
                                      </p:cBhvr>
                                      <p:to>
                                        <p:strVal val="visible"/>
                                      </p:to>
                                    </p:set>
                                    <p:animEffect transition="in" filter="wipe(left)">
                                      <p:cBhvr>
                                        <p:cTn id="27" dur="500"/>
                                        <p:tgtEl>
                                          <p:spTgt spid="20072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24" grpId="0" build="p" bldLvl="5"/>
      <p:bldP spid="200725" grpId="0" animBg="1"/>
      <p:bldP spid="200725" grpId="1" animBg="1"/>
      <p:bldP spid="200726" grpId="0" animBg="1"/>
      <p:bldP spid="200726" grpId="1"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81" name="Rectangle 2"/>
          <p:cNvSpPr>
            <a:spLocks noGrp="1" noChangeArrowheads="1"/>
          </p:cNvSpPr>
          <p:nvPr>
            <p:ph type="title" idx="4294967295"/>
          </p:nvPr>
        </p:nvSpPr>
        <p:spPr>
          <a:xfrm>
            <a:off x="1000664" y="252414"/>
            <a:ext cx="9667336" cy="649287"/>
          </a:xfrm>
        </p:spPr>
        <p:txBody>
          <a:bodyPr>
            <a:normAutofit fontScale="90000"/>
          </a:bodyPr>
          <a:lstStyle/>
          <a:p>
            <a:pPr eaLnBrk="1" hangingPunct="1"/>
            <a:r>
              <a:rPr lang="en-US" sz="3700" dirty="0"/>
              <a:t>Does </a:t>
            </a:r>
            <a:r>
              <a:rPr lang="en-US" sz="3700" dirty="0" smtClean="0"/>
              <a:t>Equilibrium </a:t>
            </a:r>
            <a:r>
              <a:rPr lang="en-US" sz="3700" dirty="0"/>
              <a:t>Maximize Total Surplus?</a:t>
            </a:r>
          </a:p>
        </p:txBody>
      </p:sp>
      <p:grpSp>
        <p:nvGrpSpPr>
          <p:cNvPr id="2" name="Group 3"/>
          <p:cNvGrpSpPr>
            <a:grpSpLocks/>
          </p:cNvGrpSpPr>
          <p:nvPr/>
        </p:nvGrpSpPr>
        <p:grpSpPr bwMode="auto">
          <a:xfrm>
            <a:off x="5311775" y="1009650"/>
            <a:ext cx="4979988" cy="5295900"/>
            <a:chOff x="2386" y="636"/>
            <a:chExt cx="3137" cy="3336"/>
          </a:xfrm>
        </p:grpSpPr>
        <p:graphicFrame>
          <p:nvGraphicFramePr>
            <p:cNvPr id="24578" name="Object 4"/>
            <p:cNvGraphicFramePr>
              <a:graphicFrameLocks noChangeAspect="1"/>
            </p:cNvGraphicFramePr>
            <p:nvPr/>
          </p:nvGraphicFramePr>
          <p:xfrm>
            <a:off x="2386" y="636"/>
            <a:ext cx="3120" cy="3336"/>
          </p:xfrm>
          <a:graphic>
            <a:graphicData uri="http://schemas.openxmlformats.org/presentationml/2006/ole">
              <mc:AlternateContent xmlns:mc="http://schemas.openxmlformats.org/markup-compatibility/2006">
                <mc:Choice xmlns:v="urn:schemas-microsoft-com:vml" Requires="v">
                  <p:oleObj spid="_x0000_s28680" name="Worksheet" r:id="rId4" imgW="3543360" imgH="3790890" progId="Excel.Sheet.8">
                    <p:embed/>
                  </p:oleObj>
                </mc:Choice>
                <mc:Fallback>
                  <p:oleObj name="Worksheet" r:id="rId4" imgW="3543360" imgH="3790890" progId="Excel.Sheet.8">
                    <p:embed/>
                    <p:pic>
                      <p:nvPicPr>
                        <p:cNvPr id="2457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6" y="636"/>
                          <a:ext cx="3120" cy="3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598" name="Rectangle 5"/>
            <p:cNvSpPr>
              <a:spLocks noChangeArrowheads="1"/>
            </p:cNvSpPr>
            <p:nvPr/>
          </p:nvSpPr>
          <p:spPr bwMode="auto">
            <a:xfrm>
              <a:off x="2717" y="731"/>
              <a:ext cx="260" cy="317"/>
            </a:xfrm>
            <a:prstGeom prst="rect">
              <a:avLst/>
            </a:prstGeom>
            <a:solidFill>
              <a:schemeClr val="bg1"/>
            </a:solidFill>
            <a:ln w="9525">
              <a:noFill/>
              <a:miter lim="800000"/>
              <a:headEnd/>
              <a:tailEnd/>
            </a:ln>
          </p:spPr>
          <p:txBody>
            <a:bodyPr>
              <a:spAutoFit/>
            </a:bodyPr>
            <a:lstStyle/>
            <a:p>
              <a:r>
                <a:rPr lang="en-US" sz="2700" b="1" i="1">
                  <a:latin typeface="Arial"/>
                  <a:cs typeface="Arial"/>
                </a:rPr>
                <a:t>P</a:t>
              </a:r>
            </a:p>
          </p:txBody>
        </p:sp>
        <p:sp>
          <p:nvSpPr>
            <p:cNvPr id="24599" name="Rectangle 6"/>
            <p:cNvSpPr>
              <a:spLocks noChangeArrowheads="1"/>
            </p:cNvSpPr>
            <p:nvPr/>
          </p:nvSpPr>
          <p:spPr bwMode="auto">
            <a:xfrm>
              <a:off x="5218" y="3279"/>
              <a:ext cx="305" cy="317"/>
            </a:xfrm>
            <a:prstGeom prst="rect">
              <a:avLst/>
            </a:prstGeom>
            <a:solidFill>
              <a:schemeClr val="bg1"/>
            </a:solidFill>
            <a:ln w="9525">
              <a:noFill/>
              <a:miter lim="800000"/>
              <a:headEnd/>
              <a:tailEnd/>
            </a:ln>
          </p:spPr>
          <p:txBody>
            <a:bodyPr>
              <a:spAutoFit/>
            </a:bodyPr>
            <a:lstStyle/>
            <a:p>
              <a:r>
                <a:rPr lang="en-US" sz="2700" b="1" i="1">
                  <a:latin typeface="Arial"/>
                  <a:cs typeface="Arial"/>
                </a:rPr>
                <a:t>Q</a:t>
              </a:r>
            </a:p>
          </p:txBody>
        </p:sp>
      </p:grpSp>
      <p:grpSp>
        <p:nvGrpSpPr>
          <p:cNvPr id="3" name="Group 7"/>
          <p:cNvGrpSpPr>
            <a:grpSpLocks/>
          </p:cNvGrpSpPr>
          <p:nvPr/>
        </p:nvGrpSpPr>
        <p:grpSpPr bwMode="auto">
          <a:xfrm>
            <a:off x="6110289" y="2178051"/>
            <a:ext cx="4219575" cy="2386013"/>
            <a:chOff x="2889" y="1372"/>
            <a:chExt cx="2658" cy="1503"/>
          </a:xfrm>
        </p:grpSpPr>
        <p:sp>
          <p:nvSpPr>
            <p:cNvPr id="24596" name="Line 8"/>
            <p:cNvSpPr>
              <a:spLocks noChangeShapeType="1"/>
            </p:cNvSpPr>
            <p:nvPr/>
          </p:nvSpPr>
          <p:spPr bwMode="auto">
            <a:xfrm flipV="1">
              <a:off x="2889" y="1614"/>
              <a:ext cx="2401" cy="1261"/>
            </a:xfrm>
            <a:prstGeom prst="line">
              <a:avLst/>
            </a:prstGeom>
            <a:noFill/>
            <a:ln w="44450">
              <a:solidFill>
                <a:srgbClr val="003399"/>
              </a:solidFill>
              <a:round/>
              <a:headEnd/>
              <a:tailEnd/>
            </a:ln>
          </p:spPr>
          <p:txBody>
            <a:bodyPr/>
            <a:lstStyle/>
            <a:p>
              <a:endParaRPr lang="en-US">
                <a:latin typeface="Arial"/>
                <a:cs typeface="Arial"/>
              </a:endParaRPr>
            </a:p>
          </p:txBody>
        </p:sp>
        <p:sp>
          <p:nvSpPr>
            <p:cNvPr id="24597" name="Rectangle 9"/>
            <p:cNvSpPr>
              <a:spLocks noChangeArrowheads="1"/>
            </p:cNvSpPr>
            <p:nvPr/>
          </p:nvSpPr>
          <p:spPr bwMode="auto">
            <a:xfrm>
              <a:off x="5242" y="1372"/>
              <a:ext cx="305" cy="317"/>
            </a:xfrm>
            <a:prstGeom prst="rect">
              <a:avLst/>
            </a:prstGeom>
            <a:noFill/>
            <a:ln w="9525">
              <a:noFill/>
              <a:miter lim="800000"/>
              <a:headEnd/>
              <a:tailEnd/>
            </a:ln>
          </p:spPr>
          <p:txBody>
            <a:bodyPr>
              <a:spAutoFit/>
            </a:bodyPr>
            <a:lstStyle/>
            <a:p>
              <a:r>
                <a:rPr lang="en-US" sz="2700" b="1" i="1">
                  <a:latin typeface="Arial"/>
                  <a:cs typeface="Arial"/>
                </a:rPr>
                <a:t>S</a:t>
              </a:r>
            </a:p>
          </p:txBody>
        </p:sp>
      </p:grpSp>
      <p:grpSp>
        <p:nvGrpSpPr>
          <p:cNvPr id="4" name="Group 10"/>
          <p:cNvGrpSpPr>
            <a:grpSpLocks/>
          </p:cNvGrpSpPr>
          <p:nvPr/>
        </p:nvGrpSpPr>
        <p:grpSpPr bwMode="auto">
          <a:xfrm>
            <a:off x="6107114" y="1887539"/>
            <a:ext cx="3438525" cy="3495675"/>
            <a:chOff x="2887" y="1189"/>
            <a:chExt cx="2166" cy="2202"/>
          </a:xfrm>
        </p:grpSpPr>
        <p:sp>
          <p:nvSpPr>
            <p:cNvPr id="24594" name="Line 11"/>
            <p:cNvSpPr>
              <a:spLocks noChangeShapeType="1"/>
            </p:cNvSpPr>
            <p:nvPr/>
          </p:nvSpPr>
          <p:spPr bwMode="auto">
            <a:xfrm>
              <a:off x="2887" y="1189"/>
              <a:ext cx="1901" cy="1990"/>
            </a:xfrm>
            <a:prstGeom prst="line">
              <a:avLst/>
            </a:prstGeom>
            <a:noFill/>
            <a:ln w="44450">
              <a:solidFill>
                <a:srgbClr val="003399"/>
              </a:solidFill>
              <a:round/>
              <a:headEnd/>
              <a:tailEnd/>
            </a:ln>
          </p:spPr>
          <p:txBody>
            <a:bodyPr/>
            <a:lstStyle/>
            <a:p>
              <a:endParaRPr lang="en-US">
                <a:latin typeface="Arial"/>
                <a:cs typeface="Arial"/>
              </a:endParaRPr>
            </a:p>
          </p:txBody>
        </p:sp>
        <p:sp>
          <p:nvSpPr>
            <p:cNvPr id="24595" name="Rectangle 12"/>
            <p:cNvSpPr>
              <a:spLocks noChangeArrowheads="1"/>
            </p:cNvSpPr>
            <p:nvPr/>
          </p:nvSpPr>
          <p:spPr bwMode="auto">
            <a:xfrm>
              <a:off x="4748" y="3074"/>
              <a:ext cx="305" cy="317"/>
            </a:xfrm>
            <a:prstGeom prst="rect">
              <a:avLst/>
            </a:prstGeom>
            <a:noFill/>
            <a:ln w="9525">
              <a:noFill/>
              <a:miter lim="800000"/>
              <a:headEnd/>
              <a:tailEnd/>
            </a:ln>
          </p:spPr>
          <p:txBody>
            <a:bodyPr>
              <a:spAutoFit/>
            </a:bodyPr>
            <a:lstStyle/>
            <a:p>
              <a:r>
                <a:rPr lang="en-US" sz="2700" b="1" i="1">
                  <a:latin typeface="Arial"/>
                  <a:cs typeface="Arial"/>
                </a:rPr>
                <a:t>D</a:t>
              </a:r>
            </a:p>
          </p:txBody>
        </p:sp>
      </p:grpSp>
      <p:grpSp>
        <p:nvGrpSpPr>
          <p:cNvPr id="5" name="Group 14"/>
          <p:cNvGrpSpPr>
            <a:grpSpLocks/>
          </p:cNvGrpSpPr>
          <p:nvPr/>
        </p:nvGrpSpPr>
        <p:grpSpPr bwMode="auto">
          <a:xfrm>
            <a:off x="7562850" y="3654426"/>
            <a:ext cx="522288" cy="2498725"/>
            <a:chOff x="3804" y="2302"/>
            <a:chExt cx="329" cy="1574"/>
          </a:xfrm>
        </p:grpSpPr>
        <p:sp>
          <p:nvSpPr>
            <p:cNvPr id="24592" name="Line 15"/>
            <p:cNvSpPr>
              <a:spLocks noChangeShapeType="1"/>
            </p:cNvSpPr>
            <p:nvPr/>
          </p:nvSpPr>
          <p:spPr bwMode="auto">
            <a:xfrm rot="5400000">
              <a:off x="3299" y="2965"/>
              <a:ext cx="1326" cy="0"/>
            </a:xfrm>
            <a:prstGeom prst="line">
              <a:avLst/>
            </a:prstGeom>
            <a:noFill/>
            <a:ln w="12700">
              <a:solidFill>
                <a:srgbClr val="0000FF"/>
              </a:solidFill>
              <a:round/>
              <a:headEnd/>
              <a:tailEnd/>
            </a:ln>
          </p:spPr>
          <p:txBody>
            <a:bodyPr/>
            <a:lstStyle/>
            <a:p>
              <a:endParaRPr lang="en-US">
                <a:latin typeface="Arial"/>
                <a:cs typeface="Arial"/>
              </a:endParaRPr>
            </a:p>
          </p:txBody>
        </p:sp>
        <p:sp>
          <p:nvSpPr>
            <p:cNvPr id="24593" name="Rectangle 16"/>
            <p:cNvSpPr>
              <a:spLocks noChangeArrowheads="1"/>
            </p:cNvSpPr>
            <p:nvPr/>
          </p:nvSpPr>
          <p:spPr bwMode="auto">
            <a:xfrm>
              <a:off x="3804" y="3628"/>
              <a:ext cx="329" cy="248"/>
            </a:xfrm>
            <a:prstGeom prst="rect">
              <a:avLst/>
            </a:prstGeom>
            <a:noFill/>
            <a:ln w="12700">
              <a:solidFill>
                <a:srgbClr val="0000FF"/>
              </a:solidFill>
              <a:miter lim="800000"/>
              <a:headEnd/>
              <a:tailEnd/>
            </a:ln>
          </p:spPr>
          <p:txBody>
            <a:bodyPr wrap="none" anchor="ctr"/>
            <a:lstStyle/>
            <a:p>
              <a:endParaRPr lang="en-US">
                <a:latin typeface="Arial"/>
                <a:cs typeface="Arial"/>
              </a:endParaRPr>
            </a:p>
          </p:txBody>
        </p:sp>
      </p:grpSp>
      <p:sp>
        <p:nvSpPr>
          <p:cNvPr id="201748" name="Rectangle 20"/>
          <p:cNvSpPr>
            <a:spLocks noGrp="1" noChangeArrowheads="1"/>
          </p:cNvSpPr>
          <p:nvPr>
            <p:ph type="body" idx="4294967295"/>
          </p:nvPr>
        </p:nvSpPr>
        <p:spPr>
          <a:xfrm>
            <a:off x="940279" y="1725283"/>
            <a:ext cx="4363559" cy="4492956"/>
          </a:xfrm>
        </p:spPr>
        <p:txBody>
          <a:bodyPr/>
          <a:lstStyle/>
          <a:p>
            <a:pPr marL="0" indent="0" eaLnBrk="1" hangingPunct="1">
              <a:spcBef>
                <a:spcPct val="25000"/>
              </a:spcBef>
              <a:buNone/>
            </a:pPr>
            <a:r>
              <a:rPr lang="en-US" sz="2500" dirty="0"/>
              <a:t>At </a:t>
            </a:r>
            <a:r>
              <a:rPr lang="en-US" sz="2500" b="1" i="1" dirty="0"/>
              <a:t>Q</a:t>
            </a:r>
            <a:r>
              <a:rPr lang="en-US" sz="2500" dirty="0"/>
              <a:t> = 20, </a:t>
            </a:r>
            <a:r>
              <a:rPr lang="en-US" sz="2500" dirty="0" smtClean="0"/>
              <a:t>cost </a:t>
            </a:r>
            <a:r>
              <a:rPr lang="en-US" sz="2500" dirty="0"/>
              <a:t>of producing </a:t>
            </a:r>
            <a:r>
              <a:rPr lang="en-US" sz="2500" dirty="0" smtClean="0"/>
              <a:t>the </a:t>
            </a:r>
            <a:r>
              <a:rPr lang="en-US" sz="2500" dirty="0"/>
              <a:t>marginal </a:t>
            </a:r>
            <a:r>
              <a:rPr lang="en-US" sz="2500" dirty="0" smtClean="0"/>
              <a:t>unit is €35 </a:t>
            </a:r>
            <a:endParaRPr lang="en-US" sz="2500" dirty="0"/>
          </a:p>
          <a:p>
            <a:pPr marL="0" indent="0" eaLnBrk="1" hangingPunct="1">
              <a:spcBef>
                <a:spcPct val="25000"/>
              </a:spcBef>
              <a:buNone/>
            </a:pPr>
            <a:r>
              <a:rPr lang="en-US" sz="2500" dirty="0"/>
              <a:t>C</a:t>
            </a:r>
            <a:r>
              <a:rPr lang="en-US" sz="2500" dirty="0" smtClean="0"/>
              <a:t>onsumers value</a:t>
            </a:r>
            <a:r>
              <a:rPr lang="en-US" sz="2500" dirty="0"/>
              <a:t/>
            </a:r>
            <a:br>
              <a:rPr lang="en-US" sz="2500" dirty="0"/>
            </a:br>
            <a:r>
              <a:rPr lang="en-US" sz="2500" dirty="0" smtClean="0"/>
              <a:t>the </a:t>
            </a:r>
            <a:r>
              <a:rPr lang="en-US" sz="2500" dirty="0"/>
              <a:t>marginal unit </a:t>
            </a:r>
            <a:br>
              <a:rPr lang="en-US" sz="2500" dirty="0"/>
            </a:br>
            <a:r>
              <a:rPr lang="en-US" sz="2500" dirty="0" smtClean="0"/>
              <a:t>at </a:t>
            </a:r>
            <a:r>
              <a:rPr lang="en-US" sz="2500" dirty="0"/>
              <a:t>only </a:t>
            </a:r>
            <a:r>
              <a:rPr lang="en-US" sz="2500" dirty="0" smtClean="0"/>
              <a:t>€20</a:t>
            </a:r>
            <a:endParaRPr lang="en-US" sz="2500" dirty="0"/>
          </a:p>
          <a:p>
            <a:pPr marL="0" indent="0" eaLnBrk="1" hangingPunct="1">
              <a:spcBef>
                <a:spcPct val="25000"/>
              </a:spcBef>
              <a:buNone/>
            </a:pPr>
            <a:r>
              <a:rPr lang="en-US" sz="2500" dirty="0"/>
              <a:t>Hence, </a:t>
            </a:r>
            <a:r>
              <a:rPr lang="en-US" sz="2500" dirty="0" smtClean="0"/>
              <a:t>total </a:t>
            </a:r>
            <a:r>
              <a:rPr lang="en-US" sz="2500" dirty="0"/>
              <a:t>surplus </a:t>
            </a:r>
            <a:r>
              <a:rPr lang="en-US" sz="2500" dirty="0" smtClean="0"/>
              <a:t>can increase by </a:t>
            </a:r>
            <a:r>
              <a:rPr lang="en-US" sz="2500" dirty="0"/>
              <a:t>reducing </a:t>
            </a:r>
            <a:r>
              <a:rPr lang="en-US" sz="2500" b="1" i="1" dirty="0" smtClean="0"/>
              <a:t>quantity</a:t>
            </a:r>
            <a:r>
              <a:rPr lang="en-US" sz="2500" dirty="0" smtClean="0"/>
              <a:t>.  </a:t>
            </a:r>
            <a:endParaRPr lang="en-US" sz="2500" dirty="0"/>
          </a:p>
          <a:p>
            <a:pPr marL="0" indent="0" eaLnBrk="1" hangingPunct="1">
              <a:spcBef>
                <a:spcPct val="35000"/>
              </a:spcBef>
              <a:buNone/>
            </a:pPr>
            <a:r>
              <a:rPr lang="en-US" sz="2500" i="1" dirty="0">
                <a:solidFill>
                  <a:srgbClr val="FF0000"/>
                </a:solidFill>
              </a:rPr>
              <a:t>This is true at any </a:t>
            </a:r>
            <a:r>
              <a:rPr lang="en-US" sz="2500" b="1" i="1" dirty="0">
                <a:solidFill>
                  <a:srgbClr val="FF0000"/>
                </a:solidFill>
              </a:rPr>
              <a:t>Q</a:t>
            </a:r>
            <a:r>
              <a:rPr lang="en-US" sz="2500" i="1" dirty="0">
                <a:solidFill>
                  <a:srgbClr val="FF0000"/>
                </a:solidFill>
              </a:rPr>
              <a:t> greater than 15. </a:t>
            </a:r>
          </a:p>
        </p:txBody>
      </p:sp>
      <p:sp>
        <p:nvSpPr>
          <p:cNvPr id="201749" name="Line 21"/>
          <p:cNvSpPr>
            <a:spLocks noChangeShapeType="1"/>
          </p:cNvSpPr>
          <p:nvPr/>
        </p:nvSpPr>
        <p:spPr bwMode="auto">
          <a:xfrm flipH="1" flipV="1">
            <a:off x="8375650" y="3351214"/>
            <a:ext cx="12700" cy="2098675"/>
          </a:xfrm>
          <a:prstGeom prst="line">
            <a:avLst/>
          </a:prstGeom>
          <a:noFill/>
          <a:ln w="38100">
            <a:solidFill>
              <a:srgbClr val="CC0000"/>
            </a:solidFill>
            <a:round/>
            <a:headEnd/>
            <a:tailEnd type="triangle" w="lg" len="med"/>
          </a:ln>
        </p:spPr>
        <p:txBody>
          <a:bodyPr/>
          <a:lstStyle/>
          <a:p>
            <a:endParaRPr lang="en-US">
              <a:latin typeface="Arial"/>
              <a:cs typeface="Arial"/>
            </a:endParaRPr>
          </a:p>
        </p:txBody>
      </p:sp>
      <p:sp>
        <p:nvSpPr>
          <p:cNvPr id="201750" name="Line 22"/>
          <p:cNvSpPr>
            <a:spLocks noChangeShapeType="1"/>
          </p:cNvSpPr>
          <p:nvPr/>
        </p:nvSpPr>
        <p:spPr bwMode="auto">
          <a:xfrm flipH="1" flipV="1">
            <a:off x="8402639" y="4279900"/>
            <a:ext cx="7937" cy="1169988"/>
          </a:xfrm>
          <a:prstGeom prst="line">
            <a:avLst/>
          </a:prstGeom>
          <a:noFill/>
          <a:ln w="38100">
            <a:solidFill>
              <a:srgbClr val="00CC00"/>
            </a:solidFill>
            <a:round/>
            <a:headEnd/>
            <a:tailEnd type="triangle" w="lg" len="med"/>
          </a:ln>
        </p:spPr>
        <p:txBody>
          <a:bodyPr/>
          <a:lstStyle/>
          <a:p>
            <a:endParaRPr lang="en-US">
              <a:latin typeface="Arial"/>
              <a:cs typeface="Arial"/>
            </a:endParaRPr>
          </a:p>
        </p:txBody>
      </p:sp>
      <p:sp>
        <p:nvSpPr>
          <p:cNvPr id="201751" name="Line 23"/>
          <p:cNvSpPr>
            <a:spLocks noChangeShapeType="1"/>
          </p:cNvSpPr>
          <p:nvPr/>
        </p:nvSpPr>
        <p:spPr bwMode="auto">
          <a:xfrm>
            <a:off x="6110289" y="3357563"/>
            <a:ext cx="2257425" cy="0"/>
          </a:xfrm>
          <a:prstGeom prst="line">
            <a:avLst/>
          </a:prstGeom>
          <a:noFill/>
          <a:ln w="12700">
            <a:solidFill>
              <a:srgbClr val="CC0000"/>
            </a:solidFill>
            <a:prstDash val="lgDash"/>
            <a:round/>
            <a:headEnd/>
            <a:tailEnd/>
          </a:ln>
        </p:spPr>
        <p:txBody>
          <a:bodyPr/>
          <a:lstStyle/>
          <a:p>
            <a:endParaRPr lang="en-US">
              <a:latin typeface="Arial"/>
              <a:cs typeface="Arial"/>
            </a:endParaRPr>
          </a:p>
        </p:txBody>
      </p:sp>
      <p:sp>
        <p:nvSpPr>
          <p:cNvPr id="201752" name="Line 24"/>
          <p:cNvSpPr>
            <a:spLocks noChangeShapeType="1"/>
          </p:cNvSpPr>
          <p:nvPr/>
        </p:nvSpPr>
        <p:spPr bwMode="auto">
          <a:xfrm>
            <a:off x="6111875" y="4270375"/>
            <a:ext cx="2286000" cy="0"/>
          </a:xfrm>
          <a:prstGeom prst="line">
            <a:avLst/>
          </a:prstGeom>
          <a:noFill/>
          <a:ln w="12700">
            <a:solidFill>
              <a:srgbClr val="00CC00"/>
            </a:solidFill>
            <a:prstDash val="lgDash"/>
            <a:round/>
            <a:headEnd/>
            <a:tailEnd/>
          </a:ln>
        </p:spPr>
        <p:txBody>
          <a:bodyPr/>
          <a:lstStyle/>
          <a:p>
            <a:endParaRPr lang="en-US">
              <a:latin typeface="Arial"/>
              <a:cs typeface="Arial"/>
            </a:endParaRPr>
          </a:p>
        </p:txBody>
      </p:sp>
      <p:sp>
        <p:nvSpPr>
          <p:cNvPr id="201753" name="Line 25"/>
          <p:cNvSpPr>
            <a:spLocks noChangeShapeType="1"/>
          </p:cNvSpPr>
          <p:nvPr/>
        </p:nvSpPr>
        <p:spPr bwMode="auto">
          <a:xfrm flipH="1">
            <a:off x="7981950" y="5448300"/>
            <a:ext cx="400050" cy="0"/>
          </a:xfrm>
          <a:prstGeom prst="line">
            <a:avLst/>
          </a:prstGeom>
          <a:noFill/>
          <a:ln w="38100">
            <a:solidFill>
              <a:srgbClr val="0000FF"/>
            </a:solidFill>
            <a:round/>
            <a:headEnd/>
            <a:tailEnd type="triangle" w="lg" len="med"/>
          </a:ln>
        </p:spPr>
        <p:txBody>
          <a:bodyPr/>
          <a:lstStyle/>
          <a:p>
            <a:endParaRPr lang="en-US">
              <a:latin typeface="Arial"/>
              <a:cs typeface="Arial"/>
            </a:endParaRPr>
          </a:p>
        </p:txBody>
      </p:sp>
    </p:spTree>
    <p:extLst>
      <p:ext uri="{BB962C8B-B14F-4D97-AF65-F5344CB8AC3E}">
        <p14:creationId xmlns:p14="http://schemas.microsoft.com/office/powerpoint/2010/main" val="41165540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1748">
                                            <p:txEl>
                                              <p:pRg st="0" end="0"/>
                                            </p:txEl>
                                          </p:spTgt>
                                        </p:tgtEl>
                                        <p:attrNameLst>
                                          <p:attrName>style.visibility</p:attrName>
                                        </p:attrNameLst>
                                      </p:cBhvr>
                                      <p:to>
                                        <p:strVal val="visible"/>
                                      </p:to>
                                    </p:set>
                                    <p:animEffect transition="in" filter="wipe(left)">
                                      <p:cBhvr>
                                        <p:cTn id="7" dur="500"/>
                                        <p:tgtEl>
                                          <p:spTgt spid="201748">
                                            <p:txEl>
                                              <p:pRg st="0" end="0"/>
                                            </p:tx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01749"/>
                                        </p:tgtEl>
                                        <p:attrNameLst>
                                          <p:attrName>style.visibility</p:attrName>
                                        </p:attrNameLst>
                                      </p:cBhvr>
                                      <p:to>
                                        <p:strVal val="visible"/>
                                      </p:to>
                                    </p:set>
                                    <p:animEffect transition="in" filter="wipe(down)">
                                      <p:cBhvr>
                                        <p:cTn id="11" dur="500"/>
                                        <p:tgtEl>
                                          <p:spTgt spid="201749"/>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201751"/>
                                        </p:tgtEl>
                                        <p:attrNameLst>
                                          <p:attrName>style.visibility</p:attrName>
                                        </p:attrNameLst>
                                      </p:cBhvr>
                                      <p:to>
                                        <p:strVal val="visible"/>
                                      </p:to>
                                    </p:set>
                                    <p:animEffect transition="in" filter="wipe(right)">
                                      <p:cBhvr>
                                        <p:cTn id="15" dur="500"/>
                                        <p:tgtEl>
                                          <p:spTgt spid="20175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01748">
                                            <p:txEl>
                                              <p:pRg st="1" end="1"/>
                                            </p:txEl>
                                          </p:spTgt>
                                        </p:tgtEl>
                                        <p:attrNameLst>
                                          <p:attrName>style.visibility</p:attrName>
                                        </p:attrNameLst>
                                      </p:cBhvr>
                                      <p:to>
                                        <p:strVal val="visible"/>
                                      </p:to>
                                    </p:set>
                                    <p:animEffect transition="in" filter="wipe(left)">
                                      <p:cBhvr>
                                        <p:cTn id="20" dur="500"/>
                                        <p:tgtEl>
                                          <p:spTgt spid="201748">
                                            <p:txEl>
                                              <p:pRg st="1" end="1"/>
                                            </p:txEl>
                                          </p:spTgt>
                                        </p:tgtEl>
                                      </p:cBhvr>
                                    </p:animEffect>
                                  </p:childTnLst>
                                </p:cTn>
                              </p:par>
                            </p:childTnLst>
                          </p:cTn>
                        </p:par>
                        <p:par>
                          <p:cTn id="21" fill="hold">
                            <p:stCondLst>
                              <p:cond delay="500"/>
                            </p:stCondLst>
                            <p:childTnLst>
                              <p:par>
                                <p:cTn id="22" presetID="22" presetClass="entr" presetSubtype="4" fill="hold" grpId="0" nodeType="afterEffect">
                                  <p:stCondLst>
                                    <p:cond delay="0"/>
                                  </p:stCondLst>
                                  <p:childTnLst>
                                    <p:set>
                                      <p:cBhvr>
                                        <p:cTn id="23" dur="1" fill="hold">
                                          <p:stCondLst>
                                            <p:cond delay="0"/>
                                          </p:stCondLst>
                                        </p:cTn>
                                        <p:tgtEl>
                                          <p:spTgt spid="201750"/>
                                        </p:tgtEl>
                                        <p:attrNameLst>
                                          <p:attrName>style.visibility</p:attrName>
                                        </p:attrNameLst>
                                      </p:cBhvr>
                                      <p:to>
                                        <p:strVal val="visible"/>
                                      </p:to>
                                    </p:set>
                                    <p:animEffect transition="in" filter="wipe(down)">
                                      <p:cBhvr>
                                        <p:cTn id="24" dur="500"/>
                                        <p:tgtEl>
                                          <p:spTgt spid="201750"/>
                                        </p:tgtEl>
                                      </p:cBhvr>
                                    </p:animEffect>
                                  </p:childTnLst>
                                </p:cTn>
                              </p:par>
                            </p:childTnLst>
                          </p:cTn>
                        </p:par>
                        <p:par>
                          <p:cTn id="25" fill="hold">
                            <p:stCondLst>
                              <p:cond delay="1000"/>
                            </p:stCondLst>
                            <p:childTnLst>
                              <p:par>
                                <p:cTn id="26" presetID="22" presetClass="entr" presetSubtype="2" fill="hold" grpId="0" nodeType="afterEffect">
                                  <p:stCondLst>
                                    <p:cond delay="0"/>
                                  </p:stCondLst>
                                  <p:childTnLst>
                                    <p:set>
                                      <p:cBhvr>
                                        <p:cTn id="27" dur="1" fill="hold">
                                          <p:stCondLst>
                                            <p:cond delay="0"/>
                                          </p:stCondLst>
                                        </p:cTn>
                                        <p:tgtEl>
                                          <p:spTgt spid="201752"/>
                                        </p:tgtEl>
                                        <p:attrNameLst>
                                          <p:attrName>style.visibility</p:attrName>
                                        </p:attrNameLst>
                                      </p:cBhvr>
                                      <p:to>
                                        <p:strVal val="visible"/>
                                      </p:to>
                                    </p:set>
                                    <p:animEffect transition="in" filter="wipe(right)">
                                      <p:cBhvr>
                                        <p:cTn id="28" dur="500"/>
                                        <p:tgtEl>
                                          <p:spTgt spid="20175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01748">
                                            <p:txEl>
                                              <p:pRg st="2" end="2"/>
                                            </p:txEl>
                                          </p:spTgt>
                                        </p:tgtEl>
                                        <p:attrNameLst>
                                          <p:attrName>style.visibility</p:attrName>
                                        </p:attrNameLst>
                                      </p:cBhvr>
                                      <p:to>
                                        <p:strVal val="visible"/>
                                      </p:to>
                                    </p:set>
                                    <p:animEffect transition="in" filter="wipe(left)">
                                      <p:cBhvr>
                                        <p:cTn id="33" dur="500"/>
                                        <p:tgtEl>
                                          <p:spTgt spid="201748">
                                            <p:txEl>
                                              <p:pRg st="2" end="2"/>
                                            </p:txEl>
                                          </p:spTgt>
                                        </p:tgtEl>
                                      </p:cBhvr>
                                    </p:animEffect>
                                  </p:childTnLst>
                                </p:cTn>
                              </p:par>
                            </p:childTnLst>
                          </p:cTn>
                        </p:par>
                        <p:par>
                          <p:cTn id="34" fill="hold">
                            <p:stCondLst>
                              <p:cond delay="500"/>
                            </p:stCondLst>
                            <p:childTnLst>
                              <p:par>
                                <p:cTn id="35" presetID="22" presetClass="entr" presetSubtype="2" fill="hold" grpId="0" nodeType="afterEffect">
                                  <p:stCondLst>
                                    <p:cond delay="0"/>
                                  </p:stCondLst>
                                  <p:childTnLst>
                                    <p:set>
                                      <p:cBhvr>
                                        <p:cTn id="36" dur="1" fill="hold">
                                          <p:stCondLst>
                                            <p:cond delay="0"/>
                                          </p:stCondLst>
                                        </p:cTn>
                                        <p:tgtEl>
                                          <p:spTgt spid="201753"/>
                                        </p:tgtEl>
                                        <p:attrNameLst>
                                          <p:attrName>style.visibility</p:attrName>
                                        </p:attrNameLst>
                                      </p:cBhvr>
                                      <p:to>
                                        <p:strVal val="visible"/>
                                      </p:to>
                                    </p:set>
                                    <p:animEffect transition="in" filter="wipe(right)">
                                      <p:cBhvr>
                                        <p:cTn id="37" dur="500"/>
                                        <p:tgtEl>
                                          <p:spTgt spid="20175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01748">
                                            <p:txEl>
                                              <p:pRg st="3" end="3"/>
                                            </p:txEl>
                                          </p:spTgt>
                                        </p:tgtEl>
                                        <p:attrNameLst>
                                          <p:attrName>style.visibility</p:attrName>
                                        </p:attrNameLst>
                                      </p:cBhvr>
                                      <p:to>
                                        <p:strVal val="visible"/>
                                      </p:to>
                                    </p:set>
                                    <p:animEffect transition="in" filter="wipe(left)">
                                      <p:cBhvr>
                                        <p:cTn id="42" dur="500"/>
                                        <p:tgtEl>
                                          <p:spTgt spid="20174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48" grpId="0" build="p" bldLvl="5"/>
      <p:bldP spid="201749" grpId="0" animBg="1"/>
      <p:bldP spid="201750" grpId="0" animBg="1"/>
      <p:bldP spid="201751" grpId="0" animBg="1"/>
      <p:bldP spid="201752" grpId="0" animBg="1"/>
      <p:bldP spid="201753"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5" name="Rectangle 2"/>
          <p:cNvSpPr>
            <a:spLocks noGrp="1" noChangeArrowheads="1"/>
          </p:cNvSpPr>
          <p:nvPr>
            <p:ph type="title" idx="4294967295"/>
          </p:nvPr>
        </p:nvSpPr>
        <p:spPr>
          <a:xfrm>
            <a:off x="819509" y="252414"/>
            <a:ext cx="9848491" cy="649287"/>
          </a:xfrm>
        </p:spPr>
        <p:txBody>
          <a:bodyPr>
            <a:normAutofit fontScale="90000"/>
          </a:bodyPr>
          <a:lstStyle/>
          <a:p>
            <a:pPr eaLnBrk="1" hangingPunct="1"/>
            <a:r>
              <a:rPr lang="en-US" sz="3700" dirty="0"/>
              <a:t>Does Equilibrium Maximize Total Surplus?</a:t>
            </a:r>
          </a:p>
        </p:txBody>
      </p:sp>
      <p:grpSp>
        <p:nvGrpSpPr>
          <p:cNvPr id="2" name="Group 3"/>
          <p:cNvGrpSpPr>
            <a:grpSpLocks/>
          </p:cNvGrpSpPr>
          <p:nvPr/>
        </p:nvGrpSpPr>
        <p:grpSpPr bwMode="auto">
          <a:xfrm>
            <a:off x="5311775" y="1009650"/>
            <a:ext cx="4979988" cy="5295900"/>
            <a:chOff x="2386" y="636"/>
            <a:chExt cx="3137" cy="3336"/>
          </a:xfrm>
        </p:grpSpPr>
        <p:graphicFrame>
          <p:nvGraphicFramePr>
            <p:cNvPr id="25602" name="Object 4"/>
            <p:cNvGraphicFramePr>
              <a:graphicFrameLocks noChangeAspect="1"/>
            </p:cNvGraphicFramePr>
            <p:nvPr/>
          </p:nvGraphicFramePr>
          <p:xfrm>
            <a:off x="2386" y="636"/>
            <a:ext cx="3120" cy="3336"/>
          </p:xfrm>
          <a:graphic>
            <a:graphicData uri="http://schemas.openxmlformats.org/presentationml/2006/ole">
              <mc:AlternateContent xmlns:mc="http://schemas.openxmlformats.org/markup-compatibility/2006">
                <mc:Choice xmlns:v="urn:schemas-microsoft-com:vml" Requires="v">
                  <p:oleObj spid="_x0000_s29703" name="Worksheet" r:id="rId4" imgW="3543360" imgH="3790890" progId="Excel.Sheet.8">
                    <p:embed/>
                  </p:oleObj>
                </mc:Choice>
                <mc:Fallback>
                  <p:oleObj name="Worksheet" r:id="rId4" imgW="3543360" imgH="3790890" progId="Excel.Sheet.8">
                    <p:embed/>
                    <p:pic>
                      <p:nvPicPr>
                        <p:cNvPr id="25602"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6" y="636"/>
                          <a:ext cx="3120" cy="3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622" name="Rectangle 5"/>
            <p:cNvSpPr>
              <a:spLocks noChangeArrowheads="1"/>
            </p:cNvSpPr>
            <p:nvPr/>
          </p:nvSpPr>
          <p:spPr bwMode="auto">
            <a:xfrm>
              <a:off x="2717" y="731"/>
              <a:ext cx="260" cy="317"/>
            </a:xfrm>
            <a:prstGeom prst="rect">
              <a:avLst/>
            </a:prstGeom>
            <a:solidFill>
              <a:schemeClr val="bg1"/>
            </a:solidFill>
            <a:ln w="9525">
              <a:noFill/>
              <a:miter lim="800000"/>
              <a:headEnd/>
              <a:tailEnd/>
            </a:ln>
          </p:spPr>
          <p:txBody>
            <a:bodyPr>
              <a:spAutoFit/>
            </a:bodyPr>
            <a:lstStyle/>
            <a:p>
              <a:r>
                <a:rPr lang="en-US" sz="2700" b="1" i="1">
                  <a:latin typeface="Arial"/>
                  <a:cs typeface="Arial"/>
                </a:rPr>
                <a:t>P</a:t>
              </a:r>
            </a:p>
          </p:txBody>
        </p:sp>
        <p:sp>
          <p:nvSpPr>
            <p:cNvPr id="25623" name="Rectangle 6"/>
            <p:cNvSpPr>
              <a:spLocks noChangeArrowheads="1"/>
            </p:cNvSpPr>
            <p:nvPr/>
          </p:nvSpPr>
          <p:spPr bwMode="auto">
            <a:xfrm>
              <a:off x="5218" y="3279"/>
              <a:ext cx="305" cy="317"/>
            </a:xfrm>
            <a:prstGeom prst="rect">
              <a:avLst/>
            </a:prstGeom>
            <a:solidFill>
              <a:schemeClr val="bg1"/>
            </a:solidFill>
            <a:ln w="9525">
              <a:noFill/>
              <a:miter lim="800000"/>
              <a:headEnd/>
              <a:tailEnd/>
            </a:ln>
          </p:spPr>
          <p:txBody>
            <a:bodyPr>
              <a:spAutoFit/>
            </a:bodyPr>
            <a:lstStyle/>
            <a:p>
              <a:r>
                <a:rPr lang="en-US" sz="2700" b="1" i="1">
                  <a:latin typeface="Arial"/>
                  <a:cs typeface="Arial"/>
                </a:rPr>
                <a:t>Q</a:t>
              </a:r>
            </a:p>
          </p:txBody>
        </p:sp>
      </p:grpSp>
      <p:grpSp>
        <p:nvGrpSpPr>
          <p:cNvPr id="3" name="Group 7"/>
          <p:cNvGrpSpPr>
            <a:grpSpLocks/>
          </p:cNvGrpSpPr>
          <p:nvPr/>
        </p:nvGrpSpPr>
        <p:grpSpPr bwMode="auto">
          <a:xfrm>
            <a:off x="6110289" y="2178051"/>
            <a:ext cx="4219575" cy="2386013"/>
            <a:chOff x="2889" y="1372"/>
            <a:chExt cx="2658" cy="1503"/>
          </a:xfrm>
        </p:grpSpPr>
        <p:sp>
          <p:nvSpPr>
            <p:cNvPr id="25620" name="Line 8"/>
            <p:cNvSpPr>
              <a:spLocks noChangeShapeType="1"/>
            </p:cNvSpPr>
            <p:nvPr/>
          </p:nvSpPr>
          <p:spPr bwMode="auto">
            <a:xfrm flipV="1">
              <a:off x="2889" y="1614"/>
              <a:ext cx="2401" cy="1261"/>
            </a:xfrm>
            <a:prstGeom prst="line">
              <a:avLst/>
            </a:prstGeom>
            <a:noFill/>
            <a:ln w="44450">
              <a:solidFill>
                <a:srgbClr val="003399"/>
              </a:solidFill>
              <a:round/>
              <a:headEnd/>
              <a:tailEnd/>
            </a:ln>
          </p:spPr>
          <p:txBody>
            <a:bodyPr/>
            <a:lstStyle/>
            <a:p>
              <a:endParaRPr lang="en-US">
                <a:latin typeface="Arial"/>
                <a:cs typeface="Arial"/>
              </a:endParaRPr>
            </a:p>
          </p:txBody>
        </p:sp>
        <p:sp>
          <p:nvSpPr>
            <p:cNvPr id="25621" name="Rectangle 9"/>
            <p:cNvSpPr>
              <a:spLocks noChangeArrowheads="1"/>
            </p:cNvSpPr>
            <p:nvPr/>
          </p:nvSpPr>
          <p:spPr bwMode="auto">
            <a:xfrm>
              <a:off x="5242" y="1372"/>
              <a:ext cx="305" cy="317"/>
            </a:xfrm>
            <a:prstGeom prst="rect">
              <a:avLst/>
            </a:prstGeom>
            <a:noFill/>
            <a:ln w="9525">
              <a:noFill/>
              <a:miter lim="800000"/>
              <a:headEnd/>
              <a:tailEnd/>
            </a:ln>
          </p:spPr>
          <p:txBody>
            <a:bodyPr>
              <a:spAutoFit/>
            </a:bodyPr>
            <a:lstStyle/>
            <a:p>
              <a:r>
                <a:rPr lang="en-US" sz="2700" b="1" i="1">
                  <a:latin typeface="Arial"/>
                  <a:cs typeface="Arial"/>
                </a:rPr>
                <a:t>S</a:t>
              </a:r>
            </a:p>
          </p:txBody>
        </p:sp>
      </p:grpSp>
      <p:grpSp>
        <p:nvGrpSpPr>
          <p:cNvPr id="4" name="Group 10"/>
          <p:cNvGrpSpPr>
            <a:grpSpLocks/>
          </p:cNvGrpSpPr>
          <p:nvPr/>
        </p:nvGrpSpPr>
        <p:grpSpPr bwMode="auto">
          <a:xfrm>
            <a:off x="6107114" y="1887539"/>
            <a:ext cx="3438525" cy="3495675"/>
            <a:chOff x="2887" y="1189"/>
            <a:chExt cx="2166" cy="2202"/>
          </a:xfrm>
        </p:grpSpPr>
        <p:sp>
          <p:nvSpPr>
            <p:cNvPr id="25618" name="Line 11"/>
            <p:cNvSpPr>
              <a:spLocks noChangeShapeType="1"/>
            </p:cNvSpPr>
            <p:nvPr/>
          </p:nvSpPr>
          <p:spPr bwMode="auto">
            <a:xfrm>
              <a:off x="2887" y="1189"/>
              <a:ext cx="1901" cy="1990"/>
            </a:xfrm>
            <a:prstGeom prst="line">
              <a:avLst/>
            </a:prstGeom>
            <a:noFill/>
            <a:ln w="44450">
              <a:solidFill>
                <a:srgbClr val="003399"/>
              </a:solidFill>
              <a:round/>
              <a:headEnd/>
              <a:tailEnd/>
            </a:ln>
          </p:spPr>
          <p:txBody>
            <a:bodyPr/>
            <a:lstStyle/>
            <a:p>
              <a:endParaRPr lang="en-US">
                <a:latin typeface="Arial"/>
                <a:cs typeface="Arial"/>
              </a:endParaRPr>
            </a:p>
          </p:txBody>
        </p:sp>
        <p:sp>
          <p:nvSpPr>
            <p:cNvPr id="25619" name="Rectangle 12"/>
            <p:cNvSpPr>
              <a:spLocks noChangeArrowheads="1"/>
            </p:cNvSpPr>
            <p:nvPr/>
          </p:nvSpPr>
          <p:spPr bwMode="auto">
            <a:xfrm>
              <a:off x="4748" y="3074"/>
              <a:ext cx="305" cy="317"/>
            </a:xfrm>
            <a:prstGeom prst="rect">
              <a:avLst/>
            </a:prstGeom>
            <a:noFill/>
            <a:ln w="9525">
              <a:noFill/>
              <a:miter lim="800000"/>
              <a:headEnd/>
              <a:tailEnd/>
            </a:ln>
          </p:spPr>
          <p:txBody>
            <a:bodyPr>
              <a:spAutoFit/>
            </a:bodyPr>
            <a:lstStyle/>
            <a:p>
              <a:r>
                <a:rPr lang="en-US" sz="2700" b="1" i="1">
                  <a:latin typeface="Arial"/>
                  <a:cs typeface="Arial"/>
                </a:rPr>
                <a:t>D</a:t>
              </a:r>
            </a:p>
          </p:txBody>
        </p:sp>
      </p:grpSp>
      <p:grpSp>
        <p:nvGrpSpPr>
          <p:cNvPr id="5" name="Group 14"/>
          <p:cNvGrpSpPr>
            <a:grpSpLocks/>
          </p:cNvGrpSpPr>
          <p:nvPr/>
        </p:nvGrpSpPr>
        <p:grpSpPr bwMode="auto">
          <a:xfrm>
            <a:off x="7562850" y="3654426"/>
            <a:ext cx="522288" cy="2498725"/>
            <a:chOff x="3804" y="2302"/>
            <a:chExt cx="329" cy="1574"/>
          </a:xfrm>
        </p:grpSpPr>
        <p:sp>
          <p:nvSpPr>
            <p:cNvPr id="25616" name="Line 15"/>
            <p:cNvSpPr>
              <a:spLocks noChangeShapeType="1"/>
            </p:cNvSpPr>
            <p:nvPr/>
          </p:nvSpPr>
          <p:spPr bwMode="auto">
            <a:xfrm rot="5400000">
              <a:off x="3299" y="2965"/>
              <a:ext cx="1326" cy="0"/>
            </a:xfrm>
            <a:prstGeom prst="line">
              <a:avLst/>
            </a:prstGeom>
            <a:noFill/>
            <a:ln w="12700">
              <a:solidFill>
                <a:srgbClr val="0000FF"/>
              </a:solidFill>
              <a:round/>
              <a:headEnd/>
              <a:tailEnd/>
            </a:ln>
          </p:spPr>
          <p:txBody>
            <a:bodyPr/>
            <a:lstStyle/>
            <a:p>
              <a:endParaRPr lang="en-US">
                <a:latin typeface="Arial"/>
                <a:cs typeface="Arial"/>
              </a:endParaRPr>
            </a:p>
          </p:txBody>
        </p:sp>
        <p:sp>
          <p:nvSpPr>
            <p:cNvPr id="25617" name="Rectangle 16"/>
            <p:cNvSpPr>
              <a:spLocks noChangeArrowheads="1"/>
            </p:cNvSpPr>
            <p:nvPr/>
          </p:nvSpPr>
          <p:spPr bwMode="auto">
            <a:xfrm>
              <a:off x="3804" y="3628"/>
              <a:ext cx="329" cy="248"/>
            </a:xfrm>
            <a:prstGeom prst="rect">
              <a:avLst/>
            </a:prstGeom>
            <a:noFill/>
            <a:ln w="12700">
              <a:solidFill>
                <a:srgbClr val="0000FF"/>
              </a:solidFill>
              <a:miter lim="800000"/>
              <a:headEnd/>
              <a:tailEnd/>
            </a:ln>
          </p:spPr>
          <p:txBody>
            <a:bodyPr wrap="none" anchor="ctr"/>
            <a:lstStyle/>
            <a:p>
              <a:endParaRPr lang="en-US">
                <a:latin typeface="Arial"/>
                <a:cs typeface="Arial"/>
              </a:endParaRPr>
            </a:p>
          </p:txBody>
        </p:sp>
      </p:grpSp>
      <p:sp>
        <p:nvSpPr>
          <p:cNvPr id="202772" name="Rectangle 20"/>
          <p:cNvSpPr>
            <a:spLocks noGrp="1" noChangeArrowheads="1"/>
          </p:cNvSpPr>
          <p:nvPr>
            <p:ph type="body" idx="4294967295"/>
          </p:nvPr>
        </p:nvSpPr>
        <p:spPr>
          <a:xfrm>
            <a:off x="819509" y="1663701"/>
            <a:ext cx="4484329" cy="4554538"/>
          </a:xfrm>
        </p:spPr>
        <p:txBody>
          <a:bodyPr/>
          <a:lstStyle/>
          <a:p>
            <a:pPr marL="0" indent="0" eaLnBrk="1" hangingPunct="1">
              <a:spcBef>
                <a:spcPct val="25000"/>
              </a:spcBef>
              <a:buNone/>
            </a:pPr>
            <a:r>
              <a:rPr lang="en-US" sz="2500" dirty="0"/>
              <a:t>At </a:t>
            </a:r>
            <a:r>
              <a:rPr lang="en-US" sz="2500" b="1" i="1" dirty="0"/>
              <a:t>Q</a:t>
            </a:r>
            <a:r>
              <a:rPr lang="en-US" sz="2500" dirty="0"/>
              <a:t> = 10, </a:t>
            </a:r>
            <a:r>
              <a:rPr lang="en-US" sz="2500" dirty="0" smtClean="0"/>
              <a:t>the cost </a:t>
            </a:r>
            <a:r>
              <a:rPr lang="en-US" sz="2500" dirty="0"/>
              <a:t>of producing </a:t>
            </a:r>
            <a:r>
              <a:rPr lang="en-US" sz="2500" dirty="0" smtClean="0"/>
              <a:t>the </a:t>
            </a:r>
            <a:r>
              <a:rPr lang="en-US" sz="2500" dirty="0"/>
              <a:t>marginal unit </a:t>
            </a:r>
            <a:br>
              <a:rPr lang="en-US" sz="2500" dirty="0"/>
            </a:br>
            <a:r>
              <a:rPr lang="en-US" sz="2500" dirty="0"/>
              <a:t>is </a:t>
            </a:r>
            <a:r>
              <a:rPr lang="en-US" sz="2500" dirty="0" smtClean="0"/>
              <a:t>€25 </a:t>
            </a:r>
            <a:endParaRPr lang="en-US" sz="2500" dirty="0"/>
          </a:p>
          <a:p>
            <a:pPr marL="0" indent="0" eaLnBrk="1" hangingPunct="1">
              <a:spcBef>
                <a:spcPct val="25000"/>
              </a:spcBef>
              <a:buNone/>
            </a:pPr>
            <a:r>
              <a:rPr lang="en-US" sz="2500" dirty="0"/>
              <a:t>C</a:t>
            </a:r>
            <a:r>
              <a:rPr lang="en-US" sz="2500" dirty="0" smtClean="0"/>
              <a:t>onsumers value </a:t>
            </a:r>
            <a:r>
              <a:rPr lang="en-US" sz="2500" dirty="0"/>
              <a:t>the marginal </a:t>
            </a:r>
            <a:r>
              <a:rPr lang="en-US" sz="2500" dirty="0" smtClean="0"/>
              <a:t>unit €40</a:t>
            </a:r>
            <a:endParaRPr lang="en-US" sz="2500" dirty="0"/>
          </a:p>
          <a:p>
            <a:pPr marL="0" indent="0" eaLnBrk="1" hangingPunct="1">
              <a:spcBef>
                <a:spcPct val="25000"/>
              </a:spcBef>
              <a:buNone/>
            </a:pPr>
            <a:r>
              <a:rPr lang="en-US" sz="2500" dirty="0"/>
              <a:t>Hence</a:t>
            </a:r>
            <a:r>
              <a:rPr lang="en-US" sz="2500" dirty="0" smtClean="0"/>
              <a:t>, </a:t>
            </a:r>
            <a:r>
              <a:rPr lang="en-US" sz="2500" dirty="0"/>
              <a:t>total surplus </a:t>
            </a:r>
            <a:r>
              <a:rPr lang="en-US" sz="2500" dirty="0" smtClean="0"/>
              <a:t>increase</a:t>
            </a:r>
            <a:r>
              <a:rPr lang="en-US" sz="2500" dirty="0"/>
              <a:t/>
            </a:r>
            <a:br>
              <a:rPr lang="en-US" sz="2500" dirty="0"/>
            </a:br>
            <a:r>
              <a:rPr lang="en-US" sz="2500" dirty="0"/>
              <a:t>by increasing </a:t>
            </a:r>
            <a:r>
              <a:rPr lang="en-US" sz="2500" b="1" i="1" dirty="0"/>
              <a:t>Q</a:t>
            </a:r>
            <a:r>
              <a:rPr lang="en-US" sz="2500" dirty="0"/>
              <a:t>.  </a:t>
            </a:r>
          </a:p>
          <a:p>
            <a:pPr marL="0" indent="0" eaLnBrk="1" hangingPunct="1">
              <a:spcBef>
                <a:spcPct val="35000"/>
              </a:spcBef>
              <a:buNone/>
            </a:pPr>
            <a:r>
              <a:rPr lang="en-US" sz="2500" i="1" dirty="0">
                <a:solidFill>
                  <a:srgbClr val="FF0000"/>
                </a:solidFill>
              </a:rPr>
              <a:t>This is true at any </a:t>
            </a:r>
            <a:r>
              <a:rPr lang="en-US" sz="2500" b="1" i="1" dirty="0">
                <a:solidFill>
                  <a:srgbClr val="FF0000"/>
                </a:solidFill>
              </a:rPr>
              <a:t>Q</a:t>
            </a:r>
            <a:r>
              <a:rPr lang="en-US" sz="2500" i="1" dirty="0">
                <a:solidFill>
                  <a:srgbClr val="FF0000"/>
                </a:solidFill>
              </a:rPr>
              <a:t> less than 15. </a:t>
            </a:r>
          </a:p>
        </p:txBody>
      </p:sp>
      <p:sp>
        <p:nvSpPr>
          <p:cNvPr id="202773" name="Line 21"/>
          <p:cNvSpPr>
            <a:spLocks noChangeShapeType="1"/>
          </p:cNvSpPr>
          <p:nvPr/>
        </p:nvSpPr>
        <p:spPr bwMode="auto">
          <a:xfrm flipH="1" flipV="1">
            <a:off x="7226300" y="3970338"/>
            <a:ext cx="12700" cy="1479550"/>
          </a:xfrm>
          <a:prstGeom prst="line">
            <a:avLst/>
          </a:prstGeom>
          <a:noFill/>
          <a:ln w="38100">
            <a:solidFill>
              <a:srgbClr val="CC0000"/>
            </a:solidFill>
            <a:round/>
            <a:headEnd/>
            <a:tailEnd type="triangle" w="lg" len="med"/>
          </a:ln>
        </p:spPr>
        <p:txBody>
          <a:bodyPr/>
          <a:lstStyle/>
          <a:p>
            <a:endParaRPr lang="en-US">
              <a:latin typeface="Arial"/>
              <a:cs typeface="Arial"/>
            </a:endParaRPr>
          </a:p>
        </p:txBody>
      </p:sp>
      <p:sp>
        <p:nvSpPr>
          <p:cNvPr id="202774" name="Line 22"/>
          <p:cNvSpPr>
            <a:spLocks noChangeShapeType="1"/>
          </p:cNvSpPr>
          <p:nvPr/>
        </p:nvSpPr>
        <p:spPr bwMode="auto">
          <a:xfrm flipH="1" flipV="1">
            <a:off x="7239001" y="3065464"/>
            <a:ext cx="22225" cy="2384425"/>
          </a:xfrm>
          <a:prstGeom prst="line">
            <a:avLst/>
          </a:prstGeom>
          <a:noFill/>
          <a:ln w="38100">
            <a:solidFill>
              <a:srgbClr val="00CC00"/>
            </a:solidFill>
            <a:round/>
            <a:headEnd/>
            <a:tailEnd type="triangle" w="lg" len="med"/>
          </a:ln>
        </p:spPr>
        <p:txBody>
          <a:bodyPr/>
          <a:lstStyle/>
          <a:p>
            <a:endParaRPr lang="en-US">
              <a:latin typeface="Arial"/>
              <a:cs typeface="Arial"/>
            </a:endParaRPr>
          </a:p>
        </p:txBody>
      </p:sp>
      <p:sp>
        <p:nvSpPr>
          <p:cNvPr id="202777" name="Line 25"/>
          <p:cNvSpPr>
            <a:spLocks noChangeShapeType="1"/>
          </p:cNvSpPr>
          <p:nvPr/>
        </p:nvSpPr>
        <p:spPr bwMode="auto">
          <a:xfrm rot="10800000" flipH="1">
            <a:off x="7237413" y="5448300"/>
            <a:ext cx="400050" cy="0"/>
          </a:xfrm>
          <a:prstGeom prst="line">
            <a:avLst/>
          </a:prstGeom>
          <a:noFill/>
          <a:ln w="38100">
            <a:solidFill>
              <a:srgbClr val="0000FF"/>
            </a:solidFill>
            <a:round/>
            <a:headEnd/>
            <a:tailEnd type="triangle" w="lg" len="med"/>
          </a:ln>
        </p:spPr>
        <p:txBody>
          <a:bodyPr/>
          <a:lstStyle/>
          <a:p>
            <a:endParaRPr lang="en-US">
              <a:latin typeface="Arial"/>
              <a:cs typeface="Arial"/>
            </a:endParaRPr>
          </a:p>
        </p:txBody>
      </p:sp>
      <p:sp>
        <p:nvSpPr>
          <p:cNvPr id="202778" name="Line 26"/>
          <p:cNvSpPr>
            <a:spLocks noChangeShapeType="1"/>
          </p:cNvSpPr>
          <p:nvPr/>
        </p:nvSpPr>
        <p:spPr bwMode="auto">
          <a:xfrm>
            <a:off x="6110288" y="3071813"/>
            <a:ext cx="1128712" cy="0"/>
          </a:xfrm>
          <a:prstGeom prst="line">
            <a:avLst/>
          </a:prstGeom>
          <a:noFill/>
          <a:ln w="12700">
            <a:solidFill>
              <a:srgbClr val="00CC00"/>
            </a:solidFill>
            <a:prstDash val="lgDash"/>
            <a:round/>
            <a:headEnd/>
            <a:tailEnd/>
          </a:ln>
        </p:spPr>
        <p:txBody>
          <a:bodyPr/>
          <a:lstStyle/>
          <a:p>
            <a:endParaRPr lang="en-US">
              <a:latin typeface="Arial"/>
              <a:cs typeface="Arial"/>
            </a:endParaRPr>
          </a:p>
        </p:txBody>
      </p:sp>
      <p:sp>
        <p:nvSpPr>
          <p:cNvPr id="202779" name="Line 27"/>
          <p:cNvSpPr>
            <a:spLocks noChangeShapeType="1"/>
          </p:cNvSpPr>
          <p:nvPr/>
        </p:nvSpPr>
        <p:spPr bwMode="auto">
          <a:xfrm>
            <a:off x="6111876" y="3973513"/>
            <a:ext cx="1128713" cy="0"/>
          </a:xfrm>
          <a:prstGeom prst="line">
            <a:avLst/>
          </a:prstGeom>
          <a:noFill/>
          <a:ln w="12700">
            <a:solidFill>
              <a:srgbClr val="CC0000"/>
            </a:solidFill>
            <a:prstDash val="lgDash"/>
            <a:round/>
            <a:headEnd/>
            <a:tailEnd/>
          </a:ln>
        </p:spPr>
        <p:txBody>
          <a:bodyPr/>
          <a:lstStyle/>
          <a:p>
            <a:endParaRPr lang="en-US">
              <a:latin typeface="Arial"/>
              <a:cs typeface="Arial"/>
            </a:endParaRPr>
          </a:p>
        </p:txBody>
      </p:sp>
    </p:spTree>
    <p:extLst>
      <p:ext uri="{BB962C8B-B14F-4D97-AF65-F5344CB8AC3E}">
        <p14:creationId xmlns:p14="http://schemas.microsoft.com/office/powerpoint/2010/main" val="161595983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2772">
                                            <p:txEl>
                                              <p:pRg st="0" end="0"/>
                                            </p:txEl>
                                          </p:spTgt>
                                        </p:tgtEl>
                                        <p:attrNameLst>
                                          <p:attrName>style.visibility</p:attrName>
                                        </p:attrNameLst>
                                      </p:cBhvr>
                                      <p:to>
                                        <p:strVal val="visible"/>
                                      </p:to>
                                    </p:set>
                                    <p:animEffect transition="in" filter="wipe(left)">
                                      <p:cBhvr>
                                        <p:cTn id="7" dur="500"/>
                                        <p:tgtEl>
                                          <p:spTgt spid="202772">
                                            <p:txEl>
                                              <p:pRg st="0" end="0"/>
                                            </p:tx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02773"/>
                                        </p:tgtEl>
                                        <p:attrNameLst>
                                          <p:attrName>style.visibility</p:attrName>
                                        </p:attrNameLst>
                                      </p:cBhvr>
                                      <p:to>
                                        <p:strVal val="visible"/>
                                      </p:to>
                                    </p:set>
                                    <p:animEffect transition="in" filter="wipe(down)">
                                      <p:cBhvr>
                                        <p:cTn id="11" dur="500"/>
                                        <p:tgtEl>
                                          <p:spTgt spid="202773"/>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202779"/>
                                        </p:tgtEl>
                                        <p:attrNameLst>
                                          <p:attrName>style.visibility</p:attrName>
                                        </p:attrNameLst>
                                      </p:cBhvr>
                                      <p:to>
                                        <p:strVal val="visible"/>
                                      </p:to>
                                    </p:set>
                                    <p:animEffect transition="in" filter="wipe(right)">
                                      <p:cBhvr>
                                        <p:cTn id="15" dur="500"/>
                                        <p:tgtEl>
                                          <p:spTgt spid="20277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02772">
                                            <p:txEl>
                                              <p:pRg st="1" end="1"/>
                                            </p:txEl>
                                          </p:spTgt>
                                        </p:tgtEl>
                                        <p:attrNameLst>
                                          <p:attrName>style.visibility</p:attrName>
                                        </p:attrNameLst>
                                      </p:cBhvr>
                                      <p:to>
                                        <p:strVal val="visible"/>
                                      </p:to>
                                    </p:set>
                                    <p:animEffect transition="in" filter="wipe(left)">
                                      <p:cBhvr>
                                        <p:cTn id="20" dur="500"/>
                                        <p:tgtEl>
                                          <p:spTgt spid="202772">
                                            <p:txEl>
                                              <p:pRg st="1" end="1"/>
                                            </p:txEl>
                                          </p:spTgt>
                                        </p:tgtEl>
                                      </p:cBhvr>
                                    </p:animEffect>
                                  </p:childTnLst>
                                </p:cTn>
                              </p:par>
                            </p:childTnLst>
                          </p:cTn>
                        </p:par>
                        <p:par>
                          <p:cTn id="21" fill="hold">
                            <p:stCondLst>
                              <p:cond delay="500"/>
                            </p:stCondLst>
                            <p:childTnLst>
                              <p:par>
                                <p:cTn id="22" presetID="22" presetClass="entr" presetSubtype="4" fill="hold" grpId="0" nodeType="afterEffect">
                                  <p:stCondLst>
                                    <p:cond delay="0"/>
                                  </p:stCondLst>
                                  <p:childTnLst>
                                    <p:set>
                                      <p:cBhvr>
                                        <p:cTn id="23" dur="1" fill="hold">
                                          <p:stCondLst>
                                            <p:cond delay="0"/>
                                          </p:stCondLst>
                                        </p:cTn>
                                        <p:tgtEl>
                                          <p:spTgt spid="202774"/>
                                        </p:tgtEl>
                                        <p:attrNameLst>
                                          <p:attrName>style.visibility</p:attrName>
                                        </p:attrNameLst>
                                      </p:cBhvr>
                                      <p:to>
                                        <p:strVal val="visible"/>
                                      </p:to>
                                    </p:set>
                                    <p:animEffect transition="in" filter="wipe(down)">
                                      <p:cBhvr>
                                        <p:cTn id="24" dur="500"/>
                                        <p:tgtEl>
                                          <p:spTgt spid="202774"/>
                                        </p:tgtEl>
                                      </p:cBhvr>
                                    </p:animEffect>
                                  </p:childTnLst>
                                </p:cTn>
                              </p:par>
                            </p:childTnLst>
                          </p:cTn>
                        </p:par>
                        <p:par>
                          <p:cTn id="25" fill="hold">
                            <p:stCondLst>
                              <p:cond delay="1000"/>
                            </p:stCondLst>
                            <p:childTnLst>
                              <p:par>
                                <p:cTn id="26" presetID="22" presetClass="entr" presetSubtype="2" fill="hold" grpId="0" nodeType="afterEffect">
                                  <p:stCondLst>
                                    <p:cond delay="0"/>
                                  </p:stCondLst>
                                  <p:childTnLst>
                                    <p:set>
                                      <p:cBhvr>
                                        <p:cTn id="27" dur="1" fill="hold">
                                          <p:stCondLst>
                                            <p:cond delay="0"/>
                                          </p:stCondLst>
                                        </p:cTn>
                                        <p:tgtEl>
                                          <p:spTgt spid="202778"/>
                                        </p:tgtEl>
                                        <p:attrNameLst>
                                          <p:attrName>style.visibility</p:attrName>
                                        </p:attrNameLst>
                                      </p:cBhvr>
                                      <p:to>
                                        <p:strVal val="visible"/>
                                      </p:to>
                                    </p:set>
                                    <p:animEffect transition="in" filter="wipe(right)">
                                      <p:cBhvr>
                                        <p:cTn id="28" dur="500"/>
                                        <p:tgtEl>
                                          <p:spTgt spid="20277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02772">
                                            <p:txEl>
                                              <p:pRg st="2" end="2"/>
                                            </p:txEl>
                                          </p:spTgt>
                                        </p:tgtEl>
                                        <p:attrNameLst>
                                          <p:attrName>style.visibility</p:attrName>
                                        </p:attrNameLst>
                                      </p:cBhvr>
                                      <p:to>
                                        <p:strVal val="visible"/>
                                      </p:to>
                                    </p:set>
                                    <p:animEffect transition="in" filter="wipe(left)">
                                      <p:cBhvr>
                                        <p:cTn id="33" dur="500"/>
                                        <p:tgtEl>
                                          <p:spTgt spid="202772">
                                            <p:txEl>
                                              <p:pRg st="2" end="2"/>
                                            </p:txEl>
                                          </p:spTgt>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202777"/>
                                        </p:tgtEl>
                                        <p:attrNameLst>
                                          <p:attrName>style.visibility</p:attrName>
                                        </p:attrNameLst>
                                      </p:cBhvr>
                                      <p:to>
                                        <p:strVal val="visible"/>
                                      </p:to>
                                    </p:set>
                                    <p:animEffect transition="in" filter="wipe(left)">
                                      <p:cBhvr>
                                        <p:cTn id="37" dur="500"/>
                                        <p:tgtEl>
                                          <p:spTgt spid="20277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02772">
                                            <p:txEl>
                                              <p:pRg st="3" end="3"/>
                                            </p:txEl>
                                          </p:spTgt>
                                        </p:tgtEl>
                                        <p:attrNameLst>
                                          <p:attrName>style.visibility</p:attrName>
                                        </p:attrNameLst>
                                      </p:cBhvr>
                                      <p:to>
                                        <p:strVal val="visible"/>
                                      </p:to>
                                    </p:set>
                                    <p:animEffect transition="in" filter="wipe(left)">
                                      <p:cBhvr>
                                        <p:cTn id="42" dur="500"/>
                                        <p:tgtEl>
                                          <p:spTgt spid="20277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72" grpId="0" build="p" bldLvl="5"/>
      <p:bldP spid="202773" grpId="0" animBg="1"/>
      <p:bldP spid="202774" grpId="0" animBg="1"/>
      <p:bldP spid="202777" grpId="0" animBg="1"/>
      <p:bldP spid="202778" grpId="0" animBg="1"/>
      <p:bldP spid="202779"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4" name="Rectangle 2"/>
          <p:cNvSpPr>
            <a:spLocks noGrp="1" noChangeArrowheads="1"/>
          </p:cNvSpPr>
          <p:nvPr>
            <p:ph type="title" idx="4294967295"/>
          </p:nvPr>
        </p:nvSpPr>
        <p:spPr/>
        <p:txBody>
          <a:bodyPr/>
          <a:lstStyle/>
          <a:p>
            <a:pPr eaLnBrk="1" hangingPunct="1"/>
            <a:r>
              <a:rPr lang="en-US" dirty="0" smtClean="0"/>
              <a:t>Taxation</a:t>
            </a:r>
          </a:p>
        </p:txBody>
      </p:sp>
      <p:sp>
        <p:nvSpPr>
          <p:cNvPr id="25605" name="Rectangle 3"/>
          <p:cNvSpPr>
            <a:spLocks noGrp="1" noChangeArrowheads="1"/>
          </p:cNvSpPr>
          <p:nvPr>
            <p:ph type="body" idx="4294967295"/>
          </p:nvPr>
        </p:nvSpPr>
        <p:spPr/>
        <p:txBody>
          <a:bodyPr/>
          <a:lstStyle/>
          <a:p>
            <a:pPr eaLnBrk="1" hangingPunct="1">
              <a:spcBef>
                <a:spcPct val="55000"/>
              </a:spcBef>
            </a:pPr>
            <a:r>
              <a:rPr lang="en-US" dirty="0" smtClean="0"/>
              <a:t>The government levies taxes on a broad range of goods &amp; services to raise revenue to pay for national defense, public schools, etc. </a:t>
            </a:r>
          </a:p>
          <a:p>
            <a:pPr eaLnBrk="1" hangingPunct="1">
              <a:spcBef>
                <a:spcPct val="55000"/>
              </a:spcBef>
            </a:pPr>
            <a:r>
              <a:rPr lang="en-US" dirty="0" smtClean="0"/>
              <a:t>The government can make buyers or sellers pay the tax. </a:t>
            </a:r>
          </a:p>
          <a:p>
            <a:pPr eaLnBrk="1" hangingPunct="1"/>
            <a:endParaRPr lang="en-US" dirty="0" smtClean="0"/>
          </a:p>
        </p:txBody>
      </p:sp>
    </p:spTree>
    <p:extLst>
      <p:ext uri="{BB962C8B-B14F-4D97-AF65-F5344CB8AC3E}">
        <p14:creationId xmlns:p14="http://schemas.microsoft.com/office/powerpoint/2010/main" val="219184104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605">
                                            <p:txEl>
                                              <p:pRg st="0" end="0"/>
                                            </p:txEl>
                                          </p:spTgt>
                                        </p:tgtEl>
                                        <p:attrNameLst>
                                          <p:attrName>style.visibility</p:attrName>
                                        </p:attrNameLst>
                                      </p:cBhvr>
                                      <p:to>
                                        <p:strVal val="visible"/>
                                      </p:to>
                                    </p:set>
                                    <p:animEffect transition="in" filter="wipe(left)">
                                      <p:cBhvr>
                                        <p:cTn id="7" dur="500"/>
                                        <p:tgtEl>
                                          <p:spTgt spid="2560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605">
                                            <p:txEl>
                                              <p:pRg st="1" end="1"/>
                                            </p:txEl>
                                          </p:spTgt>
                                        </p:tgtEl>
                                        <p:attrNameLst>
                                          <p:attrName>style.visibility</p:attrName>
                                        </p:attrNameLst>
                                      </p:cBhvr>
                                      <p:to>
                                        <p:strVal val="visible"/>
                                      </p:to>
                                    </p:set>
                                    <p:animEffect transition="in" filter="wipe(left)">
                                      <p:cBhvr>
                                        <p:cTn id="12" dur="500"/>
                                        <p:tgtEl>
                                          <p:spTgt spid="2560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5" grpId="0" build="p" bldLvl="4"/>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2"/>
          <p:cNvGrpSpPr>
            <a:grpSpLocks/>
          </p:cNvGrpSpPr>
          <p:nvPr/>
        </p:nvGrpSpPr>
        <p:grpSpPr bwMode="auto">
          <a:xfrm>
            <a:off x="6596064" y="2278064"/>
            <a:ext cx="3176587" cy="2274887"/>
            <a:chOff x="3027" y="1106"/>
            <a:chExt cx="2001" cy="1433"/>
          </a:xfrm>
        </p:grpSpPr>
        <p:sp>
          <p:nvSpPr>
            <p:cNvPr id="26647" name="Line 3"/>
            <p:cNvSpPr>
              <a:spLocks noChangeShapeType="1"/>
            </p:cNvSpPr>
            <p:nvPr/>
          </p:nvSpPr>
          <p:spPr bwMode="auto">
            <a:xfrm flipV="1">
              <a:off x="3027" y="1316"/>
              <a:ext cx="1696" cy="1223"/>
            </a:xfrm>
            <a:prstGeom prst="line">
              <a:avLst/>
            </a:prstGeom>
            <a:noFill/>
            <a:ln w="38100">
              <a:solidFill>
                <a:srgbClr val="FF0000"/>
              </a:solidFill>
              <a:round/>
              <a:headEnd/>
              <a:tailEnd/>
            </a:ln>
          </p:spPr>
          <p:txBody>
            <a:bodyPr/>
            <a:lstStyle/>
            <a:p>
              <a:endParaRPr lang="en-US">
                <a:latin typeface="Arial"/>
                <a:cs typeface="Arial"/>
              </a:endParaRPr>
            </a:p>
          </p:txBody>
        </p:sp>
        <p:sp>
          <p:nvSpPr>
            <p:cNvPr id="26648" name="Text Box 4"/>
            <p:cNvSpPr txBox="1">
              <a:spLocks noChangeArrowheads="1"/>
            </p:cNvSpPr>
            <p:nvPr/>
          </p:nvSpPr>
          <p:spPr bwMode="auto">
            <a:xfrm>
              <a:off x="4642" y="1106"/>
              <a:ext cx="386" cy="288"/>
            </a:xfrm>
            <a:prstGeom prst="rect">
              <a:avLst/>
            </a:prstGeom>
            <a:noFill/>
            <a:ln w="9525">
              <a:noFill/>
              <a:miter lim="800000"/>
              <a:headEnd/>
              <a:tailEnd/>
            </a:ln>
          </p:spPr>
          <p:txBody>
            <a:bodyPr>
              <a:spAutoFit/>
            </a:bodyPr>
            <a:lstStyle/>
            <a:p>
              <a:pPr algn="ctr">
                <a:spcBef>
                  <a:spcPct val="50000"/>
                </a:spcBef>
              </a:pPr>
              <a:r>
                <a:rPr lang="en-US" sz="2400" b="1" i="1">
                  <a:latin typeface="Arial"/>
                  <a:cs typeface="Arial"/>
                </a:rPr>
                <a:t>S</a:t>
              </a:r>
              <a:r>
                <a:rPr lang="en-US" sz="2400" b="1" baseline="-25000">
                  <a:latin typeface="Arial"/>
                  <a:cs typeface="Arial"/>
                </a:rPr>
                <a:t>1</a:t>
              </a:r>
            </a:p>
          </p:txBody>
        </p:sp>
      </p:grpSp>
      <p:sp>
        <p:nvSpPr>
          <p:cNvPr id="26629" name="Rectangle 5"/>
          <p:cNvSpPr>
            <a:spLocks noGrp="1" noChangeArrowheads="1"/>
          </p:cNvSpPr>
          <p:nvPr>
            <p:ph type="title" idx="4294967295"/>
          </p:nvPr>
        </p:nvSpPr>
        <p:spPr>
          <a:xfrm>
            <a:off x="1524000" y="207964"/>
            <a:ext cx="9144000" cy="649287"/>
          </a:xfrm>
        </p:spPr>
        <p:txBody>
          <a:bodyPr/>
          <a:lstStyle/>
          <a:p>
            <a:pPr algn="ctr" eaLnBrk="1" hangingPunct="1"/>
            <a:r>
              <a:rPr lang="en-US" sz="3100" dirty="0"/>
              <a:t>A</a:t>
            </a:r>
            <a:r>
              <a:rPr lang="en-US" sz="3100" dirty="0" smtClean="0"/>
              <a:t> Pizza Market</a:t>
            </a:r>
            <a:endParaRPr lang="en-US" sz="3100" dirty="0"/>
          </a:p>
        </p:txBody>
      </p:sp>
      <p:sp>
        <p:nvSpPr>
          <p:cNvPr id="114694" name="Rectangle 6"/>
          <p:cNvSpPr>
            <a:spLocks noGrp="1" noChangeArrowheads="1"/>
          </p:cNvSpPr>
          <p:nvPr>
            <p:ph type="body" idx="4294967295"/>
          </p:nvPr>
        </p:nvSpPr>
        <p:spPr>
          <a:xfrm>
            <a:off x="2016127" y="2446338"/>
            <a:ext cx="2288454" cy="1028700"/>
          </a:xfrm>
          <a:solidFill>
            <a:srgbClr val="FFCCCC"/>
          </a:solidFill>
          <a:effectLst>
            <a:outerShdw blurRad="50800" dist="38100" dir="2700000" algn="tl" rotWithShape="0">
              <a:prstClr val="black">
                <a:alpha val="40000"/>
              </a:prstClr>
            </a:outerShdw>
          </a:effectLst>
        </p:spPr>
        <p:txBody>
          <a:bodyPr/>
          <a:lstStyle/>
          <a:p>
            <a:pPr marL="0" indent="0" eaLnBrk="1" hangingPunct="1">
              <a:buNone/>
              <a:defRPr/>
            </a:pPr>
            <a:r>
              <a:rPr lang="en-US" sz="2600" dirty="0" smtClean="0">
                <a:solidFill>
                  <a:srgbClr val="FF0000"/>
                </a:solidFill>
              </a:rPr>
              <a:t>Equilibrium before tax</a:t>
            </a:r>
            <a:endParaRPr lang="en-US" sz="2600" dirty="0">
              <a:solidFill>
                <a:srgbClr val="FF0000"/>
              </a:solidFill>
            </a:endParaRPr>
          </a:p>
        </p:txBody>
      </p:sp>
      <p:grpSp>
        <p:nvGrpSpPr>
          <p:cNvPr id="3" name="Group 7"/>
          <p:cNvGrpSpPr>
            <a:grpSpLocks/>
          </p:cNvGrpSpPr>
          <p:nvPr/>
        </p:nvGrpSpPr>
        <p:grpSpPr bwMode="auto">
          <a:xfrm>
            <a:off x="5884864" y="1757363"/>
            <a:ext cx="4422775" cy="3871912"/>
            <a:chOff x="2579" y="785"/>
            <a:chExt cx="2786" cy="2439"/>
          </a:xfrm>
        </p:grpSpPr>
        <p:grpSp>
          <p:nvGrpSpPr>
            <p:cNvPr id="4" name="Group 8"/>
            <p:cNvGrpSpPr>
              <a:grpSpLocks/>
            </p:cNvGrpSpPr>
            <p:nvPr/>
          </p:nvGrpSpPr>
          <p:grpSpPr bwMode="auto">
            <a:xfrm>
              <a:off x="2697" y="1037"/>
              <a:ext cx="2409" cy="2049"/>
              <a:chOff x="1098" y="1361"/>
              <a:chExt cx="2116" cy="2027"/>
            </a:xfrm>
          </p:grpSpPr>
          <p:sp>
            <p:nvSpPr>
              <p:cNvPr id="26645" name="Line 9"/>
              <p:cNvSpPr>
                <a:spLocks noChangeShapeType="1"/>
              </p:cNvSpPr>
              <p:nvPr/>
            </p:nvSpPr>
            <p:spPr bwMode="auto">
              <a:xfrm>
                <a:off x="1102" y="1361"/>
                <a:ext cx="0" cy="2025"/>
              </a:xfrm>
              <a:prstGeom prst="line">
                <a:avLst/>
              </a:prstGeom>
              <a:noFill/>
              <a:ln w="12700">
                <a:solidFill>
                  <a:schemeClr val="tx1"/>
                </a:solidFill>
                <a:round/>
                <a:headEnd/>
                <a:tailEnd/>
              </a:ln>
            </p:spPr>
            <p:txBody>
              <a:bodyPr/>
              <a:lstStyle/>
              <a:p>
                <a:endParaRPr lang="en-US">
                  <a:latin typeface="Arial"/>
                  <a:cs typeface="Arial"/>
                </a:endParaRPr>
              </a:p>
            </p:txBody>
          </p:sp>
          <p:sp>
            <p:nvSpPr>
              <p:cNvPr id="26646" name="Line 10"/>
              <p:cNvSpPr>
                <a:spLocks noChangeShapeType="1"/>
              </p:cNvSpPr>
              <p:nvPr/>
            </p:nvSpPr>
            <p:spPr bwMode="auto">
              <a:xfrm>
                <a:off x="1098" y="3388"/>
                <a:ext cx="2116" cy="0"/>
              </a:xfrm>
              <a:prstGeom prst="line">
                <a:avLst/>
              </a:prstGeom>
              <a:noFill/>
              <a:ln w="12700">
                <a:solidFill>
                  <a:schemeClr val="tx1"/>
                </a:solidFill>
                <a:round/>
                <a:headEnd/>
                <a:tailEnd/>
              </a:ln>
            </p:spPr>
            <p:txBody>
              <a:bodyPr/>
              <a:lstStyle/>
              <a:p>
                <a:endParaRPr lang="en-US">
                  <a:latin typeface="Arial"/>
                  <a:cs typeface="Arial"/>
                </a:endParaRPr>
              </a:p>
            </p:txBody>
          </p:sp>
        </p:grpSp>
        <p:sp>
          <p:nvSpPr>
            <p:cNvPr id="26643" name="Text Box 11"/>
            <p:cNvSpPr txBox="1">
              <a:spLocks noChangeArrowheads="1"/>
            </p:cNvSpPr>
            <p:nvPr/>
          </p:nvSpPr>
          <p:spPr bwMode="auto">
            <a:xfrm>
              <a:off x="2579" y="785"/>
              <a:ext cx="267" cy="288"/>
            </a:xfrm>
            <a:prstGeom prst="rect">
              <a:avLst/>
            </a:prstGeom>
            <a:noFill/>
            <a:ln w="9525">
              <a:noFill/>
              <a:miter lim="800000"/>
              <a:headEnd/>
              <a:tailEnd/>
            </a:ln>
          </p:spPr>
          <p:txBody>
            <a:bodyPr>
              <a:spAutoFit/>
            </a:bodyPr>
            <a:lstStyle/>
            <a:p>
              <a:pPr algn="ctr">
                <a:spcBef>
                  <a:spcPct val="50000"/>
                </a:spcBef>
              </a:pPr>
              <a:r>
                <a:rPr lang="en-US" sz="2400" b="1" i="1">
                  <a:latin typeface="Arial"/>
                  <a:cs typeface="Arial"/>
                </a:rPr>
                <a:t>P</a:t>
              </a:r>
            </a:p>
          </p:txBody>
        </p:sp>
        <p:sp>
          <p:nvSpPr>
            <p:cNvPr id="26644" name="Text Box 12"/>
            <p:cNvSpPr txBox="1">
              <a:spLocks noChangeArrowheads="1"/>
            </p:cNvSpPr>
            <p:nvPr/>
          </p:nvSpPr>
          <p:spPr bwMode="auto">
            <a:xfrm>
              <a:off x="5075" y="2936"/>
              <a:ext cx="290" cy="288"/>
            </a:xfrm>
            <a:prstGeom prst="rect">
              <a:avLst/>
            </a:prstGeom>
            <a:noFill/>
            <a:ln w="9525">
              <a:noFill/>
              <a:miter lim="800000"/>
              <a:headEnd/>
              <a:tailEnd/>
            </a:ln>
          </p:spPr>
          <p:txBody>
            <a:bodyPr>
              <a:spAutoFit/>
            </a:bodyPr>
            <a:lstStyle/>
            <a:p>
              <a:pPr algn="ctr">
                <a:spcBef>
                  <a:spcPct val="50000"/>
                </a:spcBef>
              </a:pPr>
              <a:r>
                <a:rPr lang="en-US" sz="2400" b="1" i="1">
                  <a:latin typeface="Arial"/>
                  <a:cs typeface="Arial"/>
                </a:rPr>
                <a:t>Q</a:t>
              </a:r>
            </a:p>
          </p:txBody>
        </p:sp>
      </p:grpSp>
      <p:grpSp>
        <p:nvGrpSpPr>
          <p:cNvPr id="5" name="Group 13"/>
          <p:cNvGrpSpPr>
            <a:grpSpLocks/>
          </p:cNvGrpSpPr>
          <p:nvPr/>
        </p:nvGrpSpPr>
        <p:grpSpPr bwMode="auto">
          <a:xfrm>
            <a:off x="7210425" y="2116139"/>
            <a:ext cx="2730500" cy="2649537"/>
            <a:chOff x="3414" y="1004"/>
            <a:chExt cx="1720" cy="1669"/>
          </a:xfrm>
        </p:grpSpPr>
        <p:sp>
          <p:nvSpPr>
            <p:cNvPr id="26640" name="Line 14"/>
            <p:cNvSpPr>
              <a:spLocks noChangeShapeType="1"/>
            </p:cNvSpPr>
            <p:nvPr/>
          </p:nvSpPr>
          <p:spPr bwMode="auto">
            <a:xfrm>
              <a:off x="3414" y="1004"/>
              <a:ext cx="1417" cy="1470"/>
            </a:xfrm>
            <a:prstGeom prst="line">
              <a:avLst/>
            </a:prstGeom>
            <a:noFill/>
            <a:ln w="38100">
              <a:solidFill>
                <a:srgbClr val="FF0000"/>
              </a:solidFill>
              <a:round/>
              <a:headEnd/>
              <a:tailEnd/>
            </a:ln>
          </p:spPr>
          <p:txBody>
            <a:bodyPr/>
            <a:lstStyle/>
            <a:p>
              <a:endParaRPr lang="en-US">
                <a:latin typeface="Arial"/>
                <a:cs typeface="Arial"/>
              </a:endParaRPr>
            </a:p>
          </p:txBody>
        </p:sp>
        <p:sp>
          <p:nvSpPr>
            <p:cNvPr id="26641" name="Text Box 15"/>
            <p:cNvSpPr txBox="1">
              <a:spLocks noChangeArrowheads="1"/>
            </p:cNvSpPr>
            <p:nvPr/>
          </p:nvSpPr>
          <p:spPr bwMode="auto">
            <a:xfrm>
              <a:off x="4748" y="2385"/>
              <a:ext cx="386" cy="288"/>
            </a:xfrm>
            <a:prstGeom prst="rect">
              <a:avLst/>
            </a:prstGeom>
            <a:noFill/>
            <a:ln w="9525">
              <a:noFill/>
              <a:miter lim="800000"/>
              <a:headEnd/>
              <a:tailEnd/>
            </a:ln>
          </p:spPr>
          <p:txBody>
            <a:bodyPr>
              <a:spAutoFit/>
            </a:bodyPr>
            <a:lstStyle/>
            <a:p>
              <a:pPr algn="ctr">
                <a:spcBef>
                  <a:spcPct val="50000"/>
                </a:spcBef>
              </a:pPr>
              <a:r>
                <a:rPr lang="en-US" sz="2400" b="1" i="1">
                  <a:latin typeface="Arial"/>
                  <a:cs typeface="Arial"/>
                </a:rPr>
                <a:t>D</a:t>
              </a:r>
              <a:r>
                <a:rPr lang="en-US" sz="2400" b="1" baseline="-25000">
                  <a:latin typeface="Arial"/>
                  <a:cs typeface="Arial"/>
                </a:rPr>
                <a:t>1</a:t>
              </a:r>
            </a:p>
          </p:txBody>
        </p:sp>
      </p:grpSp>
      <p:grpSp>
        <p:nvGrpSpPr>
          <p:cNvPr id="6" name="Group 16"/>
          <p:cNvGrpSpPr>
            <a:grpSpLocks/>
          </p:cNvGrpSpPr>
          <p:nvPr/>
        </p:nvGrpSpPr>
        <p:grpSpPr bwMode="auto">
          <a:xfrm>
            <a:off x="4906964" y="3105150"/>
            <a:ext cx="3773487" cy="2725738"/>
            <a:chOff x="1963" y="1627"/>
            <a:chExt cx="2377" cy="1717"/>
          </a:xfrm>
        </p:grpSpPr>
        <p:grpSp>
          <p:nvGrpSpPr>
            <p:cNvPr id="7" name="Group 17"/>
            <p:cNvGrpSpPr>
              <a:grpSpLocks/>
            </p:cNvGrpSpPr>
            <p:nvPr/>
          </p:nvGrpSpPr>
          <p:grpSpPr bwMode="auto">
            <a:xfrm>
              <a:off x="2703" y="1746"/>
              <a:ext cx="1425" cy="1333"/>
              <a:chOff x="357" y="2450"/>
              <a:chExt cx="795" cy="646"/>
            </a:xfrm>
          </p:grpSpPr>
          <p:sp>
            <p:nvSpPr>
              <p:cNvPr id="26638" name="Line 18"/>
              <p:cNvSpPr>
                <a:spLocks noChangeShapeType="1"/>
              </p:cNvSpPr>
              <p:nvPr/>
            </p:nvSpPr>
            <p:spPr bwMode="auto">
              <a:xfrm>
                <a:off x="357" y="2450"/>
                <a:ext cx="795" cy="0"/>
              </a:xfrm>
              <a:prstGeom prst="line">
                <a:avLst/>
              </a:prstGeom>
              <a:noFill/>
              <a:ln w="9525">
                <a:solidFill>
                  <a:schemeClr val="tx1"/>
                </a:solidFill>
                <a:prstDash val="lgDash"/>
                <a:round/>
                <a:headEnd/>
                <a:tailEnd/>
              </a:ln>
            </p:spPr>
            <p:txBody>
              <a:bodyPr/>
              <a:lstStyle/>
              <a:p>
                <a:endParaRPr lang="en-US">
                  <a:latin typeface="Arial"/>
                  <a:cs typeface="Arial"/>
                </a:endParaRPr>
              </a:p>
            </p:txBody>
          </p:sp>
          <p:sp>
            <p:nvSpPr>
              <p:cNvPr id="26639" name="Line 19"/>
              <p:cNvSpPr>
                <a:spLocks noChangeShapeType="1"/>
              </p:cNvSpPr>
              <p:nvPr/>
            </p:nvSpPr>
            <p:spPr bwMode="auto">
              <a:xfrm>
                <a:off x="1152" y="2451"/>
                <a:ext cx="0" cy="645"/>
              </a:xfrm>
              <a:prstGeom prst="line">
                <a:avLst/>
              </a:prstGeom>
              <a:noFill/>
              <a:ln w="9525">
                <a:solidFill>
                  <a:schemeClr val="tx1"/>
                </a:solidFill>
                <a:prstDash val="lgDash"/>
                <a:round/>
                <a:headEnd/>
                <a:tailEnd/>
              </a:ln>
            </p:spPr>
            <p:txBody>
              <a:bodyPr/>
              <a:lstStyle/>
              <a:p>
                <a:endParaRPr lang="en-US">
                  <a:latin typeface="Arial"/>
                  <a:cs typeface="Arial"/>
                </a:endParaRPr>
              </a:p>
            </p:txBody>
          </p:sp>
        </p:grpSp>
        <p:sp>
          <p:nvSpPr>
            <p:cNvPr id="26635" name="Oval 20"/>
            <p:cNvSpPr>
              <a:spLocks noChangeArrowheads="1"/>
            </p:cNvSpPr>
            <p:nvPr/>
          </p:nvSpPr>
          <p:spPr bwMode="auto">
            <a:xfrm>
              <a:off x="4081" y="1699"/>
              <a:ext cx="88" cy="87"/>
            </a:xfrm>
            <a:prstGeom prst="ellipse">
              <a:avLst/>
            </a:prstGeom>
            <a:solidFill>
              <a:srgbClr val="000000"/>
            </a:solidFill>
            <a:ln w="9525">
              <a:noFill/>
              <a:prstDash val="dash"/>
              <a:round/>
              <a:headEnd/>
              <a:tailEnd/>
            </a:ln>
          </p:spPr>
          <p:txBody>
            <a:bodyPr wrap="none" anchor="ctr"/>
            <a:lstStyle/>
            <a:p>
              <a:endParaRPr lang="en-US">
                <a:latin typeface="Arial"/>
                <a:cs typeface="Arial"/>
              </a:endParaRPr>
            </a:p>
          </p:txBody>
        </p:sp>
        <p:sp>
          <p:nvSpPr>
            <p:cNvPr id="26636" name="Text Box 21"/>
            <p:cNvSpPr txBox="1">
              <a:spLocks noChangeArrowheads="1"/>
            </p:cNvSpPr>
            <p:nvPr/>
          </p:nvSpPr>
          <p:spPr bwMode="auto">
            <a:xfrm>
              <a:off x="1963" y="1627"/>
              <a:ext cx="721" cy="233"/>
            </a:xfrm>
            <a:prstGeom prst="rect">
              <a:avLst/>
            </a:prstGeom>
            <a:noFill/>
            <a:ln w="9525">
              <a:noFill/>
              <a:miter lim="800000"/>
              <a:headEnd/>
              <a:tailEnd/>
            </a:ln>
          </p:spPr>
          <p:txBody>
            <a:bodyPr lIns="0" tIns="0" bIns="0">
              <a:spAutoFit/>
            </a:bodyPr>
            <a:lstStyle/>
            <a:p>
              <a:pPr algn="r">
                <a:spcBef>
                  <a:spcPct val="50000"/>
                </a:spcBef>
              </a:pPr>
              <a:r>
                <a:rPr lang="en-US" sz="2400" dirty="0">
                  <a:latin typeface="Arial"/>
                  <a:cs typeface="Arial"/>
                </a:rPr>
                <a:t>€</a:t>
              </a:r>
              <a:r>
                <a:rPr lang="en-US" sz="2400" dirty="0" smtClean="0">
                  <a:latin typeface="Arial"/>
                  <a:cs typeface="Arial"/>
                </a:rPr>
                <a:t>10.00</a:t>
              </a:r>
              <a:endParaRPr lang="en-US" sz="2400" dirty="0">
                <a:latin typeface="Arial"/>
                <a:cs typeface="Arial"/>
              </a:endParaRPr>
            </a:p>
          </p:txBody>
        </p:sp>
        <p:sp>
          <p:nvSpPr>
            <p:cNvPr id="26637" name="Text Box 22"/>
            <p:cNvSpPr txBox="1">
              <a:spLocks noChangeArrowheads="1"/>
            </p:cNvSpPr>
            <p:nvPr/>
          </p:nvSpPr>
          <p:spPr bwMode="auto">
            <a:xfrm>
              <a:off x="3969" y="3111"/>
              <a:ext cx="371" cy="233"/>
            </a:xfrm>
            <a:prstGeom prst="rect">
              <a:avLst/>
            </a:prstGeom>
            <a:noFill/>
            <a:ln w="9525">
              <a:noFill/>
              <a:miter lim="800000"/>
              <a:headEnd/>
              <a:tailEnd/>
            </a:ln>
          </p:spPr>
          <p:txBody>
            <a:bodyPr lIns="0" tIns="0" rIns="0" bIns="0">
              <a:spAutoFit/>
            </a:bodyPr>
            <a:lstStyle/>
            <a:p>
              <a:pPr algn="ctr">
                <a:spcBef>
                  <a:spcPct val="50000"/>
                </a:spcBef>
              </a:pPr>
              <a:r>
                <a:rPr lang="en-US" sz="2400">
                  <a:latin typeface="Arial"/>
                  <a:cs typeface="Arial"/>
                </a:rPr>
                <a:t>500</a:t>
              </a:r>
            </a:p>
          </p:txBody>
        </p:sp>
      </p:grpSp>
    </p:spTree>
    <p:extLst>
      <p:ext uri="{BB962C8B-B14F-4D97-AF65-F5344CB8AC3E}">
        <p14:creationId xmlns:p14="http://schemas.microsoft.com/office/powerpoint/2010/main" val="340807801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4694"/>
                                        </p:tgtEl>
                                        <p:attrNameLst>
                                          <p:attrName>style.visibility</p:attrName>
                                        </p:attrNameLst>
                                      </p:cBhvr>
                                      <p:to>
                                        <p:strVal val="visible"/>
                                      </p:to>
                                    </p:set>
                                    <p:animEffect transition="in" filter="fade">
                                      <p:cBhvr>
                                        <p:cTn id="7" dur="500"/>
                                        <p:tgtEl>
                                          <p:spTgt spid="114694"/>
                                        </p:tgtEl>
                                      </p:cBhvr>
                                    </p:animEffect>
                                  </p:childTnLst>
                                </p:cTn>
                              </p:par>
                              <p:par>
                                <p:cTn id="8" presetID="18" presetClass="entr" presetSubtype="6"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strips(downRight)">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4" grpId="0" bldLvl="5"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pPr eaLnBrk="1" hangingPunct="1">
              <a:defRPr/>
            </a:pPr>
            <a:r>
              <a:rPr lang="en-IE" altLang="en-US" dirty="0" smtClean="0"/>
              <a:t>Microeconomics</a:t>
            </a:r>
            <a:endParaRPr lang="en-GB" altLang="en-US" dirty="0" smtClean="0"/>
          </a:p>
        </p:txBody>
      </p:sp>
      <p:sp>
        <p:nvSpPr>
          <p:cNvPr id="2051" name="Rectangle 3"/>
          <p:cNvSpPr>
            <a:spLocks noGrp="1" noChangeArrowheads="1"/>
          </p:cNvSpPr>
          <p:nvPr>
            <p:ph type="subTitle" idx="1"/>
          </p:nvPr>
        </p:nvSpPr>
        <p:spPr/>
        <p:txBody>
          <a:bodyPr/>
          <a:lstStyle/>
          <a:p>
            <a:pPr eaLnBrk="1" hangingPunct="1">
              <a:defRPr/>
            </a:pPr>
            <a:r>
              <a:rPr lang="en-IE" altLang="en-US" dirty="0" smtClean="0"/>
              <a:t>Lecture 3 - </a:t>
            </a:r>
          </a:p>
          <a:p>
            <a:pPr eaLnBrk="1" hangingPunct="1">
              <a:defRPr/>
            </a:pPr>
            <a:r>
              <a:rPr lang="en-IE" altLang="en-US" dirty="0" smtClean="0"/>
              <a:t>Markets, Efficiency &amp; Welfare</a:t>
            </a:r>
            <a:endParaRPr lang="en-GB" altLang="en-US" dirty="0" smtClean="0"/>
          </a:p>
        </p:txBody>
      </p:sp>
      <p:pic>
        <p:nvPicPr>
          <p:cNvPr id="4"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77400" y="313174"/>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93045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4" name="Group 2"/>
          <p:cNvGrpSpPr>
            <a:grpSpLocks/>
          </p:cNvGrpSpPr>
          <p:nvPr/>
        </p:nvGrpSpPr>
        <p:grpSpPr bwMode="auto">
          <a:xfrm>
            <a:off x="6596064" y="2278064"/>
            <a:ext cx="3176587" cy="2274887"/>
            <a:chOff x="3027" y="1106"/>
            <a:chExt cx="2001" cy="1433"/>
          </a:xfrm>
        </p:grpSpPr>
        <p:sp>
          <p:nvSpPr>
            <p:cNvPr id="27686" name="Line 3"/>
            <p:cNvSpPr>
              <a:spLocks noChangeShapeType="1"/>
            </p:cNvSpPr>
            <p:nvPr/>
          </p:nvSpPr>
          <p:spPr bwMode="auto">
            <a:xfrm flipV="1">
              <a:off x="3027" y="1316"/>
              <a:ext cx="1696" cy="1223"/>
            </a:xfrm>
            <a:prstGeom prst="line">
              <a:avLst/>
            </a:prstGeom>
            <a:noFill/>
            <a:ln w="38100">
              <a:solidFill>
                <a:srgbClr val="B2B2B2"/>
              </a:solidFill>
              <a:round/>
              <a:headEnd/>
              <a:tailEnd/>
            </a:ln>
          </p:spPr>
          <p:txBody>
            <a:bodyPr/>
            <a:lstStyle/>
            <a:p>
              <a:endParaRPr lang="en-US">
                <a:latin typeface="Arial"/>
                <a:cs typeface="Arial"/>
              </a:endParaRPr>
            </a:p>
          </p:txBody>
        </p:sp>
        <p:sp>
          <p:nvSpPr>
            <p:cNvPr id="27687" name="Text Box 4"/>
            <p:cNvSpPr txBox="1">
              <a:spLocks noChangeArrowheads="1"/>
            </p:cNvSpPr>
            <p:nvPr/>
          </p:nvSpPr>
          <p:spPr bwMode="auto">
            <a:xfrm>
              <a:off x="4642" y="1106"/>
              <a:ext cx="386" cy="288"/>
            </a:xfrm>
            <a:prstGeom prst="rect">
              <a:avLst/>
            </a:prstGeom>
            <a:noFill/>
            <a:ln w="9525">
              <a:noFill/>
              <a:miter lim="800000"/>
              <a:headEnd/>
              <a:tailEnd/>
            </a:ln>
          </p:spPr>
          <p:txBody>
            <a:bodyPr>
              <a:spAutoFit/>
            </a:bodyPr>
            <a:lstStyle/>
            <a:p>
              <a:pPr algn="ctr">
                <a:spcBef>
                  <a:spcPct val="50000"/>
                </a:spcBef>
              </a:pPr>
              <a:r>
                <a:rPr lang="en-US" sz="2400" b="1" i="1">
                  <a:solidFill>
                    <a:srgbClr val="B2B2B2"/>
                  </a:solidFill>
                  <a:latin typeface="Arial"/>
                  <a:cs typeface="Arial"/>
                </a:rPr>
                <a:t>S</a:t>
              </a:r>
              <a:r>
                <a:rPr lang="en-US" sz="2400" b="1" baseline="-25000">
                  <a:solidFill>
                    <a:srgbClr val="B2B2B2"/>
                  </a:solidFill>
                  <a:latin typeface="Arial"/>
                  <a:cs typeface="Arial"/>
                </a:rPr>
                <a:t>1</a:t>
              </a:r>
            </a:p>
          </p:txBody>
        </p:sp>
      </p:grpSp>
      <p:grpSp>
        <p:nvGrpSpPr>
          <p:cNvPr id="5" name="Group 13"/>
          <p:cNvGrpSpPr>
            <a:grpSpLocks/>
          </p:cNvGrpSpPr>
          <p:nvPr/>
        </p:nvGrpSpPr>
        <p:grpSpPr bwMode="auto">
          <a:xfrm>
            <a:off x="7210425" y="2116139"/>
            <a:ext cx="2730500" cy="2649537"/>
            <a:chOff x="3414" y="1004"/>
            <a:chExt cx="1720" cy="1669"/>
          </a:xfrm>
        </p:grpSpPr>
        <p:sp>
          <p:nvSpPr>
            <p:cNvPr id="27684" name="Line 14"/>
            <p:cNvSpPr>
              <a:spLocks noChangeShapeType="1"/>
            </p:cNvSpPr>
            <p:nvPr/>
          </p:nvSpPr>
          <p:spPr bwMode="auto">
            <a:xfrm>
              <a:off x="3414" y="1004"/>
              <a:ext cx="1417" cy="1470"/>
            </a:xfrm>
            <a:prstGeom prst="line">
              <a:avLst/>
            </a:prstGeom>
            <a:noFill/>
            <a:ln w="38100">
              <a:solidFill>
                <a:srgbClr val="FF0000"/>
              </a:solidFill>
              <a:round/>
              <a:headEnd/>
              <a:tailEnd/>
            </a:ln>
          </p:spPr>
          <p:txBody>
            <a:bodyPr/>
            <a:lstStyle/>
            <a:p>
              <a:endParaRPr lang="en-US">
                <a:latin typeface="Arial"/>
                <a:cs typeface="Arial"/>
              </a:endParaRPr>
            </a:p>
          </p:txBody>
        </p:sp>
        <p:sp>
          <p:nvSpPr>
            <p:cNvPr id="27685" name="Text Box 15"/>
            <p:cNvSpPr txBox="1">
              <a:spLocks noChangeArrowheads="1"/>
            </p:cNvSpPr>
            <p:nvPr/>
          </p:nvSpPr>
          <p:spPr bwMode="auto">
            <a:xfrm>
              <a:off x="4748" y="2385"/>
              <a:ext cx="386" cy="288"/>
            </a:xfrm>
            <a:prstGeom prst="rect">
              <a:avLst/>
            </a:prstGeom>
            <a:noFill/>
            <a:ln w="9525">
              <a:noFill/>
              <a:miter lim="800000"/>
              <a:headEnd/>
              <a:tailEnd/>
            </a:ln>
          </p:spPr>
          <p:txBody>
            <a:bodyPr>
              <a:spAutoFit/>
            </a:bodyPr>
            <a:lstStyle/>
            <a:p>
              <a:pPr algn="ctr">
                <a:spcBef>
                  <a:spcPct val="50000"/>
                </a:spcBef>
              </a:pPr>
              <a:r>
                <a:rPr lang="en-US" sz="2400" b="1" i="1">
                  <a:latin typeface="Arial"/>
                  <a:cs typeface="Arial"/>
                </a:rPr>
                <a:t>D</a:t>
              </a:r>
              <a:r>
                <a:rPr lang="en-US" sz="2400" b="1" baseline="-25000">
                  <a:latin typeface="Arial"/>
                  <a:cs typeface="Arial"/>
                </a:rPr>
                <a:t>1</a:t>
              </a:r>
            </a:p>
          </p:txBody>
        </p:sp>
      </p:grpSp>
      <p:grpSp>
        <p:nvGrpSpPr>
          <p:cNvPr id="6" name="Group 16"/>
          <p:cNvGrpSpPr>
            <a:grpSpLocks/>
          </p:cNvGrpSpPr>
          <p:nvPr/>
        </p:nvGrpSpPr>
        <p:grpSpPr bwMode="auto">
          <a:xfrm>
            <a:off x="4906964" y="3105150"/>
            <a:ext cx="3773487" cy="2725738"/>
            <a:chOff x="1963" y="1627"/>
            <a:chExt cx="2377" cy="1717"/>
          </a:xfrm>
        </p:grpSpPr>
        <p:grpSp>
          <p:nvGrpSpPr>
            <p:cNvPr id="7" name="Group 17"/>
            <p:cNvGrpSpPr>
              <a:grpSpLocks/>
            </p:cNvGrpSpPr>
            <p:nvPr/>
          </p:nvGrpSpPr>
          <p:grpSpPr bwMode="auto">
            <a:xfrm>
              <a:off x="2703" y="1746"/>
              <a:ext cx="1425" cy="1333"/>
              <a:chOff x="357" y="2450"/>
              <a:chExt cx="795" cy="646"/>
            </a:xfrm>
          </p:grpSpPr>
          <p:sp>
            <p:nvSpPr>
              <p:cNvPr id="27682" name="Line 18"/>
              <p:cNvSpPr>
                <a:spLocks noChangeShapeType="1"/>
              </p:cNvSpPr>
              <p:nvPr/>
            </p:nvSpPr>
            <p:spPr bwMode="auto">
              <a:xfrm>
                <a:off x="357" y="2450"/>
                <a:ext cx="795" cy="0"/>
              </a:xfrm>
              <a:prstGeom prst="line">
                <a:avLst/>
              </a:prstGeom>
              <a:noFill/>
              <a:ln w="9525">
                <a:solidFill>
                  <a:schemeClr val="tx1"/>
                </a:solidFill>
                <a:prstDash val="lgDash"/>
                <a:round/>
                <a:headEnd/>
                <a:tailEnd/>
              </a:ln>
            </p:spPr>
            <p:txBody>
              <a:bodyPr/>
              <a:lstStyle/>
              <a:p>
                <a:endParaRPr lang="en-US">
                  <a:latin typeface="Arial"/>
                  <a:cs typeface="Arial"/>
                </a:endParaRPr>
              </a:p>
            </p:txBody>
          </p:sp>
          <p:sp>
            <p:nvSpPr>
              <p:cNvPr id="27683" name="Line 19"/>
              <p:cNvSpPr>
                <a:spLocks noChangeShapeType="1"/>
              </p:cNvSpPr>
              <p:nvPr/>
            </p:nvSpPr>
            <p:spPr bwMode="auto">
              <a:xfrm>
                <a:off x="1152" y="2451"/>
                <a:ext cx="0" cy="645"/>
              </a:xfrm>
              <a:prstGeom prst="line">
                <a:avLst/>
              </a:prstGeom>
              <a:noFill/>
              <a:ln w="9525">
                <a:solidFill>
                  <a:schemeClr val="tx1"/>
                </a:solidFill>
                <a:prstDash val="lgDash"/>
                <a:round/>
                <a:headEnd/>
                <a:tailEnd/>
              </a:ln>
            </p:spPr>
            <p:txBody>
              <a:bodyPr/>
              <a:lstStyle/>
              <a:p>
                <a:endParaRPr lang="en-US">
                  <a:latin typeface="Arial"/>
                  <a:cs typeface="Arial"/>
                </a:endParaRPr>
              </a:p>
            </p:txBody>
          </p:sp>
        </p:grpSp>
        <p:sp>
          <p:nvSpPr>
            <p:cNvPr id="27679" name="Oval 20"/>
            <p:cNvSpPr>
              <a:spLocks noChangeArrowheads="1"/>
            </p:cNvSpPr>
            <p:nvPr/>
          </p:nvSpPr>
          <p:spPr bwMode="auto">
            <a:xfrm>
              <a:off x="4081" y="1699"/>
              <a:ext cx="88" cy="87"/>
            </a:xfrm>
            <a:prstGeom prst="ellipse">
              <a:avLst/>
            </a:prstGeom>
            <a:solidFill>
              <a:srgbClr val="000000"/>
            </a:solidFill>
            <a:ln w="9525">
              <a:noFill/>
              <a:prstDash val="dash"/>
              <a:round/>
              <a:headEnd/>
              <a:tailEnd/>
            </a:ln>
          </p:spPr>
          <p:txBody>
            <a:bodyPr wrap="none" anchor="ctr"/>
            <a:lstStyle/>
            <a:p>
              <a:endParaRPr lang="en-US">
                <a:latin typeface="Arial"/>
                <a:cs typeface="Arial"/>
              </a:endParaRPr>
            </a:p>
          </p:txBody>
        </p:sp>
        <p:sp>
          <p:nvSpPr>
            <p:cNvPr id="27680" name="Text Box 21"/>
            <p:cNvSpPr txBox="1">
              <a:spLocks noChangeArrowheads="1"/>
            </p:cNvSpPr>
            <p:nvPr/>
          </p:nvSpPr>
          <p:spPr bwMode="auto">
            <a:xfrm>
              <a:off x="1963" y="1627"/>
              <a:ext cx="721" cy="233"/>
            </a:xfrm>
            <a:prstGeom prst="rect">
              <a:avLst/>
            </a:prstGeom>
            <a:noFill/>
            <a:ln w="9525">
              <a:noFill/>
              <a:miter lim="800000"/>
              <a:headEnd/>
              <a:tailEnd/>
            </a:ln>
          </p:spPr>
          <p:txBody>
            <a:bodyPr lIns="0" tIns="0" bIns="0">
              <a:spAutoFit/>
            </a:bodyPr>
            <a:lstStyle/>
            <a:p>
              <a:pPr algn="r">
                <a:spcBef>
                  <a:spcPct val="50000"/>
                </a:spcBef>
              </a:pPr>
              <a:r>
                <a:rPr lang="en-US" sz="2400" dirty="0">
                  <a:latin typeface="Arial"/>
                  <a:cs typeface="Arial"/>
                </a:rPr>
                <a:t>€</a:t>
              </a:r>
              <a:r>
                <a:rPr lang="en-US" sz="2400" dirty="0" smtClean="0">
                  <a:latin typeface="Arial"/>
                  <a:cs typeface="Arial"/>
                </a:rPr>
                <a:t>10.00</a:t>
              </a:r>
              <a:endParaRPr lang="en-US" sz="2400" dirty="0">
                <a:latin typeface="Arial"/>
                <a:cs typeface="Arial"/>
              </a:endParaRPr>
            </a:p>
          </p:txBody>
        </p:sp>
        <p:sp>
          <p:nvSpPr>
            <p:cNvPr id="27681" name="Text Box 22"/>
            <p:cNvSpPr txBox="1">
              <a:spLocks noChangeArrowheads="1"/>
            </p:cNvSpPr>
            <p:nvPr/>
          </p:nvSpPr>
          <p:spPr bwMode="auto">
            <a:xfrm>
              <a:off x="3969" y="3111"/>
              <a:ext cx="371" cy="233"/>
            </a:xfrm>
            <a:prstGeom prst="rect">
              <a:avLst/>
            </a:prstGeom>
            <a:noFill/>
            <a:ln w="9525">
              <a:noFill/>
              <a:miter lim="800000"/>
              <a:headEnd/>
              <a:tailEnd/>
            </a:ln>
          </p:spPr>
          <p:txBody>
            <a:bodyPr lIns="0" tIns="0" rIns="0" bIns="0">
              <a:spAutoFit/>
            </a:bodyPr>
            <a:lstStyle/>
            <a:p>
              <a:pPr algn="ctr">
                <a:spcBef>
                  <a:spcPct val="50000"/>
                </a:spcBef>
              </a:pPr>
              <a:r>
                <a:rPr lang="en-US" sz="2400">
                  <a:latin typeface="Arial"/>
                  <a:cs typeface="Arial"/>
                </a:rPr>
                <a:t>500</a:t>
              </a:r>
            </a:p>
          </p:txBody>
        </p:sp>
      </p:grpSp>
      <p:sp>
        <p:nvSpPr>
          <p:cNvPr id="27655" name="Rectangle 5"/>
          <p:cNvSpPr>
            <a:spLocks noGrp="1" noChangeArrowheads="1"/>
          </p:cNvSpPr>
          <p:nvPr>
            <p:ph type="title" idx="4294967295"/>
          </p:nvPr>
        </p:nvSpPr>
        <p:spPr>
          <a:xfrm>
            <a:off x="1524000" y="207964"/>
            <a:ext cx="9144000" cy="649287"/>
          </a:xfrm>
        </p:spPr>
        <p:txBody>
          <a:bodyPr/>
          <a:lstStyle/>
          <a:p>
            <a:pPr algn="ctr" eaLnBrk="1" hangingPunct="1"/>
            <a:r>
              <a:rPr lang="en-US" dirty="0" smtClean="0"/>
              <a:t>Taxing Buyers</a:t>
            </a:r>
          </a:p>
        </p:txBody>
      </p:sp>
      <p:sp>
        <p:nvSpPr>
          <p:cNvPr id="116742" name="Rectangle 6"/>
          <p:cNvSpPr>
            <a:spLocks noGrp="1" noChangeArrowheads="1"/>
          </p:cNvSpPr>
          <p:nvPr>
            <p:ph type="body" idx="4294967295"/>
          </p:nvPr>
        </p:nvSpPr>
        <p:spPr>
          <a:xfrm>
            <a:off x="502418" y="1857376"/>
            <a:ext cx="5303071" cy="4322891"/>
          </a:xfrm>
          <a:noFill/>
        </p:spPr>
        <p:txBody>
          <a:bodyPr>
            <a:normAutofit fontScale="92500" lnSpcReduction="20000"/>
          </a:bodyPr>
          <a:lstStyle/>
          <a:p>
            <a:pPr marL="0" indent="0" eaLnBrk="1" hangingPunct="1">
              <a:lnSpc>
                <a:spcPct val="115000"/>
              </a:lnSpc>
              <a:spcBef>
                <a:spcPct val="30000"/>
              </a:spcBef>
              <a:buNone/>
            </a:pPr>
            <a:r>
              <a:rPr lang="en-US" sz="2500" dirty="0"/>
              <a:t>The price buyers pay </a:t>
            </a:r>
            <a:br>
              <a:rPr lang="en-US" sz="2500" dirty="0"/>
            </a:br>
            <a:r>
              <a:rPr lang="en-US" sz="2500" dirty="0"/>
              <a:t>is now </a:t>
            </a:r>
            <a:r>
              <a:rPr lang="en-US" sz="2500" dirty="0" smtClean="0"/>
              <a:t>€1.50 </a:t>
            </a:r>
            <a:r>
              <a:rPr lang="en-US" sz="2500" dirty="0"/>
              <a:t>higher than the market price </a:t>
            </a:r>
            <a:r>
              <a:rPr lang="en-US" sz="2500" b="1" i="1" dirty="0"/>
              <a:t>P</a:t>
            </a:r>
            <a:r>
              <a:rPr lang="en-US" sz="2500" dirty="0"/>
              <a:t>. </a:t>
            </a:r>
          </a:p>
          <a:p>
            <a:pPr marL="0" indent="0" eaLnBrk="1" hangingPunct="1">
              <a:lnSpc>
                <a:spcPct val="115000"/>
              </a:lnSpc>
              <a:spcBef>
                <a:spcPct val="30000"/>
              </a:spcBef>
              <a:buNone/>
            </a:pPr>
            <a:r>
              <a:rPr lang="en-US" sz="2500" b="1" i="1" dirty="0"/>
              <a:t>P</a:t>
            </a:r>
            <a:r>
              <a:rPr lang="en-US" sz="2500" dirty="0"/>
              <a:t>  would have to fall</a:t>
            </a:r>
            <a:br>
              <a:rPr lang="en-US" sz="2500" dirty="0"/>
            </a:br>
            <a:r>
              <a:rPr lang="en-US" sz="2500" dirty="0"/>
              <a:t>by </a:t>
            </a:r>
            <a:r>
              <a:rPr lang="en-US" sz="2500" dirty="0" smtClean="0"/>
              <a:t>€1.50 </a:t>
            </a:r>
            <a:r>
              <a:rPr lang="en-US" sz="2500" dirty="0"/>
              <a:t>to make</a:t>
            </a:r>
            <a:br>
              <a:rPr lang="en-US" sz="2500" dirty="0"/>
            </a:br>
            <a:r>
              <a:rPr lang="en-US" sz="2500" dirty="0"/>
              <a:t>buyers willing </a:t>
            </a:r>
            <a:br>
              <a:rPr lang="en-US" sz="2500" dirty="0"/>
            </a:br>
            <a:r>
              <a:rPr lang="en-US" sz="2500" dirty="0"/>
              <a:t>to buy same </a:t>
            </a:r>
            <a:r>
              <a:rPr lang="en-US" sz="2500" b="1" i="1" dirty="0"/>
              <a:t>Q</a:t>
            </a:r>
            <a:r>
              <a:rPr lang="en-US" sz="2500" dirty="0"/>
              <a:t>  </a:t>
            </a:r>
            <a:br>
              <a:rPr lang="en-US" sz="2500" dirty="0"/>
            </a:br>
            <a:r>
              <a:rPr lang="en-US" sz="2500" dirty="0"/>
              <a:t>as before.  </a:t>
            </a:r>
          </a:p>
          <a:p>
            <a:pPr marL="0" indent="0" eaLnBrk="1" hangingPunct="1">
              <a:lnSpc>
                <a:spcPct val="115000"/>
              </a:lnSpc>
              <a:spcBef>
                <a:spcPct val="30000"/>
              </a:spcBef>
              <a:buNone/>
            </a:pPr>
            <a:r>
              <a:rPr lang="en-US" sz="2500" i="1" dirty="0"/>
              <a:t>E.g.</a:t>
            </a:r>
            <a:r>
              <a:rPr lang="en-US" sz="2500" dirty="0"/>
              <a:t>, if </a:t>
            </a:r>
            <a:r>
              <a:rPr lang="en-US" sz="2500" b="1" i="1" dirty="0"/>
              <a:t>P</a:t>
            </a:r>
            <a:r>
              <a:rPr lang="en-US" sz="2500" dirty="0"/>
              <a:t>  falls </a:t>
            </a:r>
            <a:br>
              <a:rPr lang="en-US" sz="2500" dirty="0"/>
            </a:br>
            <a:r>
              <a:rPr lang="en-US" sz="2500" dirty="0"/>
              <a:t>from </a:t>
            </a:r>
            <a:r>
              <a:rPr lang="en-US" sz="2500" dirty="0" smtClean="0"/>
              <a:t>€10.00 </a:t>
            </a:r>
            <a:r>
              <a:rPr lang="en-US" sz="2500" dirty="0"/>
              <a:t>to </a:t>
            </a:r>
            <a:r>
              <a:rPr lang="en-US" sz="2500" dirty="0" smtClean="0"/>
              <a:t>€8.50</a:t>
            </a:r>
            <a:r>
              <a:rPr lang="en-US" sz="2500" dirty="0"/>
              <a:t>,</a:t>
            </a:r>
            <a:br>
              <a:rPr lang="en-US" sz="2500" dirty="0"/>
            </a:br>
            <a:r>
              <a:rPr lang="en-US" sz="2500" dirty="0"/>
              <a:t>buyers still willing to</a:t>
            </a:r>
            <a:br>
              <a:rPr lang="en-US" sz="2500" dirty="0"/>
            </a:br>
            <a:r>
              <a:rPr lang="en-US" sz="2500" dirty="0"/>
              <a:t>purchase 500 pizzas. </a:t>
            </a:r>
          </a:p>
        </p:txBody>
      </p:sp>
      <p:grpSp>
        <p:nvGrpSpPr>
          <p:cNvPr id="8" name="Group 7"/>
          <p:cNvGrpSpPr>
            <a:grpSpLocks/>
          </p:cNvGrpSpPr>
          <p:nvPr/>
        </p:nvGrpSpPr>
        <p:grpSpPr bwMode="auto">
          <a:xfrm>
            <a:off x="5884864" y="1757363"/>
            <a:ext cx="4422775" cy="3871912"/>
            <a:chOff x="2579" y="785"/>
            <a:chExt cx="2786" cy="2439"/>
          </a:xfrm>
        </p:grpSpPr>
        <p:grpSp>
          <p:nvGrpSpPr>
            <p:cNvPr id="9" name="Group 8"/>
            <p:cNvGrpSpPr>
              <a:grpSpLocks/>
            </p:cNvGrpSpPr>
            <p:nvPr/>
          </p:nvGrpSpPr>
          <p:grpSpPr bwMode="auto">
            <a:xfrm>
              <a:off x="2697" y="1037"/>
              <a:ext cx="2409" cy="2049"/>
              <a:chOff x="1098" y="1361"/>
              <a:chExt cx="2116" cy="2027"/>
            </a:xfrm>
          </p:grpSpPr>
          <p:sp>
            <p:nvSpPr>
              <p:cNvPr id="27676" name="Line 9"/>
              <p:cNvSpPr>
                <a:spLocks noChangeShapeType="1"/>
              </p:cNvSpPr>
              <p:nvPr/>
            </p:nvSpPr>
            <p:spPr bwMode="auto">
              <a:xfrm>
                <a:off x="1102" y="1361"/>
                <a:ext cx="0" cy="2025"/>
              </a:xfrm>
              <a:prstGeom prst="line">
                <a:avLst/>
              </a:prstGeom>
              <a:noFill/>
              <a:ln w="12700">
                <a:solidFill>
                  <a:schemeClr val="tx1"/>
                </a:solidFill>
                <a:round/>
                <a:headEnd/>
                <a:tailEnd/>
              </a:ln>
            </p:spPr>
            <p:txBody>
              <a:bodyPr/>
              <a:lstStyle/>
              <a:p>
                <a:endParaRPr lang="en-US">
                  <a:latin typeface="Arial"/>
                  <a:cs typeface="Arial"/>
                </a:endParaRPr>
              </a:p>
            </p:txBody>
          </p:sp>
          <p:sp>
            <p:nvSpPr>
              <p:cNvPr id="27677" name="Line 10"/>
              <p:cNvSpPr>
                <a:spLocks noChangeShapeType="1"/>
              </p:cNvSpPr>
              <p:nvPr/>
            </p:nvSpPr>
            <p:spPr bwMode="auto">
              <a:xfrm>
                <a:off x="1098" y="3388"/>
                <a:ext cx="2116" cy="0"/>
              </a:xfrm>
              <a:prstGeom prst="line">
                <a:avLst/>
              </a:prstGeom>
              <a:noFill/>
              <a:ln w="12700">
                <a:solidFill>
                  <a:schemeClr val="tx1"/>
                </a:solidFill>
                <a:round/>
                <a:headEnd/>
                <a:tailEnd/>
              </a:ln>
            </p:spPr>
            <p:txBody>
              <a:bodyPr/>
              <a:lstStyle/>
              <a:p>
                <a:endParaRPr lang="en-US">
                  <a:latin typeface="Arial"/>
                  <a:cs typeface="Arial"/>
                </a:endParaRPr>
              </a:p>
            </p:txBody>
          </p:sp>
        </p:grpSp>
        <p:sp>
          <p:nvSpPr>
            <p:cNvPr id="27674" name="Text Box 11"/>
            <p:cNvSpPr txBox="1">
              <a:spLocks noChangeArrowheads="1"/>
            </p:cNvSpPr>
            <p:nvPr/>
          </p:nvSpPr>
          <p:spPr bwMode="auto">
            <a:xfrm>
              <a:off x="2579" y="785"/>
              <a:ext cx="267" cy="288"/>
            </a:xfrm>
            <a:prstGeom prst="rect">
              <a:avLst/>
            </a:prstGeom>
            <a:noFill/>
            <a:ln w="9525">
              <a:noFill/>
              <a:miter lim="800000"/>
              <a:headEnd/>
              <a:tailEnd/>
            </a:ln>
          </p:spPr>
          <p:txBody>
            <a:bodyPr>
              <a:spAutoFit/>
            </a:bodyPr>
            <a:lstStyle/>
            <a:p>
              <a:pPr algn="ctr">
                <a:spcBef>
                  <a:spcPct val="50000"/>
                </a:spcBef>
              </a:pPr>
              <a:r>
                <a:rPr lang="en-US" sz="2400" b="1" i="1">
                  <a:latin typeface="Arial"/>
                  <a:cs typeface="Arial"/>
                </a:rPr>
                <a:t>P</a:t>
              </a:r>
            </a:p>
          </p:txBody>
        </p:sp>
        <p:sp>
          <p:nvSpPr>
            <p:cNvPr id="27675" name="Text Box 12"/>
            <p:cNvSpPr txBox="1">
              <a:spLocks noChangeArrowheads="1"/>
            </p:cNvSpPr>
            <p:nvPr/>
          </p:nvSpPr>
          <p:spPr bwMode="auto">
            <a:xfrm>
              <a:off x="5075" y="2936"/>
              <a:ext cx="290" cy="288"/>
            </a:xfrm>
            <a:prstGeom prst="rect">
              <a:avLst/>
            </a:prstGeom>
            <a:noFill/>
            <a:ln w="9525">
              <a:noFill/>
              <a:miter lim="800000"/>
              <a:headEnd/>
              <a:tailEnd/>
            </a:ln>
          </p:spPr>
          <p:txBody>
            <a:bodyPr>
              <a:spAutoFit/>
            </a:bodyPr>
            <a:lstStyle/>
            <a:p>
              <a:pPr algn="ctr">
                <a:spcBef>
                  <a:spcPct val="50000"/>
                </a:spcBef>
              </a:pPr>
              <a:r>
                <a:rPr lang="en-US" sz="2400" b="1" i="1">
                  <a:latin typeface="Arial"/>
                  <a:cs typeface="Arial"/>
                </a:rPr>
                <a:t>Q</a:t>
              </a:r>
            </a:p>
          </p:txBody>
        </p:sp>
      </p:grpSp>
      <p:grpSp>
        <p:nvGrpSpPr>
          <p:cNvPr id="10" name="Group 23"/>
          <p:cNvGrpSpPr>
            <a:grpSpLocks/>
          </p:cNvGrpSpPr>
          <p:nvPr/>
        </p:nvGrpSpPr>
        <p:grpSpPr bwMode="auto">
          <a:xfrm>
            <a:off x="6756400" y="2641600"/>
            <a:ext cx="2730500" cy="2649538"/>
            <a:chOff x="3128" y="1335"/>
            <a:chExt cx="1720" cy="1669"/>
          </a:xfrm>
        </p:grpSpPr>
        <p:sp>
          <p:nvSpPr>
            <p:cNvPr id="27671" name="Line 24"/>
            <p:cNvSpPr>
              <a:spLocks noChangeShapeType="1"/>
            </p:cNvSpPr>
            <p:nvPr/>
          </p:nvSpPr>
          <p:spPr bwMode="auto">
            <a:xfrm>
              <a:off x="3128" y="1335"/>
              <a:ext cx="1417" cy="1470"/>
            </a:xfrm>
            <a:prstGeom prst="line">
              <a:avLst/>
            </a:prstGeom>
            <a:noFill/>
            <a:ln w="38100">
              <a:solidFill>
                <a:srgbClr val="A50021"/>
              </a:solidFill>
              <a:round/>
              <a:headEnd/>
              <a:tailEnd/>
            </a:ln>
          </p:spPr>
          <p:txBody>
            <a:bodyPr/>
            <a:lstStyle/>
            <a:p>
              <a:endParaRPr lang="en-US">
                <a:latin typeface="Arial"/>
                <a:cs typeface="Arial"/>
              </a:endParaRPr>
            </a:p>
          </p:txBody>
        </p:sp>
        <p:sp>
          <p:nvSpPr>
            <p:cNvPr id="27672" name="Text Box 25"/>
            <p:cNvSpPr txBox="1">
              <a:spLocks noChangeArrowheads="1"/>
            </p:cNvSpPr>
            <p:nvPr/>
          </p:nvSpPr>
          <p:spPr bwMode="auto">
            <a:xfrm>
              <a:off x="4462" y="2716"/>
              <a:ext cx="386" cy="288"/>
            </a:xfrm>
            <a:prstGeom prst="rect">
              <a:avLst/>
            </a:prstGeom>
            <a:noFill/>
            <a:ln w="9525">
              <a:noFill/>
              <a:miter lim="800000"/>
              <a:headEnd/>
              <a:tailEnd/>
            </a:ln>
          </p:spPr>
          <p:txBody>
            <a:bodyPr>
              <a:spAutoFit/>
            </a:bodyPr>
            <a:lstStyle/>
            <a:p>
              <a:pPr algn="ctr">
                <a:spcBef>
                  <a:spcPct val="50000"/>
                </a:spcBef>
              </a:pPr>
              <a:r>
                <a:rPr lang="en-US" sz="2400" b="1" i="1">
                  <a:latin typeface="Arial"/>
                  <a:cs typeface="Arial"/>
                </a:rPr>
                <a:t>D</a:t>
              </a:r>
              <a:r>
                <a:rPr lang="en-US" sz="2400" b="1" baseline="-25000">
                  <a:latin typeface="Arial"/>
                  <a:cs typeface="Arial"/>
                </a:rPr>
                <a:t>2</a:t>
              </a:r>
            </a:p>
          </p:txBody>
        </p:sp>
      </p:grpSp>
      <p:sp>
        <p:nvSpPr>
          <p:cNvPr id="27659" name="Text Box 46"/>
          <p:cNvSpPr txBox="1">
            <a:spLocks noChangeArrowheads="1"/>
          </p:cNvSpPr>
          <p:nvPr/>
        </p:nvSpPr>
        <p:spPr bwMode="auto">
          <a:xfrm>
            <a:off x="6338888" y="1003301"/>
            <a:ext cx="3479800" cy="854075"/>
          </a:xfrm>
          <a:prstGeom prst="rect">
            <a:avLst/>
          </a:prstGeom>
          <a:noFill/>
          <a:ln w="9525">
            <a:noFill/>
            <a:miter lim="800000"/>
            <a:headEnd/>
            <a:tailEnd/>
          </a:ln>
        </p:spPr>
        <p:txBody>
          <a:bodyPr>
            <a:spAutoFit/>
          </a:bodyPr>
          <a:lstStyle/>
          <a:p>
            <a:pPr algn="ctr">
              <a:spcBef>
                <a:spcPct val="50000"/>
              </a:spcBef>
            </a:pPr>
            <a:r>
              <a:rPr lang="en-US" sz="2500" dirty="0">
                <a:latin typeface="Arial"/>
                <a:cs typeface="Arial"/>
              </a:rPr>
              <a:t>Effects of a </a:t>
            </a:r>
            <a:r>
              <a:rPr lang="en-US" sz="2500" dirty="0" smtClean="0">
                <a:latin typeface="Arial"/>
                <a:cs typeface="Arial"/>
              </a:rPr>
              <a:t>€1.50 </a:t>
            </a:r>
            <a:r>
              <a:rPr lang="en-US" sz="2500" dirty="0">
                <a:latin typeface="Arial"/>
                <a:cs typeface="Arial"/>
              </a:rPr>
              <a:t>per unit tax on buyers</a:t>
            </a:r>
          </a:p>
        </p:txBody>
      </p:sp>
      <p:grpSp>
        <p:nvGrpSpPr>
          <p:cNvPr id="11" name="Group 56"/>
          <p:cNvGrpSpPr>
            <a:grpSpLocks/>
          </p:cNvGrpSpPr>
          <p:nvPr/>
        </p:nvGrpSpPr>
        <p:grpSpPr bwMode="auto">
          <a:xfrm>
            <a:off x="4910139" y="4105281"/>
            <a:ext cx="3502025" cy="369888"/>
            <a:chOff x="2133" y="2586"/>
            <a:chExt cx="2206" cy="233"/>
          </a:xfrm>
        </p:grpSpPr>
        <p:sp>
          <p:nvSpPr>
            <p:cNvPr id="27668" name="Line 18"/>
            <p:cNvSpPr>
              <a:spLocks noChangeShapeType="1"/>
            </p:cNvSpPr>
            <p:nvPr/>
          </p:nvSpPr>
          <p:spPr bwMode="auto">
            <a:xfrm>
              <a:off x="2873" y="2705"/>
              <a:ext cx="1425" cy="0"/>
            </a:xfrm>
            <a:prstGeom prst="line">
              <a:avLst/>
            </a:prstGeom>
            <a:noFill/>
            <a:ln w="9525">
              <a:solidFill>
                <a:schemeClr val="tx1"/>
              </a:solidFill>
              <a:prstDash val="lgDash"/>
              <a:round/>
              <a:headEnd/>
              <a:tailEnd/>
            </a:ln>
          </p:spPr>
          <p:txBody>
            <a:bodyPr/>
            <a:lstStyle/>
            <a:p>
              <a:endParaRPr lang="en-US">
                <a:latin typeface="Arial"/>
                <a:cs typeface="Arial"/>
              </a:endParaRPr>
            </a:p>
          </p:txBody>
        </p:sp>
        <p:sp>
          <p:nvSpPr>
            <p:cNvPr id="27669" name="Oval 20"/>
            <p:cNvSpPr>
              <a:spLocks noChangeArrowheads="1"/>
            </p:cNvSpPr>
            <p:nvPr/>
          </p:nvSpPr>
          <p:spPr bwMode="auto">
            <a:xfrm>
              <a:off x="4251" y="2658"/>
              <a:ext cx="88" cy="87"/>
            </a:xfrm>
            <a:prstGeom prst="ellipse">
              <a:avLst/>
            </a:prstGeom>
            <a:solidFill>
              <a:srgbClr val="000000"/>
            </a:solidFill>
            <a:ln w="9525">
              <a:noFill/>
              <a:prstDash val="dash"/>
              <a:round/>
              <a:headEnd/>
              <a:tailEnd/>
            </a:ln>
          </p:spPr>
          <p:txBody>
            <a:bodyPr wrap="none" anchor="ctr"/>
            <a:lstStyle/>
            <a:p>
              <a:endParaRPr lang="en-US">
                <a:latin typeface="Arial"/>
                <a:cs typeface="Arial"/>
              </a:endParaRPr>
            </a:p>
          </p:txBody>
        </p:sp>
        <p:sp>
          <p:nvSpPr>
            <p:cNvPr id="27670" name="Text Box 21"/>
            <p:cNvSpPr txBox="1">
              <a:spLocks noChangeArrowheads="1"/>
            </p:cNvSpPr>
            <p:nvPr/>
          </p:nvSpPr>
          <p:spPr bwMode="auto">
            <a:xfrm>
              <a:off x="2133" y="2586"/>
              <a:ext cx="721" cy="233"/>
            </a:xfrm>
            <a:prstGeom prst="rect">
              <a:avLst/>
            </a:prstGeom>
            <a:noFill/>
            <a:ln w="9525">
              <a:noFill/>
              <a:miter lim="800000"/>
              <a:headEnd/>
              <a:tailEnd/>
            </a:ln>
          </p:spPr>
          <p:txBody>
            <a:bodyPr lIns="0" tIns="0" bIns="0">
              <a:spAutoFit/>
            </a:bodyPr>
            <a:lstStyle/>
            <a:p>
              <a:pPr algn="r">
                <a:spcBef>
                  <a:spcPct val="50000"/>
                </a:spcBef>
              </a:pPr>
              <a:r>
                <a:rPr lang="en-US" sz="2400" dirty="0">
                  <a:latin typeface="Arial"/>
                  <a:cs typeface="Arial"/>
                </a:rPr>
                <a:t>€</a:t>
              </a:r>
              <a:r>
                <a:rPr lang="en-US" sz="2400" dirty="0" smtClean="0">
                  <a:latin typeface="Arial"/>
                  <a:cs typeface="Arial"/>
                </a:rPr>
                <a:t>8.50</a:t>
              </a:r>
              <a:endParaRPr lang="en-US" sz="2400" dirty="0">
                <a:latin typeface="Arial"/>
                <a:cs typeface="Arial"/>
              </a:endParaRPr>
            </a:p>
          </p:txBody>
        </p:sp>
      </p:grpSp>
      <p:sp>
        <p:nvSpPr>
          <p:cNvPr id="116778" name="Line 42"/>
          <p:cNvSpPr>
            <a:spLocks noChangeShapeType="1"/>
          </p:cNvSpPr>
          <p:nvPr/>
        </p:nvSpPr>
        <p:spPr bwMode="auto">
          <a:xfrm flipV="1">
            <a:off x="6078539" y="3303589"/>
            <a:ext cx="1587" cy="981075"/>
          </a:xfrm>
          <a:prstGeom prst="line">
            <a:avLst/>
          </a:prstGeom>
          <a:noFill/>
          <a:ln w="57150">
            <a:solidFill>
              <a:srgbClr val="FF0000"/>
            </a:solidFill>
            <a:round/>
            <a:headEnd type="triangle" w="lg" len="med"/>
            <a:tailEnd/>
          </a:ln>
        </p:spPr>
        <p:txBody>
          <a:bodyPr/>
          <a:lstStyle/>
          <a:p>
            <a:endParaRPr lang="en-US">
              <a:latin typeface="Arial"/>
              <a:cs typeface="Arial"/>
            </a:endParaRPr>
          </a:p>
        </p:txBody>
      </p:sp>
      <p:sp>
        <p:nvSpPr>
          <p:cNvPr id="2" name="Rectangle 6"/>
          <p:cNvSpPr>
            <a:spLocks noChangeArrowheads="1"/>
          </p:cNvSpPr>
          <p:nvPr/>
        </p:nvSpPr>
        <p:spPr bwMode="auto">
          <a:xfrm>
            <a:off x="313676" y="440768"/>
            <a:ext cx="3692525" cy="1295400"/>
          </a:xfrm>
          <a:prstGeom prst="rect">
            <a:avLst/>
          </a:prstGeom>
          <a:solidFill>
            <a:srgbClr val="CCFFCC"/>
          </a:solidFill>
          <a:ln w="9525">
            <a:noFill/>
            <a:miter lim="800000"/>
            <a:headEnd/>
            <a:tailEnd/>
          </a:ln>
          <a:effectLst>
            <a:outerShdw blurRad="50800" dist="38100" dir="2700000" algn="tl" rotWithShape="0">
              <a:prstClr val="black">
                <a:alpha val="40000"/>
              </a:prstClr>
            </a:outerShdw>
          </a:effectLst>
        </p:spPr>
        <p:txBody>
          <a:bodyPr/>
          <a:lstStyle/>
          <a:p>
            <a:pPr>
              <a:lnSpc>
                <a:spcPct val="105000"/>
              </a:lnSpc>
              <a:spcBef>
                <a:spcPct val="45000"/>
              </a:spcBef>
              <a:buClr>
                <a:srgbClr val="339966"/>
              </a:buClr>
              <a:buSzPct val="120000"/>
              <a:buFont typeface="Wingdings" pitchFamily="2" charset="2"/>
              <a:buNone/>
              <a:defRPr/>
            </a:pPr>
            <a:r>
              <a:rPr lang="en-US" sz="2500" dirty="0">
                <a:solidFill>
                  <a:srgbClr val="FF0000"/>
                </a:solidFill>
                <a:latin typeface="Arial"/>
                <a:cs typeface="Arial"/>
              </a:rPr>
              <a:t>A</a:t>
            </a:r>
            <a:r>
              <a:rPr lang="en-US" sz="2500" dirty="0" smtClean="0">
                <a:solidFill>
                  <a:srgbClr val="FF0000"/>
                </a:solidFill>
                <a:latin typeface="Arial"/>
                <a:cs typeface="Arial"/>
              </a:rPr>
              <a:t> </a:t>
            </a:r>
            <a:r>
              <a:rPr lang="en-US" sz="2500" dirty="0">
                <a:solidFill>
                  <a:srgbClr val="FF0000"/>
                </a:solidFill>
                <a:latin typeface="Arial"/>
                <a:cs typeface="Arial"/>
              </a:rPr>
              <a:t>tax on buyers shifts the </a:t>
            </a:r>
            <a:r>
              <a:rPr lang="en-US" sz="2500" b="1" i="1" dirty="0">
                <a:solidFill>
                  <a:srgbClr val="FF0000"/>
                </a:solidFill>
                <a:latin typeface="Arial"/>
                <a:cs typeface="Arial"/>
              </a:rPr>
              <a:t>D</a:t>
            </a:r>
            <a:r>
              <a:rPr lang="en-US" sz="2500" dirty="0">
                <a:solidFill>
                  <a:srgbClr val="FF0000"/>
                </a:solidFill>
                <a:latin typeface="Arial"/>
                <a:cs typeface="Arial"/>
              </a:rPr>
              <a:t> curve down by the amount of the tax</a:t>
            </a:r>
            <a:r>
              <a:rPr lang="en-US" sz="2500" dirty="0">
                <a:latin typeface="Arial"/>
                <a:cs typeface="Arial"/>
              </a:rPr>
              <a:t>. </a:t>
            </a:r>
          </a:p>
        </p:txBody>
      </p:sp>
      <p:grpSp>
        <p:nvGrpSpPr>
          <p:cNvPr id="12" name="Group 51"/>
          <p:cNvGrpSpPr>
            <a:grpSpLocks/>
          </p:cNvGrpSpPr>
          <p:nvPr/>
        </p:nvGrpSpPr>
        <p:grpSpPr bwMode="auto">
          <a:xfrm>
            <a:off x="8428038" y="3227388"/>
            <a:ext cx="842962" cy="1058862"/>
            <a:chOff x="3989" y="1656"/>
            <a:chExt cx="531" cy="667"/>
          </a:xfrm>
        </p:grpSpPr>
        <p:sp>
          <p:nvSpPr>
            <p:cNvPr id="27665" name="AutoShape 43"/>
            <p:cNvSpPr>
              <a:spLocks/>
            </p:cNvSpPr>
            <p:nvPr/>
          </p:nvSpPr>
          <p:spPr bwMode="auto">
            <a:xfrm flipH="1">
              <a:off x="3989" y="1702"/>
              <a:ext cx="118" cy="621"/>
            </a:xfrm>
            <a:prstGeom prst="leftBrace">
              <a:avLst>
                <a:gd name="adj1" fmla="val 57110"/>
                <a:gd name="adj2" fmla="val 49435"/>
              </a:avLst>
            </a:prstGeom>
            <a:noFill/>
            <a:ln w="28575">
              <a:solidFill>
                <a:schemeClr val="tx1"/>
              </a:solidFill>
              <a:round/>
              <a:headEnd/>
              <a:tailEnd/>
            </a:ln>
          </p:spPr>
          <p:txBody>
            <a:bodyPr wrap="none" anchor="ctr"/>
            <a:lstStyle/>
            <a:p>
              <a:endParaRPr lang="en-US">
                <a:latin typeface="Arial"/>
                <a:cs typeface="Arial"/>
              </a:endParaRPr>
            </a:p>
          </p:txBody>
        </p:sp>
        <p:sp>
          <p:nvSpPr>
            <p:cNvPr id="27666" name="Text Box 44"/>
            <p:cNvSpPr txBox="1">
              <a:spLocks noChangeArrowheads="1"/>
            </p:cNvSpPr>
            <p:nvPr/>
          </p:nvSpPr>
          <p:spPr bwMode="auto">
            <a:xfrm>
              <a:off x="4078" y="1656"/>
              <a:ext cx="442" cy="288"/>
            </a:xfrm>
            <a:prstGeom prst="rect">
              <a:avLst/>
            </a:prstGeom>
            <a:noFill/>
            <a:ln w="9525">
              <a:noFill/>
              <a:miter lim="800000"/>
              <a:headEnd/>
              <a:tailEnd/>
            </a:ln>
          </p:spPr>
          <p:txBody>
            <a:bodyPr>
              <a:spAutoFit/>
            </a:bodyPr>
            <a:lstStyle/>
            <a:p>
              <a:pPr algn="r">
                <a:spcBef>
                  <a:spcPct val="50000"/>
                </a:spcBef>
              </a:pPr>
              <a:r>
                <a:rPr lang="en-US" sz="2400" dirty="0">
                  <a:solidFill>
                    <a:srgbClr val="008000"/>
                  </a:solidFill>
                  <a:latin typeface="Arial"/>
                  <a:cs typeface="Arial"/>
                </a:rPr>
                <a:t>Tax</a:t>
              </a:r>
            </a:p>
          </p:txBody>
        </p:sp>
        <p:sp>
          <p:nvSpPr>
            <p:cNvPr id="27667" name="Line 45"/>
            <p:cNvSpPr>
              <a:spLocks noChangeShapeType="1"/>
            </p:cNvSpPr>
            <p:nvPr/>
          </p:nvSpPr>
          <p:spPr bwMode="auto">
            <a:xfrm flipV="1">
              <a:off x="4135" y="1888"/>
              <a:ext cx="140" cy="113"/>
            </a:xfrm>
            <a:prstGeom prst="line">
              <a:avLst/>
            </a:prstGeom>
            <a:noFill/>
            <a:ln w="12700">
              <a:solidFill>
                <a:schemeClr val="tx1"/>
              </a:solidFill>
              <a:round/>
              <a:headEnd/>
              <a:tailEnd/>
            </a:ln>
          </p:spPr>
          <p:txBody>
            <a:bodyPr/>
            <a:lstStyle/>
            <a:p>
              <a:endParaRPr lang="en-US">
                <a:latin typeface="Arial"/>
                <a:cs typeface="Arial"/>
              </a:endParaRPr>
            </a:p>
          </p:txBody>
        </p:sp>
      </p:grpSp>
      <p:sp>
        <p:nvSpPr>
          <p:cNvPr id="3" name="Line 42"/>
          <p:cNvSpPr>
            <a:spLocks noChangeShapeType="1"/>
          </p:cNvSpPr>
          <p:nvPr/>
        </p:nvSpPr>
        <p:spPr bwMode="auto">
          <a:xfrm flipH="1" flipV="1">
            <a:off x="8342314" y="3354388"/>
            <a:ext cx="1587" cy="868362"/>
          </a:xfrm>
          <a:prstGeom prst="line">
            <a:avLst/>
          </a:prstGeom>
          <a:noFill/>
          <a:ln w="38100">
            <a:solidFill>
              <a:srgbClr val="008000"/>
            </a:solidFill>
            <a:round/>
            <a:headEnd/>
            <a:tailEnd/>
          </a:ln>
        </p:spPr>
        <p:txBody>
          <a:bodyPr/>
          <a:lstStyle/>
          <a:p>
            <a:endParaRPr lang="en-US">
              <a:latin typeface="Arial"/>
              <a:cs typeface="Arial"/>
            </a:endParaRPr>
          </a:p>
        </p:txBody>
      </p:sp>
      <p:sp>
        <p:nvSpPr>
          <p:cNvPr id="38" name="Line 42"/>
          <p:cNvSpPr>
            <a:spLocks noChangeShapeType="1"/>
          </p:cNvSpPr>
          <p:nvPr/>
        </p:nvSpPr>
        <p:spPr bwMode="auto">
          <a:xfrm rot="10800000">
            <a:off x="7623778" y="2595268"/>
            <a:ext cx="22113" cy="909635"/>
          </a:xfrm>
          <a:prstGeom prst="line">
            <a:avLst/>
          </a:prstGeom>
          <a:noFill/>
          <a:ln w="57150">
            <a:solidFill>
              <a:schemeClr val="accent2">
                <a:lumMod val="60000"/>
                <a:lumOff val="40000"/>
              </a:schemeClr>
            </a:solidFill>
            <a:round/>
            <a:headEnd type="triangle" w="lg" len="med"/>
            <a:tailEnd/>
          </a:ln>
        </p:spPr>
        <p:txBody>
          <a:bodyPr/>
          <a:lstStyle/>
          <a:p>
            <a:endParaRPr lang="en-US">
              <a:latin typeface="Arial"/>
              <a:cs typeface="Arial"/>
            </a:endParaRPr>
          </a:p>
        </p:txBody>
      </p:sp>
      <p:cxnSp>
        <p:nvCxnSpPr>
          <p:cNvPr id="14" name="Straight Arrow Connector 13"/>
          <p:cNvCxnSpPr/>
          <p:nvPr/>
        </p:nvCxnSpPr>
        <p:spPr bwMode="auto">
          <a:xfrm flipH="1">
            <a:off x="7728801" y="1897065"/>
            <a:ext cx="1112838" cy="10858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9523385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6742">
                                            <p:txEl>
                                              <p:pRg st="0" end="0"/>
                                            </p:txEl>
                                          </p:spTgt>
                                        </p:tgtEl>
                                        <p:attrNameLst>
                                          <p:attrName>style.visibility</p:attrName>
                                        </p:attrNameLst>
                                      </p:cBhvr>
                                      <p:to>
                                        <p:strVal val="visible"/>
                                      </p:to>
                                    </p:set>
                                    <p:animEffect transition="in" filter="wipe(left)">
                                      <p:cBhvr>
                                        <p:cTn id="7" dur="500"/>
                                        <p:tgtEl>
                                          <p:spTgt spid="116742">
                                            <p:txEl>
                                              <p:pRg st="0" end="0"/>
                                            </p:txEl>
                                          </p:spTgt>
                                        </p:tgtEl>
                                      </p:cBhvr>
                                    </p:animEffect>
                                  </p:childTnLst>
                                  <p:subTnLst>
                                    <p:animClr clrSpc="rgb" dir="cw">
                                      <p:cBhvr override="childStyle">
                                        <p:cTn dur="1" fill="hold" display="0" masterRel="nextClick" afterEffect="1"/>
                                        <p:tgtEl>
                                          <p:spTgt spid="116742">
                                            <p:txEl>
                                              <p:pRg st="0" end="0"/>
                                            </p:txEl>
                                          </p:spTgt>
                                        </p:tgtEl>
                                        <p:attrNameLst>
                                          <p:attrName>ppt_c</p:attrName>
                                        </p:attrNameLst>
                                      </p:cBhvr>
                                      <p:to>
                                        <a:srgbClr val="B2B2B2"/>
                                      </p:to>
                                    </p:animClr>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6742">
                                            <p:txEl>
                                              <p:pRg st="1" end="1"/>
                                            </p:txEl>
                                          </p:spTgt>
                                        </p:tgtEl>
                                        <p:attrNameLst>
                                          <p:attrName>style.visibility</p:attrName>
                                        </p:attrNameLst>
                                      </p:cBhvr>
                                      <p:to>
                                        <p:strVal val="visible"/>
                                      </p:to>
                                    </p:set>
                                    <p:animEffect transition="in" filter="wipe(left)">
                                      <p:cBhvr>
                                        <p:cTn id="12" dur="500"/>
                                        <p:tgtEl>
                                          <p:spTgt spid="116742">
                                            <p:txEl>
                                              <p:pRg st="1" end="1"/>
                                            </p:txEl>
                                          </p:spTgt>
                                        </p:tgtEl>
                                      </p:cBhvr>
                                    </p:animEffect>
                                  </p:childTnLst>
                                  <p:subTnLst>
                                    <p:animClr clrSpc="rgb" dir="cw">
                                      <p:cBhvr override="childStyle">
                                        <p:cTn dur="1" fill="hold" display="0" masterRel="nextClick" afterEffect="1"/>
                                        <p:tgtEl>
                                          <p:spTgt spid="116742">
                                            <p:txEl>
                                              <p:pRg st="1" end="1"/>
                                            </p:txEl>
                                          </p:spTgt>
                                        </p:tgtEl>
                                        <p:attrNameLst>
                                          <p:attrName>ppt_c</p:attrName>
                                        </p:attrNameLst>
                                      </p:cBhvr>
                                      <p:to>
                                        <a:srgbClr val="B2B2B2"/>
                                      </p:to>
                                    </p:animClr>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6742">
                                            <p:txEl>
                                              <p:pRg st="2" end="2"/>
                                            </p:txEl>
                                          </p:spTgt>
                                        </p:tgtEl>
                                        <p:attrNameLst>
                                          <p:attrName>style.visibility</p:attrName>
                                        </p:attrNameLst>
                                      </p:cBhvr>
                                      <p:to>
                                        <p:strVal val="visible"/>
                                      </p:to>
                                    </p:set>
                                    <p:animEffect transition="in" filter="wipe(left)">
                                      <p:cBhvr>
                                        <p:cTn id="17" dur="500"/>
                                        <p:tgtEl>
                                          <p:spTgt spid="116742">
                                            <p:txEl>
                                              <p:pRg st="2" end="2"/>
                                            </p:txEl>
                                          </p:spTgt>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116778"/>
                                        </p:tgtEl>
                                        <p:attrNameLst>
                                          <p:attrName>style.visibility</p:attrName>
                                        </p:attrNameLst>
                                      </p:cBhvr>
                                      <p:to>
                                        <p:strVal val="visible"/>
                                      </p:to>
                                    </p:set>
                                    <p:animEffect transition="in" filter="wipe(up)">
                                      <p:cBhvr>
                                        <p:cTn id="20" dur="500"/>
                                        <p:tgtEl>
                                          <p:spTgt spid="116778"/>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up)">
                                      <p:cBhvr>
                                        <p:cTn id="32" dur="500"/>
                                        <p:tgtEl>
                                          <p:spTgt spid="3"/>
                                        </p:tgtEl>
                                      </p:cBhvr>
                                    </p:animEffect>
                                  </p:childTnLst>
                                </p:cTn>
                              </p:par>
                            </p:childTnLst>
                          </p:cTn>
                        </p:par>
                        <p:par>
                          <p:cTn id="33" fill="hold">
                            <p:stCondLst>
                              <p:cond delay="500"/>
                            </p:stCondLst>
                            <p:childTnLst>
                              <p:par>
                                <p:cTn id="34" presetID="18" presetClass="entr" presetSubtype="12" fill="hold"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strips(downLeft)">
                                      <p:cBhvr>
                                        <p:cTn id="36" dur="500"/>
                                        <p:tgtEl>
                                          <p:spTgt spid="12"/>
                                        </p:tgtEl>
                                      </p:cBhvr>
                                    </p:animEffect>
                                  </p:childTnLst>
                                </p:cTn>
                              </p:par>
                              <p:par>
                                <p:cTn id="37" presetID="18" presetClass="entr" presetSubtype="6"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strips(downRight)">
                                      <p:cBhvr>
                                        <p:cTn id="39" dur="500"/>
                                        <p:tgtEl>
                                          <p:spTgt spid="10"/>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wipe(down)">
                                      <p:cBhvr>
                                        <p:cTn id="4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2" grpId="0" build="p"/>
      <p:bldP spid="116778" grpId="0" animBg="1"/>
      <p:bldP spid="2" grpId="0" bldLvl="5" animBg="1"/>
      <p:bldP spid="3" grpId="0" animBg="1"/>
      <p:bldP spid="38"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2"/>
          <p:cNvGrpSpPr>
            <a:grpSpLocks/>
          </p:cNvGrpSpPr>
          <p:nvPr/>
        </p:nvGrpSpPr>
        <p:grpSpPr bwMode="auto">
          <a:xfrm>
            <a:off x="6596064" y="2278064"/>
            <a:ext cx="3176587" cy="2274887"/>
            <a:chOff x="3027" y="1106"/>
            <a:chExt cx="2001" cy="1433"/>
          </a:xfrm>
        </p:grpSpPr>
        <p:sp>
          <p:nvSpPr>
            <p:cNvPr id="28721" name="Line 3"/>
            <p:cNvSpPr>
              <a:spLocks noChangeShapeType="1"/>
            </p:cNvSpPr>
            <p:nvPr/>
          </p:nvSpPr>
          <p:spPr bwMode="auto">
            <a:xfrm flipV="1">
              <a:off x="3027" y="1316"/>
              <a:ext cx="1696" cy="1223"/>
            </a:xfrm>
            <a:prstGeom prst="line">
              <a:avLst/>
            </a:prstGeom>
            <a:noFill/>
            <a:ln w="38100">
              <a:solidFill>
                <a:schemeClr val="bg2"/>
              </a:solidFill>
              <a:round/>
              <a:headEnd/>
              <a:tailEnd/>
            </a:ln>
          </p:spPr>
          <p:txBody>
            <a:bodyPr/>
            <a:lstStyle/>
            <a:p>
              <a:endParaRPr lang="en-US">
                <a:latin typeface="Arial"/>
                <a:cs typeface="Arial"/>
              </a:endParaRPr>
            </a:p>
          </p:txBody>
        </p:sp>
        <p:sp>
          <p:nvSpPr>
            <p:cNvPr id="28722" name="Text Box 4"/>
            <p:cNvSpPr txBox="1">
              <a:spLocks noChangeArrowheads="1"/>
            </p:cNvSpPr>
            <p:nvPr/>
          </p:nvSpPr>
          <p:spPr bwMode="auto">
            <a:xfrm>
              <a:off x="4642" y="1106"/>
              <a:ext cx="386" cy="288"/>
            </a:xfrm>
            <a:prstGeom prst="rect">
              <a:avLst/>
            </a:prstGeom>
            <a:noFill/>
            <a:ln w="9525">
              <a:noFill/>
              <a:miter lim="800000"/>
              <a:headEnd/>
              <a:tailEnd/>
            </a:ln>
          </p:spPr>
          <p:txBody>
            <a:bodyPr>
              <a:spAutoFit/>
            </a:bodyPr>
            <a:lstStyle/>
            <a:p>
              <a:pPr algn="ctr">
                <a:spcBef>
                  <a:spcPct val="50000"/>
                </a:spcBef>
              </a:pPr>
              <a:r>
                <a:rPr lang="en-US" sz="2400" b="1" i="1">
                  <a:latin typeface="Arial"/>
                  <a:cs typeface="Arial"/>
                </a:rPr>
                <a:t>S</a:t>
              </a:r>
              <a:r>
                <a:rPr lang="en-US" sz="2400" b="1" baseline="-25000">
                  <a:latin typeface="Arial"/>
                  <a:cs typeface="Arial"/>
                </a:rPr>
                <a:t>1</a:t>
              </a:r>
            </a:p>
          </p:txBody>
        </p:sp>
      </p:grpSp>
      <p:grpSp>
        <p:nvGrpSpPr>
          <p:cNvPr id="3" name="Group 13"/>
          <p:cNvGrpSpPr>
            <a:grpSpLocks/>
          </p:cNvGrpSpPr>
          <p:nvPr/>
        </p:nvGrpSpPr>
        <p:grpSpPr bwMode="auto">
          <a:xfrm>
            <a:off x="7210425" y="2116139"/>
            <a:ext cx="2730500" cy="2649537"/>
            <a:chOff x="3414" y="1004"/>
            <a:chExt cx="1720" cy="1669"/>
          </a:xfrm>
        </p:grpSpPr>
        <p:sp>
          <p:nvSpPr>
            <p:cNvPr id="28719" name="Line 14"/>
            <p:cNvSpPr>
              <a:spLocks noChangeShapeType="1"/>
            </p:cNvSpPr>
            <p:nvPr/>
          </p:nvSpPr>
          <p:spPr bwMode="auto">
            <a:xfrm>
              <a:off x="3414" y="1004"/>
              <a:ext cx="1417" cy="1470"/>
            </a:xfrm>
            <a:prstGeom prst="line">
              <a:avLst/>
            </a:prstGeom>
            <a:noFill/>
            <a:ln w="38100">
              <a:solidFill>
                <a:srgbClr val="FF0000"/>
              </a:solidFill>
              <a:round/>
              <a:headEnd/>
              <a:tailEnd/>
            </a:ln>
          </p:spPr>
          <p:txBody>
            <a:bodyPr/>
            <a:lstStyle/>
            <a:p>
              <a:endParaRPr lang="en-US">
                <a:latin typeface="Arial"/>
                <a:cs typeface="Arial"/>
              </a:endParaRPr>
            </a:p>
          </p:txBody>
        </p:sp>
        <p:sp>
          <p:nvSpPr>
            <p:cNvPr id="28720" name="Text Box 15"/>
            <p:cNvSpPr txBox="1">
              <a:spLocks noChangeArrowheads="1"/>
            </p:cNvSpPr>
            <p:nvPr/>
          </p:nvSpPr>
          <p:spPr bwMode="auto">
            <a:xfrm>
              <a:off x="4748" y="2385"/>
              <a:ext cx="386" cy="288"/>
            </a:xfrm>
            <a:prstGeom prst="rect">
              <a:avLst/>
            </a:prstGeom>
            <a:noFill/>
            <a:ln w="9525">
              <a:noFill/>
              <a:miter lim="800000"/>
              <a:headEnd/>
              <a:tailEnd/>
            </a:ln>
          </p:spPr>
          <p:txBody>
            <a:bodyPr>
              <a:spAutoFit/>
            </a:bodyPr>
            <a:lstStyle/>
            <a:p>
              <a:pPr algn="ctr">
                <a:spcBef>
                  <a:spcPct val="50000"/>
                </a:spcBef>
              </a:pPr>
              <a:r>
                <a:rPr lang="en-US" sz="2400" b="1" i="1">
                  <a:latin typeface="Arial"/>
                  <a:cs typeface="Arial"/>
                </a:rPr>
                <a:t>D</a:t>
              </a:r>
              <a:r>
                <a:rPr lang="en-US" sz="2400" b="1" baseline="-25000">
                  <a:latin typeface="Arial"/>
                  <a:cs typeface="Arial"/>
                </a:rPr>
                <a:t>1</a:t>
              </a:r>
            </a:p>
          </p:txBody>
        </p:sp>
      </p:grpSp>
      <p:grpSp>
        <p:nvGrpSpPr>
          <p:cNvPr id="4" name="Group 16"/>
          <p:cNvGrpSpPr>
            <a:grpSpLocks/>
          </p:cNvGrpSpPr>
          <p:nvPr/>
        </p:nvGrpSpPr>
        <p:grpSpPr bwMode="auto">
          <a:xfrm>
            <a:off x="4906964" y="3105150"/>
            <a:ext cx="3773487" cy="2725738"/>
            <a:chOff x="1963" y="1627"/>
            <a:chExt cx="2377" cy="1717"/>
          </a:xfrm>
        </p:grpSpPr>
        <p:grpSp>
          <p:nvGrpSpPr>
            <p:cNvPr id="5" name="Group 17"/>
            <p:cNvGrpSpPr>
              <a:grpSpLocks/>
            </p:cNvGrpSpPr>
            <p:nvPr/>
          </p:nvGrpSpPr>
          <p:grpSpPr bwMode="auto">
            <a:xfrm>
              <a:off x="2703" y="1746"/>
              <a:ext cx="1425" cy="1333"/>
              <a:chOff x="357" y="2450"/>
              <a:chExt cx="795" cy="646"/>
            </a:xfrm>
          </p:grpSpPr>
          <p:sp>
            <p:nvSpPr>
              <p:cNvPr id="28717" name="Line 18"/>
              <p:cNvSpPr>
                <a:spLocks noChangeShapeType="1"/>
              </p:cNvSpPr>
              <p:nvPr/>
            </p:nvSpPr>
            <p:spPr bwMode="auto">
              <a:xfrm>
                <a:off x="357" y="2450"/>
                <a:ext cx="795" cy="0"/>
              </a:xfrm>
              <a:prstGeom prst="line">
                <a:avLst/>
              </a:prstGeom>
              <a:noFill/>
              <a:ln w="9525">
                <a:solidFill>
                  <a:srgbClr val="969696"/>
                </a:solidFill>
                <a:prstDash val="lgDash"/>
                <a:round/>
                <a:headEnd/>
                <a:tailEnd/>
              </a:ln>
            </p:spPr>
            <p:txBody>
              <a:bodyPr/>
              <a:lstStyle/>
              <a:p>
                <a:endParaRPr lang="en-US">
                  <a:latin typeface="Arial"/>
                  <a:cs typeface="Arial"/>
                </a:endParaRPr>
              </a:p>
            </p:txBody>
          </p:sp>
          <p:sp>
            <p:nvSpPr>
              <p:cNvPr id="28718" name="Line 19"/>
              <p:cNvSpPr>
                <a:spLocks noChangeShapeType="1"/>
              </p:cNvSpPr>
              <p:nvPr/>
            </p:nvSpPr>
            <p:spPr bwMode="auto">
              <a:xfrm>
                <a:off x="1152" y="2451"/>
                <a:ext cx="0" cy="645"/>
              </a:xfrm>
              <a:prstGeom prst="line">
                <a:avLst/>
              </a:prstGeom>
              <a:noFill/>
              <a:ln w="9525">
                <a:solidFill>
                  <a:srgbClr val="969696"/>
                </a:solidFill>
                <a:prstDash val="lgDash"/>
                <a:round/>
                <a:headEnd/>
                <a:tailEnd/>
              </a:ln>
            </p:spPr>
            <p:txBody>
              <a:bodyPr/>
              <a:lstStyle/>
              <a:p>
                <a:endParaRPr lang="en-US">
                  <a:latin typeface="Arial"/>
                  <a:cs typeface="Arial"/>
                </a:endParaRPr>
              </a:p>
            </p:txBody>
          </p:sp>
        </p:grpSp>
        <p:sp>
          <p:nvSpPr>
            <p:cNvPr id="28714" name="Oval 20"/>
            <p:cNvSpPr>
              <a:spLocks noChangeArrowheads="1"/>
            </p:cNvSpPr>
            <p:nvPr/>
          </p:nvSpPr>
          <p:spPr bwMode="auto">
            <a:xfrm>
              <a:off x="4081" y="1699"/>
              <a:ext cx="88" cy="87"/>
            </a:xfrm>
            <a:prstGeom prst="ellipse">
              <a:avLst/>
            </a:prstGeom>
            <a:solidFill>
              <a:schemeClr val="bg1">
                <a:lumMod val="50000"/>
              </a:schemeClr>
            </a:solidFill>
            <a:ln w="9525">
              <a:noFill/>
              <a:prstDash val="dash"/>
              <a:round/>
              <a:headEnd/>
              <a:tailEnd/>
            </a:ln>
          </p:spPr>
          <p:txBody>
            <a:bodyPr wrap="none" anchor="ctr"/>
            <a:lstStyle/>
            <a:p>
              <a:endParaRPr lang="en-US">
                <a:latin typeface="Arial"/>
                <a:cs typeface="Arial"/>
              </a:endParaRPr>
            </a:p>
          </p:txBody>
        </p:sp>
        <p:sp>
          <p:nvSpPr>
            <p:cNvPr id="28715" name="Text Box 21"/>
            <p:cNvSpPr txBox="1">
              <a:spLocks noChangeArrowheads="1"/>
            </p:cNvSpPr>
            <p:nvPr/>
          </p:nvSpPr>
          <p:spPr bwMode="auto">
            <a:xfrm>
              <a:off x="1963" y="1627"/>
              <a:ext cx="721" cy="233"/>
            </a:xfrm>
            <a:prstGeom prst="rect">
              <a:avLst/>
            </a:prstGeom>
            <a:noFill/>
            <a:ln w="9525">
              <a:noFill/>
              <a:miter lim="800000"/>
              <a:headEnd/>
              <a:tailEnd/>
            </a:ln>
          </p:spPr>
          <p:txBody>
            <a:bodyPr lIns="0" tIns="0" bIns="0">
              <a:spAutoFit/>
            </a:bodyPr>
            <a:lstStyle/>
            <a:p>
              <a:pPr algn="r">
                <a:spcBef>
                  <a:spcPct val="50000"/>
                </a:spcBef>
              </a:pPr>
              <a:r>
                <a:rPr lang="en-US" sz="2400" dirty="0">
                  <a:solidFill>
                    <a:srgbClr val="969696"/>
                  </a:solidFill>
                  <a:latin typeface="Arial"/>
                  <a:cs typeface="Arial"/>
                </a:rPr>
                <a:t>€</a:t>
              </a:r>
              <a:r>
                <a:rPr lang="en-US" sz="2400" dirty="0" smtClean="0">
                  <a:solidFill>
                    <a:srgbClr val="969696"/>
                  </a:solidFill>
                  <a:latin typeface="Arial"/>
                  <a:cs typeface="Arial"/>
                </a:rPr>
                <a:t>10.00</a:t>
              </a:r>
              <a:endParaRPr lang="en-US" sz="2400" dirty="0">
                <a:solidFill>
                  <a:srgbClr val="969696"/>
                </a:solidFill>
                <a:latin typeface="Arial"/>
                <a:cs typeface="Arial"/>
              </a:endParaRPr>
            </a:p>
          </p:txBody>
        </p:sp>
        <p:sp>
          <p:nvSpPr>
            <p:cNvPr id="28716" name="Text Box 22"/>
            <p:cNvSpPr txBox="1">
              <a:spLocks noChangeArrowheads="1"/>
            </p:cNvSpPr>
            <p:nvPr/>
          </p:nvSpPr>
          <p:spPr bwMode="auto">
            <a:xfrm>
              <a:off x="3969" y="3111"/>
              <a:ext cx="371" cy="233"/>
            </a:xfrm>
            <a:prstGeom prst="rect">
              <a:avLst/>
            </a:prstGeom>
            <a:noFill/>
            <a:ln w="9525">
              <a:noFill/>
              <a:miter lim="800000"/>
              <a:headEnd/>
              <a:tailEnd/>
            </a:ln>
          </p:spPr>
          <p:txBody>
            <a:bodyPr lIns="0" tIns="0" rIns="0" bIns="0">
              <a:spAutoFit/>
            </a:bodyPr>
            <a:lstStyle/>
            <a:p>
              <a:pPr algn="ctr">
                <a:spcBef>
                  <a:spcPct val="50000"/>
                </a:spcBef>
              </a:pPr>
              <a:r>
                <a:rPr lang="en-US" sz="2400">
                  <a:solidFill>
                    <a:srgbClr val="969696"/>
                  </a:solidFill>
                  <a:latin typeface="Arial"/>
                  <a:cs typeface="Arial"/>
                </a:rPr>
                <a:t>500</a:t>
              </a:r>
            </a:p>
          </p:txBody>
        </p:sp>
      </p:grpSp>
      <p:sp>
        <p:nvSpPr>
          <p:cNvPr id="28679" name="Rectangle 5"/>
          <p:cNvSpPr>
            <a:spLocks noGrp="1" noChangeArrowheads="1"/>
          </p:cNvSpPr>
          <p:nvPr>
            <p:ph type="title" idx="4294967295"/>
          </p:nvPr>
        </p:nvSpPr>
        <p:spPr>
          <a:xfrm>
            <a:off x="1524000" y="207964"/>
            <a:ext cx="9144000" cy="649287"/>
          </a:xfrm>
        </p:spPr>
        <p:txBody>
          <a:bodyPr/>
          <a:lstStyle/>
          <a:p>
            <a:pPr algn="ctr" eaLnBrk="1" hangingPunct="1"/>
            <a:r>
              <a:rPr lang="en-US" dirty="0" smtClean="0"/>
              <a:t>Taxing Buyers</a:t>
            </a:r>
          </a:p>
        </p:txBody>
      </p:sp>
      <p:grpSp>
        <p:nvGrpSpPr>
          <p:cNvPr id="6" name="Group 7"/>
          <p:cNvGrpSpPr>
            <a:grpSpLocks/>
          </p:cNvGrpSpPr>
          <p:nvPr/>
        </p:nvGrpSpPr>
        <p:grpSpPr bwMode="auto">
          <a:xfrm>
            <a:off x="5884864" y="1757363"/>
            <a:ext cx="4422775" cy="3871912"/>
            <a:chOff x="2579" y="785"/>
            <a:chExt cx="2786" cy="2439"/>
          </a:xfrm>
        </p:grpSpPr>
        <p:grpSp>
          <p:nvGrpSpPr>
            <p:cNvPr id="7" name="Group 8"/>
            <p:cNvGrpSpPr>
              <a:grpSpLocks/>
            </p:cNvGrpSpPr>
            <p:nvPr/>
          </p:nvGrpSpPr>
          <p:grpSpPr bwMode="auto">
            <a:xfrm>
              <a:off x="2697" y="1037"/>
              <a:ext cx="2409" cy="2049"/>
              <a:chOff x="1098" y="1361"/>
              <a:chExt cx="2116" cy="2027"/>
            </a:xfrm>
          </p:grpSpPr>
          <p:sp>
            <p:nvSpPr>
              <p:cNvPr id="28711" name="Line 9"/>
              <p:cNvSpPr>
                <a:spLocks noChangeShapeType="1"/>
              </p:cNvSpPr>
              <p:nvPr/>
            </p:nvSpPr>
            <p:spPr bwMode="auto">
              <a:xfrm>
                <a:off x="1102" y="1361"/>
                <a:ext cx="0" cy="2025"/>
              </a:xfrm>
              <a:prstGeom prst="line">
                <a:avLst/>
              </a:prstGeom>
              <a:noFill/>
              <a:ln w="12700">
                <a:solidFill>
                  <a:schemeClr val="tx1"/>
                </a:solidFill>
                <a:round/>
                <a:headEnd/>
                <a:tailEnd/>
              </a:ln>
            </p:spPr>
            <p:txBody>
              <a:bodyPr/>
              <a:lstStyle/>
              <a:p>
                <a:endParaRPr lang="en-US">
                  <a:latin typeface="Arial"/>
                  <a:cs typeface="Arial"/>
                </a:endParaRPr>
              </a:p>
            </p:txBody>
          </p:sp>
          <p:sp>
            <p:nvSpPr>
              <p:cNvPr id="28712" name="Line 10"/>
              <p:cNvSpPr>
                <a:spLocks noChangeShapeType="1"/>
              </p:cNvSpPr>
              <p:nvPr/>
            </p:nvSpPr>
            <p:spPr bwMode="auto">
              <a:xfrm>
                <a:off x="1098" y="3388"/>
                <a:ext cx="2116" cy="0"/>
              </a:xfrm>
              <a:prstGeom prst="line">
                <a:avLst/>
              </a:prstGeom>
              <a:noFill/>
              <a:ln w="12700">
                <a:solidFill>
                  <a:schemeClr val="tx1"/>
                </a:solidFill>
                <a:round/>
                <a:headEnd/>
                <a:tailEnd/>
              </a:ln>
            </p:spPr>
            <p:txBody>
              <a:bodyPr/>
              <a:lstStyle/>
              <a:p>
                <a:endParaRPr lang="en-US">
                  <a:latin typeface="Arial"/>
                  <a:cs typeface="Arial"/>
                </a:endParaRPr>
              </a:p>
            </p:txBody>
          </p:sp>
        </p:grpSp>
        <p:sp>
          <p:nvSpPr>
            <p:cNvPr id="28709" name="Text Box 11"/>
            <p:cNvSpPr txBox="1">
              <a:spLocks noChangeArrowheads="1"/>
            </p:cNvSpPr>
            <p:nvPr/>
          </p:nvSpPr>
          <p:spPr bwMode="auto">
            <a:xfrm>
              <a:off x="2579" y="785"/>
              <a:ext cx="267" cy="288"/>
            </a:xfrm>
            <a:prstGeom prst="rect">
              <a:avLst/>
            </a:prstGeom>
            <a:noFill/>
            <a:ln w="9525">
              <a:noFill/>
              <a:miter lim="800000"/>
              <a:headEnd/>
              <a:tailEnd/>
            </a:ln>
          </p:spPr>
          <p:txBody>
            <a:bodyPr>
              <a:spAutoFit/>
            </a:bodyPr>
            <a:lstStyle/>
            <a:p>
              <a:pPr algn="ctr">
                <a:spcBef>
                  <a:spcPct val="50000"/>
                </a:spcBef>
              </a:pPr>
              <a:r>
                <a:rPr lang="en-US" sz="2400" b="1" i="1">
                  <a:latin typeface="Arial"/>
                  <a:cs typeface="Arial"/>
                </a:rPr>
                <a:t>P</a:t>
              </a:r>
            </a:p>
          </p:txBody>
        </p:sp>
        <p:sp>
          <p:nvSpPr>
            <p:cNvPr id="28710" name="Text Box 12"/>
            <p:cNvSpPr txBox="1">
              <a:spLocks noChangeArrowheads="1"/>
            </p:cNvSpPr>
            <p:nvPr/>
          </p:nvSpPr>
          <p:spPr bwMode="auto">
            <a:xfrm>
              <a:off x="5075" y="2936"/>
              <a:ext cx="290" cy="288"/>
            </a:xfrm>
            <a:prstGeom prst="rect">
              <a:avLst/>
            </a:prstGeom>
            <a:noFill/>
            <a:ln w="9525">
              <a:noFill/>
              <a:miter lim="800000"/>
              <a:headEnd/>
              <a:tailEnd/>
            </a:ln>
          </p:spPr>
          <p:txBody>
            <a:bodyPr>
              <a:spAutoFit/>
            </a:bodyPr>
            <a:lstStyle/>
            <a:p>
              <a:pPr algn="ctr">
                <a:spcBef>
                  <a:spcPct val="50000"/>
                </a:spcBef>
              </a:pPr>
              <a:r>
                <a:rPr lang="en-US" sz="2400" b="1" i="1">
                  <a:latin typeface="Arial"/>
                  <a:cs typeface="Arial"/>
                </a:rPr>
                <a:t>Q</a:t>
              </a:r>
            </a:p>
          </p:txBody>
        </p:sp>
      </p:grpSp>
      <p:grpSp>
        <p:nvGrpSpPr>
          <p:cNvPr id="8" name="Group 23"/>
          <p:cNvGrpSpPr>
            <a:grpSpLocks/>
          </p:cNvGrpSpPr>
          <p:nvPr/>
        </p:nvGrpSpPr>
        <p:grpSpPr bwMode="auto">
          <a:xfrm>
            <a:off x="6756400" y="2641600"/>
            <a:ext cx="2730500" cy="2649538"/>
            <a:chOff x="3128" y="1335"/>
            <a:chExt cx="1720" cy="1669"/>
          </a:xfrm>
        </p:grpSpPr>
        <p:sp>
          <p:nvSpPr>
            <p:cNvPr id="28706" name="Line 24"/>
            <p:cNvSpPr>
              <a:spLocks noChangeShapeType="1"/>
            </p:cNvSpPr>
            <p:nvPr/>
          </p:nvSpPr>
          <p:spPr bwMode="auto">
            <a:xfrm>
              <a:off x="3128" y="1335"/>
              <a:ext cx="1417" cy="1470"/>
            </a:xfrm>
            <a:prstGeom prst="line">
              <a:avLst/>
            </a:prstGeom>
            <a:noFill/>
            <a:ln w="38100">
              <a:solidFill>
                <a:srgbClr val="A50021"/>
              </a:solidFill>
              <a:round/>
              <a:headEnd/>
              <a:tailEnd/>
            </a:ln>
          </p:spPr>
          <p:txBody>
            <a:bodyPr/>
            <a:lstStyle/>
            <a:p>
              <a:endParaRPr lang="en-US">
                <a:latin typeface="Arial"/>
                <a:cs typeface="Arial"/>
              </a:endParaRPr>
            </a:p>
          </p:txBody>
        </p:sp>
        <p:sp>
          <p:nvSpPr>
            <p:cNvPr id="28707" name="Text Box 25"/>
            <p:cNvSpPr txBox="1">
              <a:spLocks noChangeArrowheads="1"/>
            </p:cNvSpPr>
            <p:nvPr/>
          </p:nvSpPr>
          <p:spPr bwMode="auto">
            <a:xfrm>
              <a:off x="4462" y="2716"/>
              <a:ext cx="386" cy="288"/>
            </a:xfrm>
            <a:prstGeom prst="rect">
              <a:avLst/>
            </a:prstGeom>
            <a:noFill/>
            <a:ln w="9525">
              <a:noFill/>
              <a:miter lim="800000"/>
              <a:headEnd/>
              <a:tailEnd/>
            </a:ln>
          </p:spPr>
          <p:txBody>
            <a:bodyPr>
              <a:spAutoFit/>
            </a:bodyPr>
            <a:lstStyle/>
            <a:p>
              <a:pPr algn="ctr">
                <a:spcBef>
                  <a:spcPct val="50000"/>
                </a:spcBef>
              </a:pPr>
              <a:r>
                <a:rPr lang="en-US" sz="2400" b="1" i="1">
                  <a:latin typeface="Arial"/>
                  <a:cs typeface="Arial"/>
                </a:rPr>
                <a:t>D</a:t>
              </a:r>
              <a:r>
                <a:rPr lang="en-US" sz="2400" b="1" baseline="-25000">
                  <a:latin typeface="Arial"/>
                  <a:cs typeface="Arial"/>
                </a:rPr>
                <a:t>2</a:t>
              </a:r>
            </a:p>
          </p:txBody>
        </p:sp>
      </p:grpSp>
      <p:grpSp>
        <p:nvGrpSpPr>
          <p:cNvPr id="9" name="Group 51"/>
          <p:cNvGrpSpPr>
            <a:grpSpLocks/>
          </p:cNvGrpSpPr>
          <p:nvPr/>
        </p:nvGrpSpPr>
        <p:grpSpPr bwMode="auto">
          <a:xfrm>
            <a:off x="4235451" y="2479675"/>
            <a:ext cx="3616325" cy="1225550"/>
            <a:chOff x="1708" y="1562"/>
            <a:chExt cx="2278" cy="772"/>
          </a:xfrm>
        </p:grpSpPr>
        <p:sp>
          <p:nvSpPr>
            <p:cNvPr id="28699" name="Line 26"/>
            <p:cNvSpPr>
              <a:spLocks noChangeShapeType="1"/>
            </p:cNvSpPr>
            <p:nvPr/>
          </p:nvSpPr>
          <p:spPr bwMode="auto">
            <a:xfrm>
              <a:off x="3942" y="1701"/>
              <a:ext cx="0" cy="633"/>
            </a:xfrm>
            <a:prstGeom prst="line">
              <a:avLst/>
            </a:prstGeom>
            <a:noFill/>
            <a:ln w="9525">
              <a:solidFill>
                <a:schemeClr val="tx1"/>
              </a:solidFill>
              <a:prstDash val="lgDash"/>
              <a:round/>
              <a:headEnd/>
              <a:tailEnd/>
            </a:ln>
          </p:spPr>
          <p:txBody>
            <a:bodyPr/>
            <a:lstStyle/>
            <a:p>
              <a:endParaRPr lang="en-US">
                <a:latin typeface="Arial"/>
                <a:cs typeface="Arial"/>
              </a:endParaRPr>
            </a:p>
          </p:txBody>
        </p:sp>
        <p:grpSp>
          <p:nvGrpSpPr>
            <p:cNvPr id="10" name="Group 49"/>
            <p:cNvGrpSpPr>
              <a:grpSpLocks/>
            </p:cNvGrpSpPr>
            <p:nvPr/>
          </p:nvGrpSpPr>
          <p:grpSpPr bwMode="auto">
            <a:xfrm>
              <a:off x="1708" y="1562"/>
              <a:ext cx="2278" cy="288"/>
              <a:chOff x="1708" y="1562"/>
              <a:chExt cx="2278" cy="288"/>
            </a:xfrm>
          </p:grpSpPr>
          <p:grpSp>
            <p:nvGrpSpPr>
              <p:cNvPr id="11" name="Group 35"/>
              <p:cNvGrpSpPr>
                <a:grpSpLocks/>
              </p:cNvGrpSpPr>
              <p:nvPr/>
            </p:nvGrpSpPr>
            <p:grpSpPr bwMode="auto">
              <a:xfrm>
                <a:off x="2121" y="1589"/>
                <a:ext cx="1865" cy="233"/>
                <a:chOff x="1947" y="1263"/>
                <a:chExt cx="1865" cy="233"/>
              </a:xfrm>
            </p:grpSpPr>
            <p:sp>
              <p:nvSpPr>
                <p:cNvPr id="28703" name="Line 36"/>
                <p:cNvSpPr>
                  <a:spLocks noChangeShapeType="1"/>
                </p:cNvSpPr>
                <p:nvPr/>
              </p:nvSpPr>
              <p:spPr bwMode="auto">
                <a:xfrm>
                  <a:off x="2700" y="1376"/>
                  <a:ext cx="1072" cy="0"/>
                </a:xfrm>
                <a:prstGeom prst="line">
                  <a:avLst/>
                </a:prstGeom>
                <a:noFill/>
                <a:ln w="9525">
                  <a:solidFill>
                    <a:schemeClr val="tx1"/>
                  </a:solidFill>
                  <a:prstDash val="lgDash"/>
                  <a:round/>
                  <a:headEnd/>
                  <a:tailEnd/>
                </a:ln>
              </p:spPr>
              <p:txBody>
                <a:bodyPr/>
                <a:lstStyle/>
                <a:p>
                  <a:endParaRPr lang="en-US">
                    <a:latin typeface="Arial"/>
                    <a:cs typeface="Arial"/>
                  </a:endParaRPr>
                </a:p>
              </p:txBody>
            </p:sp>
            <p:sp>
              <p:nvSpPr>
                <p:cNvPr id="28704" name="Oval 37"/>
                <p:cNvSpPr>
                  <a:spLocks noChangeArrowheads="1"/>
                </p:cNvSpPr>
                <p:nvPr/>
              </p:nvSpPr>
              <p:spPr bwMode="auto">
                <a:xfrm>
                  <a:off x="3724" y="1330"/>
                  <a:ext cx="88" cy="87"/>
                </a:xfrm>
                <a:prstGeom prst="ellipse">
                  <a:avLst/>
                </a:prstGeom>
                <a:solidFill>
                  <a:srgbClr val="000000"/>
                </a:solidFill>
                <a:ln w="9525">
                  <a:noFill/>
                  <a:prstDash val="dash"/>
                  <a:round/>
                  <a:headEnd/>
                  <a:tailEnd/>
                </a:ln>
              </p:spPr>
              <p:txBody>
                <a:bodyPr wrap="none" anchor="ctr"/>
                <a:lstStyle/>
                <a:p>
                  <a:endParaRPr lang="en-US">
                    <a:latin typeface="Arial"/>
                    <a:cs typeface="Arial"/>
                  </a:endParaRPr>
                </a:p>
              </p:txBody>
            </p:sp>
            <p:sp>
              <p:nvSpPr>
                <p:cNvPr id="28705" name="Text Box 38"/>
                <p:cNvSpPr txBox="1">
                  <a:spLocks noChangeArrowheads="1"/>
                </p:cNvSpPr>
                <p:nvPr/>
              </p:nvSpPr>
              <p:spPr bwMode="auto">
                <a:xfrm>
                  <a:off x="1947" y="1263"/>
                  <a:ext cx="737" cy="233"/>
                </a:xfrm>
                <a:prstGeom prst="rect">
                  <a:avLst/>
                </a:prstGeom>
                <a:noFill/>
                <a:ln w="9525">
                  <a:noFill/>
                  <a:miter lim="800000"/>
                  <a:headEnd/>
                  <a:tailEnd/>
                </a:ln>
              </p:spPr>
              <p:txBody>
                <a:bodyPr lIns="0" tIns="0" bIns="0">
                  <a:spAutoFit/>
                </a:bodyPr>
                <a:lstStyle/>
                <a:p>
                  <a:pPr algn="r">
                    <a:spcBef>
                      <a:spcPct val="50000"/>
                    </a:spcBef>
                  </a:pPr>
                  <a:r>
                    <a:rPr lang="en-US" sz="2400" dirty="0">
                      <a:latin typeface="Arial"/>
                      <a:cs typeface="Arial"/>
                    </a:rPr>
                    <a:t>€</a:t>
                  </a:r>
                  <a:r>
                    <a:rPr lang="en-US" sz="2400" dirty="0" smtClean="0">
                      <a:latin typeface="Arial"/>
                      <a:cs typeface="Arial"/>
                    </a:rPr>
                    <a:t>11.00</a:t>
                  </a:r>
                  <a:endParaRPr lang="en-US" sz="2400" dirty="0">
                    <a:latin typeface="Arial"/>
                    <a:cs typeface="Arial"/>
                  </a:endParaRPr>
                </a:p>
              </p:txBody>
            </p:sp>
          </p:grpSp>
          <p:sp>
            <p:nvSpPr>
              <p:cNvPr id="28702" name="Text Box 39"/>
              <p:cNvSpPr txBox="1">
                <a:spLocks noChangeArrowheads="1"/>
              </p:cNvSpPr>
              <p:nvPr/>
            </p:nvSpPr>
            <p:spPr bwMode="auto">
              <a:xfrm>
                <a:off x="1708" y="1562"/>
                <a:ext cx="505" cy="288"/>
              </a:xfrm>
              <a:prstGeom prst="rect">
                <a:avLst/>
              </a:prstGeom>
              <a:noFill/>
              <a:ln w="9525">
                <a:noFill/>
                <a:miter lim="800000"/>
                <a:headEnd/>
                <a:tailEnd/>
              </a:ln>
            </p:spPr>
            <p:txBody>
              <a:bodyPr>
                <a:spAutoFit/>
              </a:bodyPr>
              <a:lstStyle/>
              <a:p>
                <a:pPr algn="r">
                  <a:spcBef>
                    <a:spcPct val="50000"/>
                  </a:spcBef>
                </a:pPr>
                <a:r>
                  <a:rPr lang="en-US" sz="2400" b="1" i="1">
                    <a:latin typeface="Arial"/>
                    <a:cs typeface="Arial"/>
                  </a:rPr>
                  <a:t>P</a:t>
                </a:r>
                <a:r>
                  <a:rPr lang="en-US" sz="2400" b="1" i="1" baseline="-25000">
                    <a:latin typeface="Arial"/>
                    <a:cs typeface="Arial"/>
                  </a:rPr>
                  <a:t>B</a:t>
                </a:r>
                <a:r>
                  <a:rPr lang="en-US" sz="2400">
                    <a:latin typeface="Arial"/>
                    <a:cs typeface="Arial"/>
                  </a:rPr>
                  <a:t> =</a:t>
                </a:r>
                <a:endParaRPr lang="en-US" sz="2400" b="1" i="1" baseline="-25000">
                  <a:latin typeface="Arial"/>
                  <a:cs typeface="Arial"/>
                </a:endParaRPr>
              </a:p>
            </p:txBody>
          </p:sp>
        </p:grpSp>
      </p:grpSp>
      <p:grpSp>
        <p:nvGrpSpPr>
          <p:cNvPr id="12" name="Group 53"/>
          <p:cNvGrpSpPr>
            <a:grpSpLocks/>
          </p:cNvGrpSpPr>
          <p:nvPr/>
        </p:nvGrpSpPr>
        <p:grpSpPr bwMode="auto">
          <a:xfrm>
            <a:off x="4394200" y="3484563"/>
            <a:ext cx="3390900" cy="457200"/>
            <a:chOff x="1808" y="2195"/>
            <a:chExt cx="2136" cy="288"/>
          </a:xfrm>
        </p:grpSpPr>
        <p:sp>
          <p:nvSpPr>
            <p:cNvPr id="28696" name="Line 32"/>
            <p:cNvSpPr>
              <a:spLocks noChangeShapeType="1"/>
            </p:cNvSpPr>
            <p:nvPr/>
          </p:nvSpPr>
          <p:spPr bwMode="auto">
            <a:xfrm>
              <a:off x="2872" y="2338"/>
              <a:ext cx="1072" cy="0"/>
            </a:xfrm>
            <a:prstGeom prst="line">
              <a:avLst/>
            </a:prstGeom>
            <a:noFill/>
            <a:ln w="9525">
              <a:solidFill>
                <a:schemeClr val="tx1"/>
              </a:solidFill>
              <a:prstDash val="lgDash"/>
              <a:round/>
              <a:headEnd/>
              <a:tailEnd/>
            </a:ln>
          </p:spPr>
          <p:txBody>
            <a:bodyPr/>
            <a:lstStyle/>
            <a:p>
              <a:endParaRPr lang="en-US">
                <a:latin typeface="Arial"/>
                <a:cs typeface="Arial"/>
              </a:endParaRPr>
            </a:p>
          </p:txBody>
        </p:sp>
        <p:sp>
          <p:nvSpPr>
            <p:cNvPr id="28697" name="Text Box 34"/>
            <p:cNvSpPr txBox="1">
              <a:spLocks noChangeArrowheads="1"/>
            </p:cNvSpPr>
            <p:nvPr/>
          </p:nvSpPr>
          <p:spPr bwMode="auto">
            <a:xfrm>
              <a:off x="2263" y="2220"/>
              <a:ext cx="593" cy="233"/>
            </a:xfrm>
            <a:prstGeom prst="rect">
              <a:avLst/>
            </a:prstGeom>
            <a:noFill/>
            <a:ln w="9525">
              <a:noFill/>
              <a:miter lim="800000"/>
              <a:headEnd/>
              <a:tailEnd/>
            </a:ln>
          </p:spPr>
          <p:txBody>
            <a:bodyPr lIns="0" tIns="0" bIns="0">
              <a:spAutoFit/>
            </a:bodyPr>
            <a:lstStyle/>
            <a:p>
              <a:pPr algn="r">
                <a:spcBef>
                  <a:spcPct val="50000"/>
                </a:spcBef>
              </a:pPr>
              <a:r>
                <a:rPr lang="en-US" sz="2400" dirty="0">
                  <a:latin typeface="Arial"/>
                  <a:cs typeface="Arial"/>
                </a:rPr>
                <a:t>€</a:t>
              </a:r>
              <a:r>
                <a:rPr lang="en-US" sz="2400" dirty="0" smtClean="0">
                  <a:latin typeface="Arial"/>
                  <a:cs typeface="Arial"/>
                </a:rPr>
                <a:t>9.50</a:t>
              </a:r>
              <a:endParaRPr lang="en-US" sz="2400" dirty="0">
                <a:latin typeface="Arial"/>
                <a:cs typeface="Arial"/>
              </a:endParaRPr>
            </a:p>
          </p:txBody>
        </p:sp>
        <p:sp>
          <p:nvSpPr>
            <p:cNvPr id="28698" name="Text Box 40"/>
            <p:cNvSpPr txBox="1">
              <a:spLocks noChangeArrowheads="1"/>
            </p:cNvSpPr>
            <p:nvPr/>
          </p:nvSpPr>
          <p:spPr bwMode="auto">
            <a:xfrm>
              <a:off x="1808" y="2195"/>
              <a:ext cx="505" cy="288"/>
            </a:xfrm>
            <a:prstGeom prst="rect">
              <a:avLst/>
            </a:prstGeom>
            <a:noFill/>
            <a:ln w="9525">
              <a:noFill/>
              <a:miter lim="800000"/>
              <a:headEnd/>
              <a:tailEnd/>
            </a:ln>
          </p:spPr>
          <p:txBody>
            <a:bodyPr>
              <a:spAutoFit/>
            </a:bodyPr>
            <a:lstStyle/>
            <a:p>
              <a:pPr algn="r">
                <a:spcBef>
                  <a:spcPct val="50000"/>
                </a:spcBef>
              </a:pPr>
              <a:r>
                <a:rPr lang="en-US" sz="2400" b="1" i="1">
                  <a:latin typeface="Arial"/>
                  <a:cs typeface="Arial"/>
                </a:rPr>
                <a:t>P</a:t>
              </a:r>
              <a:r>
                <a:rPr lang="en-US" sz="2400" b="1" i="1" baseline="-25000">
                  <a:latin typeface="Arial"/>
                  <a:cs typeface="Arial"/>
                </a:rPr>
                <a:t>S</a:t>
              </a:r>
              <a:r>
                <a:rPr lang="en-US" sz="2400">
                  <a:latin typeface="Arial"/>
                  <a:cs typeface="Arial"/>
                </a:rPr>
                <a:t> =</a:t>
              </a:r>
              <a:endParaRPr lang="en-US" sz="2400" b="1" i="1" baseline="-25000">
                <a:latin typeface="Arial"/>
                <a:cs typeface="Arial"/>
              </a:endParaRPr>
            </a:p>
          </p:txBody>
        </p:sp>
      </p:grpSp>
      <p:grpSp>
        <p:nvGrpSpPr>
          <p:cNvPr id="13" name="Group 51"/>
          <p:cNvGrpSpPr>
            <a:grpSpLocks/>
          </p:cNvGrpSpPr>
          <p:nvPr/>
        </p:nvGrpSpPr>
        <p:grpSpPr bwMode="auto">
          <a:xfrm>
            <a:off x="7856538" y="2635251"/>
            <a:ext cx="842962" cy="1058863"/>
            <a:chOff x="3989" y="1656"/>
            <a:chExt cx="531" cy="667"/>
          </a:xfrm>
        </p:grpSpPr>
        <p:sp>
          <p:nvSpPr>
            <p:cNvPr id="28693" name="AutoShape 43"/>
            <p:cNvSpPr>
              <a:spLocks/>
            </p:cNvSpPr>
            <p:nvPr/>
          </p:nvSpPr>
          <p:spPr bwMode="auto">
            <a:xfrm flipH="1">
              <a:off x="3989" y="1702"/>
              <a:ext cx="118" cy="621"/>
            </a:xfrm>
            <a:prstGeom prst="leftBrace">
              <a:avLst>
                <a:gd name="adj1" fmla="val 57110"/>
                <a:gd name="adj2" fmla="val 49435"/>
              </a:avLst>
            </a:prstGeom>
            <a:noFill/>
            <a:ln w="31750">
              <a:solidFill>
                <a:schemeClr val="tx1"/>
              </a:solidFill>
              <a:round/>
              <a:headEnd/>
              <a:tailEnd/>
            </a:ln>
          </p:spPr>
          <p:txBody>
            <a:bodyPr wrap="none" anchor="ctr"/>
            <a:lstStyle/>
            <a:p>
              <a:endParaRPr lang="en-US">
                <a:latin typeface="Arial"/>
                <a:cs typeface="Arial"/>
              </a:endParaRPr>
            </a:p>
          </p:txBody>
        </p:sp>
        <p:sp>
          <p:nvSpPr>
            <p:cNvPr id="28694" name="Text Box 44"/>
            <p:cNvSpPr txBox="1">
              <a:spLocks noChangeArrowheads="1"/>
            </p:cNvSpPr>
            <p:nvPr/>
          </p:nvSpPr>
          <p:spPr bwMode="auto">
            <a:xfrm>
              <a:off x="4078" y="1656"/>
              <a:ext cx="442" cy="288"/>
            </a:xfrm>
            <a:prstGeom prst="rect">
              <a:avLst/>
            </a:prstGeom>
            <a:noFill/>
            <a:ln w="9525">
              <a:noFill/>
              <a:miter lim="800000"/>
              <a:headEnd/>
              <a:tailEnd/>
            </a:ln>
          </p:spPr>
          <p:txBody>
            <a:bodyPr>
              <a:spAutoFit/>
            </a:bodyPr>
            <a:lstStyle/>
            <a:p>
              <a:pPr algn="r">
                <a:spcBef>
                  <a:spcPct val="50000"/>
                </a:spcBef>
              </a:pPr>
              <a:r>
                <a:rPr lang="en-US" sz="2400" dirty="0">
                  <a:solidFill>
                    <a:schemeClr val="accent6">
                      <a:lumMod val="60000"/>
                      <a:lumOff val="40000"/>
                    </a:schemeClr>
                  </a:solidFill>
                  <a:latin typeface="Arial"/>
                  <a:cs typeface="Arial"/>
                </a:rPr>
                <a:t>Tax</a:t>
              </a:r>
            </a:p>
          </p:txBody>
        </p:sp>
        <p:sp>
          <p:nvSpPr>
            <p:cNvPr id="28695" name="Line 45"/>
            <p:cNvSpPr>
              <a:spLocks noChangeShapeType="1"/>
            </p:cNvSpPr>
            <p:nvPr/>
          </p:nvSpPr>
          <p:spPr bwMode="auto">
            <a:xfrm flipV="1">
              <a:off x="4135" y="1888"/>
              <a:ext cx="140" cy="113"/>
            </a:xfrm>
            <a:prstGeom prst="line">
              <a:avLst/>
            </a:prstGeom>
            <a:noFill/>
            <a:ln w="12700">
              <a:solidFill>
                <a:schemeClr val="tx1"/>
              </a:solidFill>
              <a:round/>
              <a:headEnd/>
              <a:tailEnd/>
            </a:ln>
          </p:spPr>
          <p:txBody>
            <a:bodyPr/>
            <a:lstStyle/>
            <a:p>
              <a:endParaRPr lang="en-US">
                <a:latin typeface="Arial"/>
                <a:cs typeface="Arial"/>
              </a:endParaRPr>
            </a:p>
          </p:txBody>
        </p:sp>
      </p:grpSp>
      <p:sp>
        <p:nvSpPr>
          <p:cNvPr id="28685" name="Text Box 46"/>
          <p:cNvSpPr txBox="1">
            <a:spLocks noChangeArrowheads="1"/>
          </p:cNvSpPr>
          <p:nvPr/>
        </p:nvSpPr>
        <p:spPr bwMode="auto">
          <a:xfrm>
            <a:off x="6338888" y="1003301"/>
            <a:ext cx="3479800" cy="854075"/>
          </a:xfrm>
          <a:prstGeom prst="rect">
            <a:avLst/>
          </a:prstGeom>
          <a:noFill/>
          <a:ln w="9525">
            <a:noFill/>
            <a:miter lim="800000"/>
            <a:headEnd/>
            <a:tailEnd/>
          </a:ln>
        </p:spPr>
        <p:txBody>
          <a:bodyPr>
            <a:spAutoFit/>
          </a:bodyPr>
          <a:lstStyle/>
          <a:p>
            <a:pPr algn="ctr">
              <a:spcBef>
                <a:spcPct val="50000"/>
              </a:spcBef>
            </a:pPr>
            <a:r>
              <a:rPr lang="en-US" sz="2500" dirty="0">
                <a:latin typeface="Arial"/>
                <a:cs typeface="Arial"/>
              </a:rPr>
              <a:t>Effects of a </a:t>
            </a:r>
            <a:r>
              <a:rPr lang="en-US" sz="2500" dirty="0" smtClean="0">
                <a:latin typeface="Arial"/>
                <a:cs typeface="Arial"/>
              </a:rPr>
              <a:t>€1.50 </a:t>
            </a:r>
            <a:r>
              <a:rPr lang="en-US" sz="2500" dirty="0">
                <a:latin typeface="Arial"/>
                <a:cs typeface="Arial"/>
              </a:rPr>
              <a:t>per unit tax on buyers</a:t>
            </a:r>
          </a:p>
        </p:txBody>
      </p:sp>
      <p:sp>
        <p:nvSpPr>
          <p:cNvPr id="116783" name="Rectangle 47"/>
          <p:cNvSpPr>
            <a:spLocks noChangeArrowheads="1"/>
          </p:cNvSpPr>
          <p:nvPr/>
        </p:nvSpPr>
        <p:spPr bwMode="auto">
          <a:xfrm>
            <a:off x="2062163" y="1033463"/>
            <a:ext cx="2627312" cy="4868862"/>
          </a:xfrm>
          <a:prstGeom prst="rect">
            <a:avLst/>
          </a:prstGeom>
          <a:noFill/>
          <a:ln w="9525">
            <a:noFill/>
            <a:miter lim="800000"/>
            <a:headEnd/>
            <a:tailEnd/>
          </a:ln>
        </p:spPr>
        <p:txBody>
          <a:bodyPr/>
          <a:lstStyle/>
          <a:p>
            <a:pPr>
              <a:lnSpc>
                <a:spcPct val="105000"/>
              </a:lnSpc>
              <a:spcBef>
                <a:spcPct val="45000"/>
              </a:spcBef>
              <a:buClr>
                <a:srgbClr val="00B85C"/>
              </a:buClr>
              <a:buSzPct val="120000"/>
              <a:buFont typeface="Wingdings" pitchFamily="2" charset="2"/>
              <a:buNone/>
            </a:pPr>
            <a:r>
              <a:rPr lang="en-US" sz="2500" u="sng" dirty="0">
                <a:latin typeface="Arial"/>
                <a:cs typeface="Arial"/>
              </a:rPr>
              <a:t>New </a:t>
            </a:r>
            <a:r>
              <a:rPr lang="en-US" sz="2500" u="sng" dirty="0" smtClean="0">
                <a:latin typeface="Arial"/>
                <a:cs typeface="Arial"/>
              </a:rPr>
              <a:t>equilibrium:</a:t>
            </a:r>
            <a:endParaRPr lang="en-US" sz="2500" u="sng" dirty="0">
              <a:latin typeface="Arial"/>
              <a:cs typeface="Arial"/>
            </a:endParaRPr>
          </a:p>
          <a:p>
            <a:pPr>
              <a:lnSpc>
                <a:spcPct val="105000"/>
              </a:lnSpc>
              <a:spcBef>
                <a:spcPct val="45000"/>
              </a:spcBef>
              <a:buClr>
                <a:srgbClr val="00B85C"/>
              </a:buClr>
              <a:buSzPct val="120000"/>
              <a:buFont typeface="Wingdings" pitchFamily="2" charset="2"/>
              <a:buNone/>
            </a:pPr>
            <a:r>
              <a:rPr lang="en-US" sz="2500" b="1" i="1" dirty="0">
                <a:latin typeface="Arial"/>
                <a:cs typeface="Arial"/>
              </a:rPr>
              <a:t>Q</a:t>
            </a:r>
            <a:r>
              <a:rPr lang="en-US" sz="2500" dirty="0">
                <a:latin typeface="Arial"/>
                <a:cs typeface="Arial"/>
              </a:rPr>
              <a:t> = 450</a:t>
            </a:r>
          </a:p>
          <a:p>
            <a:pPr>
              <a:lnSpc>
                <a:spcPct val="105000"/>
              </a:lnSpc>
              <a:spcBef>
                <a:spcPct val="45000"/>
              </a:spcBef>
              <a:buClr>
                <a:srgbClr val="00B85C"/>
              </a:buClr>
              <a:buSzPct val="120000"/>
              <a:buFont typeface="Wingdings" pitchFamily="2" charset="2"/>
              <a:buNone/>
            </a:pPr>
            <a:r>
              <a:rPr lang="en-US" sz="2500" dirty="0">
                <a:latin typeface="Arial"/>
                <a:cs typeface="Arial"/>
              </a:rPr>
              <a:t>Sellers </a:t>
            </a:r>
            <a:br>
              <a:rPr lang="en-US" sz="2500" dirty="0">
                <a:latin typeface="Arial"/>
                <a:cs typeface="Arial"/>
              </a:rPr>
            </a:br>
            <a:r>
              <a:rPr lang="en-US" sz="2500" dirty="0">
                <a:latin typeface="Arial"/>
                <a:cs typeface="Arial"/>
              </a:rPr>
              <a:t>receive </a:t>
            </a:r>
            <a:br>
              <a:rPr lang="en-US" sz="2500" dirty="0">
                <a:latin typeface="Arial"/>
                <a:cs typeface="Arial"/>
              </a:rPr>
            </a:br>
            <a:r>
              <a:rPr lang="en-US" sz="2400" b="1" i="1" dirty="0">
                <a:latin typeface="Arial"/>
                <a:cs typeface="Arial"/>
              </a:rPr>
              <a:t>P</a:t>
            </a:r>
            <a:r>
              <a:rPr lang="en-US" sz="2400" b="1" i="1" baseline="-25000" dirty="0">
                <a:latin typeface="Arial"/>
                <a:cs typeface="Arial"/>
              </a:rPr>
              <a:t>S</a:t>
            </a:r>
            <a:r>
              <a:rPr lang="en-US" sz="2500" dirty="0">
                <a:latin typeface="Arial"/>
                <a:cs typeface="Arial"/>
              </a:rPr>
              <a:t> = </a:t>
            </a:r>
            <a:r>
              <a:rPr lang="en-US" sz="2500" dirty="0" smtClean="0">
                <a:latin typeface="Arial"/>
                <a:cs typeface="Arial"/>
              </a:rPr>
              <a:t>€9.50</a:t>
            </a:r>
            <a:endParaRPr lang="en-US" sz="2500" dirty="0">
              <a:latin typeface="Arial"/>
              <a:cs typeface="Arial"/>
            </a:endParaRPr>
          </a:p>
          <a:p>
            <a:pPr>
              <a:lnSpc>
                <a:spcPct val="105000"/>
              </a:lnSpc>
              <a:spcBef>
                <a:spcPct val="45000"/>
              </a:spcBef>
              <a:buClr>
                <a:srgbClr val="00B85C"/>
              </a:buClr>
              <a:buSzPct val="120000"/>
              <a:buFont typeface="Wingdings" pitchFamily="2" charset="2"/>
              <a:buNone/>
            </a:pPr>
            <a:r>
              <a:rPr lang="en-US" sz="2500" dirty="0">
                <a:latin typeface="Arial"/>
                <a:cs typeface="Arial"/>
              </a:rPr>
              <a:t>Buyers pay </a:t>
            </a:r>
            <a:br>
              <a:rPr lang="en-US" sz="2500" dirty="0">
                <a:latin typeface="Arial"/>
                <a:cs typeface="Arial"/>
              </a:rPr>
            </a:br>
            <a:r>
              <a:rPr lang="en-US" sz="2400" b="1" i="1" dirty="0">
                <a:latin typeface="Arial"/>
                <a:cs typeface="Arial"/>
              </a:rPr>
              <a:t>P</a:t>
            </a:r>
            <a:r>
              <a:rPr lang="en-US" sz="2400" b="1" i="1" baseline="-25000" dirty="0">
                <a:latin typeface="Arial"/>
                <a:cs typeface="Arial"/>
              </a:rPr>
              <a:t>B</a:t>
            </a:r>
            <a:r>
              <a:rPr lang="en-US" sz="2500" dirty="0">
                <a:latin typeface="Arial"/>
                <a:cs typeface="Arial"/>
              </a:rPr>
              <a:t> = </a:t>
            </a:r>
            <a:r>
              <a:rPr lang="en-US" sz="2500" dirty="0" smtClean="0">
                <a:latin typeface="Arial"/>
                <a:cs typeface="Arial"/>
              </a:rPr>
              <a:t>€11.00</a:t>
            </a:r>
            <a:endParaRPr lang="en-US" sz="2500" dirty="0">
              <a:latin typeface="Arial"/>
              <a:cs typeface="Arial"/>
            </a:endParaRPr>
          </a:p>
          <a:p>
            <a:pPr>
              <a:lnSpc>
                <a:spcPct val="105000"/>
              </a:lnSpc>
              <a:spcBef>
                <a:spcPct val="45000"/>
              </a:spcBef>
              <a:buClr>
                <a:srgbClr val="00B85C"/>
              </a:buClr>
              <a:buSzPct val="120000"/>
              <a:buFont typeface="Wingdings" pitchFamily="2" charset="2"/>
              <a:buNone/>
            </a:pPr>
            <a:r>
              <a:rPr lang="en-US" sz="2500" dirty="0">
                <a:latin typeface="Arial"/>
                <a:cs typeface="Arial"/>
              </a:rPr>
              <a:t>Difference between them </a:t>
            </a:r>
            <a:br>
              <a:rPr lang="en-US" sz="2500" dirty="0">
                <a:latin typeface="Arial"/>
                <a:cs typeface="Arial"/>
              </a:rPr>
            </a:br>
            <a:r>
              <a:rPr lang="en-US" sz="2500" dirty="0">
                <a:latin typeface="Arial"/>
                <a:cs typeface="Arial"/>
              </a:rPr>
              <a:t>  = </a:t>
            </a:r>
            <a:r>
              <a:rPr lang="en-US" sz="2500" dirty="0" smtClean="0">
                <a:latin typeface="Arial"/>
                <a:cs typeface="Arial"/>
              </a:rPr>
              <a:t>€1.50 </a:t>
            </a:r>
            <a:r>
              <a:rPr lang="en-US" sz="2500" dirty="0">
                <a:latin typeface="Arial"/>
                <a:cs typeface="Arial"/>
              </a:rPr>
              <a:t>= tax</a:t>
            </a:r>
          </a:p>
        </p:txBody>
      </p:sp>
      <p:grpSp>
        <p:nvGrpSpPr>
          <p:cNvPr id="14" name="Group 52"/>
          <p:cNvGrpSpPr>
            <a:grpSpLocks/>
          </p:cNvGrpSpPr>
          <p:nvPr/>
        </p:nvGrpSpPr>
        <p:grpSpPr bwMode="auto">
          <a:xfrm>
            <a:off x="7437438" y="3636962"/>
            <a:ext cx="588962" cy="2193924"/>
            <a:chOff x="3725" y="2291"/>
            <a:chExt cx="371" cy="1382"/>
          </a:xfrm>
        </p:grpSpPr>
        <p:sp>
          <p:nvSpPr>
            <p:cNvPr id="28689" name="Oval 33"/>
            <p:cNvSpPr>
              <a:spLocks noChangeArrowheads="1"/>
            </p:cNvSpPr>
            <p:nvPr/>
          </p:nvSpPr>
          <p:spPr bwMode="auto">
            <a:xfrm>
              <a:off x="3900" y="2291"/>
              <a:ext cx="88" cy="87"/>
            </a:xfrm>
            <a:prstGeom prst="ellipse">
              <a:avLst/>
            </a:prstGeom>
            <a:solidFill>
              <a:srgbClr val="000000"/>
            </a:solidFill>
            <a:ln w="9525">
              <a:noFill/>
              <a:prstDash val="dash"/>
              <a:round/>
              <a:headEnd/>
              <a:tailEnd/>
            </a:ln>
          </p:spPr>
          <p:txBody>
            <a:bodyPr wrap="none" anchor="ctr"/>
            <a:lstStyle/>
            <a:p>
              <a:endParaRPr lang="en-US">
                <a:latin typeface="Arial"/>
                <a:cs typeface="Arial"/>
              </a:endParaRPr>
            </a:p>
          </p:txBody>
        </p:sp>
        <p:grpSp>
          <p:nvGrpSpPr>
            <p:cNvPr id="15" name="Group 50"/>
            <p:cNvGrpSpPr>
              <a:grpSpLocks/>
            </p:cNvGrpSpPr>
            <p:nvPr/>
          </p:nvGrpSpPr>
          <p:grpSpPr bwMode="auto">
            <a:xfrm>
              <a:off x="3725" y="2344"/>
              <a:ext cx="371" cy="1329"/>
              <a:chOff x="3725" y="2344"/>
              <a:chExt cx="371" cy="1329"/>
            </a:xfrm>
          </p:grpSpPr>
          <p:sp>
            <p:nvSpPr>
              <p:cNvPr id="28691" name="Line 26"/>
              <p:cNvSpPr>
                <a:spLocks noChangeShapeType="1"/>
              </p:cNvSpPr>
              <p:nvPr/>
            </p:nvSpPr>
            <p:spPr bwMode="auto">
              <a:xfrm>
                <a:off x="3940" y="2344"/>
                <a:ext cx="0" cy="1063"/>
              </a:xfrm>
              <a:prstGeom prst="line">
                <a:avLst/>
              </a:prstGeom>
              <a:noFill/>
              <a:ln w="9525">
                <a:solidFill>
                  <a:schemeClr val="tx1"/>
                </a:solidFill>
                <a:prstDash val="lgDash"/>
                <a:round/>
                <a:headEnd/>
                <a:tailEnd/>
              </a:ln>
            </p:spPr>
            <p:txBody>
              <a:bodyPr/>
              <a:lstStyle/>
              <a:p>
                <a:endParaRPr lang="en-US">
                  <a:latin typeface="Arial"/>
                  <a:cs typeface="Arial"/>
                </a:endParaRPr>
              </a:p>
            </p:txBody>
          </p:sp>
          <p:sp>
            <p:nvSpPr>
              <p:cNvPr id="28692" name="Text Box 30"/>
              <p:cNvSpPr txBox="1">
                <a:spLocks noChangeArrowheads="1"/>
              </p:cNvSpPr>
              <p:nvPr/>
            </p:nvSpPr>
            <p:spPr bwMode="auto">
              <a:xfrm>
                <a:off x="3725" y="3440"/>
                <a:ext cx="371" cy="233"/>
              </a:xfrm>
              <a:prstGeom prst="rect">
                <a:avLst/>
              </a:prstGeom>
              <a:noFill/>
              <a:ln w="9525">
                <a:noFill/>
                <a:miter lim="800000"/>
                <a:headEnd/>
                <a:tailEnd/>
              </a:ln>
            </p:spPr>
            <p:txBody>
              <a:bodyPr lIns="0" tIns="0" rIns="0" bIns="0">
                <a:spAutoFit/>
              </a:bodyPr>
              <a:lstStyle/>
              <a:p>
                <a:pPr algn="ctr">
                  <a:spcBef>
                    <a:spcPct val="50000"/>
                  </a:spcBef>
                </a:pPr>
                <a:r>
                  <a:rPr lang="en-US" sz="2400">
                    <a:latin typeface="Arial"/>
                    <a:cs typeface="Arial"/>
                  </a:rPr>
                  <a:t>450</a:t>
                </a:r>
              </a:p>
            </p:txBody>
          </p:sp>
        </p:grpSp>
      </p:grpSp>
      <p:sp>
        <p:nvSpPr>
          <p:cNvPr id="116778" name="Line 42"/>
          <p:cNvSpPr>
            <a:spLocks noChangeShapeType="1"/>
          </p:cNvSpPr>
          <p:nvPr/>
        </p:nvSpPr>
        <p:spPr bwMode="auto">
          <a:xfrm flipH="1" flipV="1">
            <a:off x="7781925" y="2768600"/>
            <a:ext cx="1588" cy="871538"/>
          </a:xfrm>
          <a:prstGeom prst="line">
            <a:avLst/>
          </a:prstGeom>
          <a:noFill/>
          <a:ln w="38100">
            <a:solidFill>
              <a:srgbClr val="00CC00"/>
            </a:solidFill>
            <a:round/>
            <a:headEnd/>
            <a:tailEnd/>
          </a:ln>
        </p:spPr>
        <p:txBody>
          <a:bodyPr/>
          <a:lstStyle/>
          <a:p>
            <a:endParaRPr lang="en-US">
              <a:latin typeface="Arial"/>
              <a:cs typeface="Arial"/>
            </a:endParaRPr>
          </a:p>
        </p:txBody>
      </p:sp>
    </p:spTree>
    <p:extLst>
      <p:ext uri="{BB962C8B-B14F-4D97-AF65-F5344CB8AC3E}">
        <p14:creationId xmlns:p14="http://schemas.microsoft.com/office/powerpoint/2010/main" val="37018217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6783">
                                            <p:txEl>
                                              <p:pRg st="1" end="1"/>
                                            </p:txEl>
                                          </p:spTgt>
                                        </p:tgtEl>
                                        <p:attrNameLst>
                                          <p:attrName>style.visibility</p:attrName>
                                        </p:attrNameLst>
                                      </p:cBhvr>
                                      <p:to>
                                        <p:strVal val="visible"/>
                                      </p:to>
                                    </p:set>
                                    <p:animEffect transition="in" filter="wipe(left)">
                                      <p:cBhvr>
                                        <p:cTn id="7" dur="500"/>
                                        <p:tgtEl>
                                          <p:spTgt spid="116783">
                                            <p:txEl>
                                              <p:pRg st="1" end="1"/>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up)">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16783">
                                            <p:txEl>
                                              <p:pRg st="2" end="2"/>
                                            </p:txEl>
                                          </p:spTgt>
                                        </p:tgtEl>
                                        <p:attrNameLst>
                                          <p:attrName>style.visibility</p:attrName>
                                        </p:attrNameLst>
                                      </p:cBhvr>
                                      <p:to>
                                        <p:strVal val="visible"/>
                                      </p:to>
                                    </p:set>
                                    <p:animEffect transition="in" filter="wipe(left)">
                                      <p:cBhvr>
                                        <p:cTn id="15" dur="500"/>
                                        <p:tgtEl>
                                          <p:spTgt spid="116783">
                                            <p:txEl>
                                              <p:pRg st="2" end="2"/>
                                            </p:txEl>
                                          </p:spTgt>
                                        </p:tgtEl>
                                      </p:cBhvr>
                                    </p:animEffect>
                                  </p:childTnLst>
                                </p:cTn>
                              </p:par>
                              <p:par>
                                <p:cTn id="16" presetID="22" presetClass="entr" presetSubtype="2"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16783">
                                            <p:txEl>
                                              <p:pRg st="3" end="3"/>
                                            </p:txEl>
                                          </p:spTgt>
                                        </p:tgtEl>
                                        <p:attrNameLst>
                                          <p:attrName>style.visibility</p:attrName>
                                        </p:attrNameLst>
                                      </p:cBhvr>
                                      <p:to>
                                        <p:strVal val="visible"/>
                                      </p:to>
                                    </p:set>
                                    <p:animEffect transition="in" filter="wipe(left)">
                                      <p:cBhvr>
                                        <p:cTn id="23" dur="500"/>
                                        <p:tgtEl>
                                          <p:spTgt spid="116783">
                                            <p:txEl>
                                              <p:pRg st="3" end="3"/>
                                            </p:txEl>
                                          </p:spTgt>
                                        </p:tgtEl>
                                      </p:cBhvr>
                                    </p:animEffect>
                                  </p:childTnLst>
                                </p:cTn>
                              </p:par>
                              <p:par>
                                <p:cTn id="24" presetID="18" presetClass="entr" presetSubtype="9"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strips(upLeft)">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16783">
                                            <p:txEl>
                                              <p:pRg st="4" end="4"/>
                                            </p:txEl>
                                          </p:spTgt>
                                        </p:tgtEl>
                                        <p:attrNameLst>
                                          <p:attrName>style.visibility</p:attrName>
                                        </p:attrNameLst>
                                      </p:cBhvr>
                                      <p:to>
                                        <p:strVal val="visible"/>
                                      </p:to>
                                    </p:set>
                                    <p:animEffect transition="in" filter="wipe(left)">
                                      <p:cBhvr>
                                        <p:cTn id="31" dur="500"/>
                                        <p:tgtEl>
                                          <p:spTgt spid="116783">
                                            <p:txEl>
                                              <p:pRg st="4" end="4"/>
                                            </p:txEl>
                                          </p:spTgt>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116778"/>
                                        </p:tgtEl>
                                        <p:attrNameLst>
                                          <p:attrName>style.visibility</p:attrName>
                                        </p:attrNameLst>
                                      </p:cBhvr>
                                      <p:to>
                                        <p:strVal val="visible"/>
                                      </p:to>
                                    </p:set>
                                    <p:animEffect transition="in" filter="wipe(up)">
                                      <p:cBhvr>
                                        <p:cTn id="34" dur="500"/>
                                        <p:tgtEl>
                                          <p:spTgt spid="116778"/>
                                        </p:tgtEl>
                                      </p:cBhvr>
                                    </p:animEffect>
                                  </p:childTnLst>
                                </p:cTn>
                              </p:par>
                            </p:childTnLst>
                          </p:cTn>
                        </p:par>
                        <p:par>
                          <p:cTn id="35" fill="hold">
                            <p:stCondLst>
                              <p:cond delay="500"/>
                            </p:stCondLst>
                            <p:childTnLst>
                              <p:par>
                                <p:cTn id="36" presetID="18" presetClass="entr" presetSubtype="12" fill="hold"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strips(downLeft)">
                                      <p:cBhvr>
                                        <p:cTn id="3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83" grpId="0" build="p"/>
      <p:bldP spid="116778"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26"/>
          <p:cNvGrpSpPr>
            <a:grpSpLocks/>
          </p:cNvGrpSpPr>
          <p:nvPr/>
        </p:nvGrpSpPr>
        <p:grpSpPr bwMode="auto">
          <a:xfrm>
            <a:off x="7437438" y="2711450"/>
            <a:ext cx="588962" cy="3119438"/>
            <a:chOff x="3725" y="1708"/>
            <a:chExt cx="371" cy="1965"/>
          </a:xfrm>
        </p:grpSpPr>
        <p:sp>
          <p:nvSpPr>
            <p:cNvPr id="29745" name="Line 27"/>
            <p:cNvSpPr>
              <a:spLocks noChangeShapeType="1"/>
            </p:cNvSpPr>
            <p:nvPr/>
          </p:nvSpPr>
          <p:spPr bwMode="auto">
            <a:xfrm>
              <a:off x="3940" y="1708"/>
              <a:ext cx="0" cy="1699"/>
            </a:xfrm>
            <a:prstGeom prst="line">
              <a:avLst/>
            </a:prstGeom>
            <a:noFill/>
            <a:ln w="9525">
              <a:solidFill>
                <a:schemeClr val="tx1"/>
              </a:solidFill>
              <a:prstDash val="lgDash"/>
              <a:round/>
              <a:headEnd/>
              <a:tailEnd/>
            </a:ln>
          </p:spPr>
          <p:txBody>
            <a:bodyPr/>
            <a:lstStyle/>
            <a:p>
              <a:endParaRPr lang="en-US">
                <a:latin typeface="Arial"/>
                <a:cs typeface="Arial"/>
              </a:endParaRPr>
            </a:p>
          </p:txBody>
        </p:sp>
        <p:sp>
          <p:nvSpPr>
            <p:cNvPr id="29746" name="Text Box 28"/>
            <p:cNvSpPr txBox="1">
              <a:spLocks noChangeArrowheads="1"/>
            </p:cNvSpPr>
            <p:nvPr/>
          </p:nvSpPr>
          <p:spPr bwMode="auto">
            <a:xfrm>
              <a:off x="3725" y="3440"/>
              <a:ext cx="371" cy="233"/>
            </a:xfrm>
            <a:prstGeom prst="rect">
              <a:avLst/>
            </a:prstGeom>
            <a:noFill/>
            <a:ln w="9525">
              <a:noFill/>
              <a:miter lim="800000"/>
              <a:headEnd/>
              <a:tailEnd/>
            </a:ln>
          </p:spPr>
          <p:txBody>
            <a:bodyPr lIns="0" tIns="0" rIns="0" bIns="0">
              <a:spAutoFit/>
            </a:bodyPr>
            <a:lstStyle/>
            <a:p>
              <a:pPr algn="ctr">
                <a:spcBef>
                  <a:spcPct val="50000"/>
                </a:spcBef>
              </a:pPr>
              <a:r>
                <a:rPr lang="en-US" sz="2400">
                  <a:latin typeface="Arial"/>
                  <a:cs typeface="Arial"/>
                </a:rPr>
                <a:t>450</a:t>
              </a:r>
            </a:p>
          </p:txBody>
        </p:sp>
      </p:grpSp>
      <p:grpSp>
        <p:nvGrpSpPr>
          <p:cNvPr id="3" name="Group 2"/>
          <p:cNvGrpSpPr>
            <a:grpSpLocks/>
          </p:cNvGrpSpPr>
          <p:nvPr/>
        </p:nvGrpSpPr>
        <p:grpSpPr bwMode="auto">
          <a:xfrm>
            <a:off x="6596064" y="2278064"/>
            <a:ext cx="3176587" cy="2274887"/>
            <a:chOff x="3027" y="1106"/>
            <a:chExt cx="2001" cy="1433"/>
          </a:xfrm>
        </p:grpSpPr>
        <p:sp>
          <p:nvSpPr>
            <p:cNvPr id="29743" name="Line 3"/>
            <p:cNvSpPr>
              <a:spLocks noChangeShapeType="1"/>
            </p:cNvSpPr>
            <p:nvPr/>
          </p:nvSpPr>
          <p:spPr bwMode="auto">
            <a:xfrm flipV="1">
              <a:off x="3027" y="1316"/>
              <a:ext cx="1696" cy="1223"/>
            </a:xfrm>
            <a:prstGeom prst="line">
              <a:avLst/>
            </a:prstGeom>
            <a:noFill/>
            <a:ln w="38100">
              <a:solidFill>
                <a:schemeClr val="bg1">
                  <a:lumMod val="75000"/>
                </a:schemeClr>
              </a:solidFill>
              <a:round/>
              <a:headEnd/>
              <a:tailEnd/>
            </a:ln>
          </p:spPr>
          <p:txBody>
            <a:bodyPr/>
            <a:lstStyle/>
            <a:p>
              <a:endParaRPr lang="en-US">
                <a:latin typeface="Arial"/>
                <a:cs typeface="Arial"/>
              </a:endParaRPr>
            </a:p>
          </p:txBody>
        </p:sp>
        <p:sp>
          <p:nvSpPr>
            <p:cNvPr id="29744" name="Text Box 4"/>
            <p:cNvSpPr txBox="1">
              <a:spLocks noChangeArrowheads="1"/>
            </p:cNvSpPr>
            <p:nvPr/>
          </p:nvSpPr>
          <p:spPr bwMode="auto">
            <a:xfrm>
              <a:off x="4642" y="1106"/>
              <a:ext cx="386" cy="288"/>
            </a:xfrm>
            <a:prstGeom prst="rect">
              <a:avLst/>
            </a:prstGeom>
            <a:noFill/>
            <a:ln w="9525">
              <a:noFill/>
              <a:miter lim="800000"/>
              <a:headEnd/>
              <a:tailEnd/>
            </a:ln>
          </p:spPr>
          <p:txBody>
            <a:bodyPr>
              <a:spAutoFit/>
            </a:bodyPr>
            <a:lstStyle/>
            <a:p>
              <a:pPr algn="ctr">
                <a:spcBef>
                  <a:spcPct val="50000"/>
                </a:spcBef>
              </a:pPr>
              <a:r>
                <a:rPr lang="en-US" sz="2400" b="1" i="1">
                  <a:latin typeface="Arial"/>
                  <a:cs typeface="Arial"/>
                </a:rPr>
                <a:t>S</a:t>
              </a:r>
              <a:r>
                <a:rPr lang="en-US" sz="2400" b="1" baseline="-25000">
                  <a:latin typeface="Arial"/>
                  <a:cs typeface="Arial"/>
                </a:rPr>
                <a:t>1</a:t>
              </a:r>
            </a:p>
          </p:txBody>
        </p:sp>
      </p:grpSp>
      <p:sp>
        <p:nvSpPr>
          <p:cNvPr id="262149" name="Rectangle 5"/>
          <p:cNvSpPr>
            <a:spLocks noGrp="1" noChangeArrowheads="1"/>
          </p:cNvSpPr>
          <p:nvPr>
            <p:ph type="title" idx="4294967295"/>
          </p:nvPr>
        </p:nvSpPr>
        <p:spPr>
          <a:xfrm>
            <a:off x="1908176" y="219075"/>
            <a:ext cx="5254625" cy="649288"/>
          </a:xfrm>
        </p:spPr>
        <p:txBody>
          <a:bodyPr/>
          <a:lstStyle/>
          <a:p>
            <a:pPr eaLnBrk="1" hangingPunct="1"/>
            <a:r>
              <a:rPr lang="en-US" sz="3400" dirty="0"/>
              <a:t>The </a:t>
            </a:r>
            <a:r>
              <a:rPr lang="en-US" sz="3400" b="1" dirty="0">
                <a:solidFill>
                  <a:srgbClr val="CC0000"/>
                </a:solidFill>
              </a:rPr>
              <a:t>Incidence</a:t>
            </a:r>
            <a:r>
              <a:rPr lang="en-US" sz="3400" dirty="0"/>
              <a:t> of a Tax:</a:t>
            </a:r>
          </a:p>
        </p:txBody>
      </p:sp>
      <p:sp>
        <p:nvSpPr>
          <p:cNvPr id="262150" name="Rectangle 6"/>
          <p:cNvSpPr>
            <a:spLocks noGrp="1" noChangeArrowheads="1"/>
          </p:cNvSpPr>
          <p:nvPr>
            <p:ph type="body" idx="4294967295"/>
          </p:nvPr>
        </p:nvSpPr>
        <p:spPr>
          <a:xfrm>
            <a:off x="2155826" y="766764"/>
            <a:ext cx="6499225" cy="981075"/>
          </a:xfrm>
          <a:noFill/>
        </p:spPr>
        <p:txBody>
          <a:bodyPr/>
          <a:lstStyle/>
          <a:p>
            <a:pPr marL="0" indent="0" eaLnBrk="1" hangingPunct="1">
              <a:buNone/>
            </a:pPr>
            <a:r>
              <a:rPr lang="en-US" sz="2700" dirty="0" smtClean="0"/>
              <a:t>How </a:t>
            </a:r>
            <a:r>
              <a:rPr lang="en-US" sz="2700" dirty="0"/>
              <a:t>the burden of a tax is shared among </a:t>
            </a:r>
            <a:br>
              <a:rPr lang="en-US" sz="2700" dirty="0"/>
            </a:br>
            <a:r>
              <a:rPr lang="en-US" sz="2700" dirty="0"/>
              <a:t>market participants</a:t>
            </a:r>
          </a:p>
        </p:txBody>
      </p:sp>
      <p:grpSp>
        <p:nvGrpSpPr>
          <p:cNvPr id="4" name="Group 7"/>
          <p:cNvGrpSpPr>
            <a:grpSpLocks/>
          </p:cNvGrpSpPr>
          <p:nvPr/>
        </p:nvGrpSpPr>
        <p:grpSpPr bwMode="auto">
          <a:xfrm>
            <a:off x="5884864" y="1757363"/>
            <a:ext cx="4422775" cy="3871912"/>
            <a:chOff x="2579" y="785"/>
            <a:chExt cx="2786" cy="2439"/>
          </a:xfrm>
        </p:grpSpPr>
        <p:grpSp>
          <p:nvGrpSpPr>
            <p:cNvPr id="5" name="Group 8"/>
            <p:cNvGrpSpPr>
              <a:grpSpLocks/>
            </p:cNvGrpSpPr>
            <p:nvPr/>
          </p:nvGrpSpPr>
          <p:grpSpPr bwMode="auto">
            <a:xfrm>
              <a:off x="2697" y="1037"/>
              <a:ext cx="2409" cy="2049"/>
              <a:chOff x="1098" y="1361"/>
              <a:chExt cx="2116" cy="2027"/>
            </a:xfrm>
          </p:grpSpPr>
          <p:sp>
            <p:nvSpPr>
              <p:cNvPr id="29741" name="Line 9"/>
              <p:cNvSpPr>
                <a:spLocks noChangeShapeType="1"/>
              </p:cNvSpPr>
              <p:nvPr/>
            </p:nvSpPr>
            <p:spPr bwMode="auto">
              <a:xfrm>
                <a:off x="1102" y="1361"/>
                <a:ext cx="0" cy="2025"/>
              </a:xfrm>
              <a:prstGeom prst="line">
                <a:avLst/>
              </a:prstGeom>
              <a:noFill/>
              <a:ln w="12700">
                <a:solidFill>
                  <a:schemeClr val="tx1"/>
                </a:solidFill>
                <a:round/>
                <a:headEnd/>
                <a:tailEnd/>
              </a:ln>
            </p:spPr>
            <p:txBody>
              <a:bodyPr/>
              <a:lstStyle/>
              <a:p>
                <a:endParaRPr lang="en-US">
                  <a:latin typeface="Arial"/>
                  <a:cs typeface="Arial"/>
                </a:endParaRPr>
              </a:p>
            </p:txBody>
          </p:sp>
          <p:sp>
            <p:nvSpPr>
              <p:cNvPr id="29742" name="Line 10"/>
              <p:cNvSpPr>
                <a:spLocks noChangeShapeType="1"/>
              </p:cNvSpPr>
              <p:nvPr/>
            </p:nvSpPr>
            <p:spPr bwMode="auto">
              <a:xfrm>
                <a:off x="1098" y="3388"/>
                <a:ext cx="2116" cy="0"/>
              </a:xfrm>
              <a:prstGeom prst="line">
                <a:avLst/>
              </a:prstGeom>
              <a:noFill/>
              <a:ln w="12700">
                <a:solidFill>
                  <a:schemeClr val="tx1"/>
                </a:solidFill>
                <a:round/>
                <a:headEnd/>
                <a:tailEnd/>
              </a:ln>
            </p:spPr>
            <p:txBody>
              <a:bodyPr/>
              <a:lstStyle/>
              <a:p>
                <a:endParaRPr lang="en-US">
                  <a:latin typeface="Arial"/>
                  <a:cs typeface="Arial"/>
                </a:endParaRPr>
              </a:p>
            </p:txBody>
          </p:sp>
        </p:grpSp>
        <p:sp>
          <p:nvSpPr>
            <p:cNvPr id="29739" name="Text Box 11"/>
            <p:cNvSpPr txBox="1">
              <a:spLocks noChangeArrowheads="1"/>
            </p:cNvSpPr>
            <p:nvPr/>
          </p:nvSpPr>
          <p:spPr bwMode="auto">
            <a:xfrm>
              <a:off x="2579" y="785"/>
              <a:ext cx="267" cy="288"/>
            </a:xfrm>
            <a:prstGeom prst="rect">
              <a:avLst/>
            </a:prstGeom>
            <a:noFill/>
            <a:ln w="9525">
              <a:noFill/>
              <a:miter lim="800000"/>
              <a:headEnd/>
              <a:tailEnd/>
            </a:ln>
          </p:spPr>
          <p:txBody>
            <a:bodyPr>
              <a:spAutoFit/>
            </a:bodyPr>
            <a:lstStyle/>
            <a:p>
              <a:pPr algn="ctr">
                <a:spcBef>
                  <a:spcPct val="50000"/>
                </a:spcBef>
              </a:pPr>
              <a:r>
                <a:rPr lang="en-US" sz="2400" b="1" i="1">
                  <a:latin typeface="Arial"/>
                  <a:cs typeface="Arial"/>
                </a:rPr>
                <a:t>P</a:t>
              </a:r>
            </a:p>
          </p:txBody>
        </p:sp>
        <p:sp>
          <p:nvSpPr>
            <p:cNvPr id="29740" name="Text Box 12"/>
            <p:cNvSpPr txBox="1">
              <a:spLocks noChangeArrowheads="1"/>
            </p:cNvSpPr>
            <p:nvPr/>
          </p:nvSpPr>
          <p:spPr bwMode="auto">
            <a:xfrm>
              <a:off x="5075" y="2936"/>
              <a:ext cx="290" cy="288"/>
            </a:xfrm>
            <a:prstGeom prst="rect">
              <a:avLst/>
            </a:prstGeom>
            <a:noFill/>
            <a:ln w="9525">
              <a:noFill/>
              <a:miter lim="800000"/>
              <a:headEnd/>
              <a:tailEnd/>
            </a:ln>
          </p:spPr>
          <p:txBody>
            <a:bodyPr>
              <a:spAutoFit/>
            </a:bodyPr>
            <a:lstStyle/>
            <a:p>
              <a:pPr algn="ctr">
                <a:spcBef>
                  <a:spcPct val="50000"/>
                </a:spcBef>
              </a:pPr>
              <a:r>
                <a:rPr lang="en-US" sz="2400" b="1" i="1">
                  <a:latin typeface="Arial"/>
                  <a:cs typeface="Arial"/>
                </a:rPr>
                <a:t>Q</a:t>
              </a:r>
            </a:p>
          </p:txBody>
        </p:sp>
      </p:grpSp>
      <p:sp>
        <p:nvSpPr>
          <p:cNvPr id="29736" name="Line 14"/>
          <p:cNvSpPr>
            <a:spLocks noChangeShapeType="1"/>
          </p:cNvSpPr>
          <p:nvPr/>
        </p:nvSpPr>
        <p:spPr bwMode="auto">
          <a:xfrm>
            <a:off x="7210425" y="2116139"/>
            <a:ext cx="2249488" cy="2333625"/>
          </a:xfrm>
          <a:prstGeom prst="line">
            <a:avLst/>
          </a:prstGeom>
          <a:noFill/>
          <a:ln w="38100">
            <a:solidFill>
              <a:srgbClr val="FF0000"/>
            </a:solidFill>
            <a:round/>
            <a:headEnd/>
            <a:tailEnd/>
          </a:ln>
        </p:spPr>
        <p:txBody>
          <a:bodyPr/>
          <a:lstStyle/>
          <a:p>
            <a:endParaRPr lang="en-US">
              <a:latin typeface="Arial"/>
              <a:cs typeface="Arial"/>
            </a:endParaRPr>
          </a:p>
        </p:txBody>
      </p:sp>
      <p:sp>
        <p:nvSpPr>
          <p:cNvPr id="29737" name="Text Box 15"/>
          <p:cNvSpPr txBox="1">
            <a:spLocks noChangeArrowheads="1"/>
          </p:cNvSpPr>
          <p:nvPr/>
        </p:nvSpPr>
        <p:spPr bwMode="auto">
          <a:xfrm>
            <a:off x="9328150" y="4308476"/>
            <a:ext cx="612775" cy="457200"/>
          </a:xfrm>
          <a:prstGeom prst="rect">
            <a:avLst/>
          </a:prstGeom>
          <a:noFill/>
          <a:ln w="9525">
            <a:noFill/>
            <a:miter lim="800000"/>
            <a:headEnd/>
            <a:tailEnd/>
          </a:ln>
        </p:spPr>
        <p:txBody>
          <a:bodyPr>
            <a:spAutoFit/>
          </a:bodyPr>
          <a:lstStyle/>
          <a:p>
            <a:pPr algn="ctr">
              <a:spcBef>
                <a:spcPct val="50000"/>
              </a:spcBef>
            </a:pPr>
            <a:r>
              <a:rPr lang="en-US" sz="2400" b="1" i="1">
                <a:latin typeface="Arial"/>
                <a:cs typeface="Arial"/>
              </a:rPr>
              <a:t>D</a:t>
            </a:r>
            <a:r>
              <a:rPr lang="en-US" sz="2400" b="1" baseline="-25000">
                <a:latin typeface="Arial"/>
                <a:cs typeface="Arial"/>
              </a:rPr>
              <a:t>1</a:t>
            </a:r>
          </a:p>
        </p:txBody>
      </p:sp>
      <p:grpSp>
        <p:nvGrpSpPr>
          <p:cNvPr id="7" name="Group 16"/>
          <p:cNvGrpSpPr>
            <a:grpSpLocks/>
          </p:cNvGrpSpPr>
          <p:nvPr/>
        </p:nvGrpSpPr>
        <p:grpSpPr bwMode="auto">
          <a:xfrm>
            <a:off x="4906964" y="3105150"/>
            <a:ext cx="3773487" cy="2725738"/>
            <a:chOff x="1963" y="1627"/>
            <a:chExt cx="2377" cy="1717"/>
          </a:xfrm>
        </p:grpSpPr>
        <p:grpSp>
          <p:nvGrpSpPr>
            <p:cNvPr id="8" name="Group 17"/>
            <p:cNvGrpSpPr>
              <a:grpSpLocks/>
            </p:cNvGrpSpPr>
            <p:nvPr/>
          </p:nvGrpSpPr>
          <p:grpSpPr bwMode="auto">
            <a:xfrm>
              <a:off x="2703" y="1746"/>
              <a:ext cx="1425" cy="1333"/>
              <a:chOff x="357" y="2450"/>
              <a:chExt cx="795" cy="646"/>
            </a:xfrm>
          </p:grpSpPr>
          <p:sp>
            <p:nvSpPr>
              <p:cNvPr id="29734" name="Line 18"/>
              <p:cNvSpPr>
                <a:spLocks noChangeShapeType="1"/>
              </p:cNvSpPr>
              <p:nvPr/>
            </p:nvSpPr>
            <p:spPr bwMode="auto">
              <a:xfrm>
                <a:off x="357" y="2450"/>
                <a:ext cx="795" cy="0"/>
              </a:xfrm>
              <a:prstGeom prst="line">
                <a:avLst/>
              </a:prstGeom>
              <a:noFill/>
              <a:ln w="9525">
                <a:solidFill>
                  <a:schemeClr val="tx1"/>
                </a:solidFill>
                <a:prstDash val="lgDash"/>
                <a:round/>
                <a:headEnd/>
                <a:tailEnd/>
              </a:ln>
            </p:spPr>
            <p:txBody>
              <a:bodyPr/>
              <a:lstStyle/>
              <a:p>
                <a:endParaRPr lang="en-US">
                  <a:latin typeface="Arial"/>
                  <a:cs typeface="Arial"/>
                </a:endParaRPr>
              </a:p>
            </p:txBody>
          </p:sp>
          <p:sp>
            <p:nvSpPr>
              <p:cNvPr id="29735" name="Line 19"/>
              <p:cNvSpPr>
                <a:spLocks noChangeShapeType="1"/>
              </p:cNvSpPr>
              <p:nvPr/>
            </p:nvSpPr>
            <p:spPr bwMode="auto">
              <a:xfrm>
                <a:off x="1152" y="2451"/>
                <a:ext cx="0" cy="645"/>
              </a:xfrm>
              <a:prstGeom prst="line">
                <a:avLst/>
              </a:prstGeom>
              <a:noFill/>
              <a:ln w="9525">
                <a:solidFill>
                  <a:schemeClr val="tx1"/>
                </a:solidFill>
                <a:prstDash val="lgDash"/>
                <a:round/>
                <a:headEnd/>
                <a:tailEnd/>
              </a:ln>
            </p:spPr>
            <p:txBody>
              <a:bodyPr/>
              <a:lstStyle/>
              <a:p>
                <a:endParaRPr lang="en-US">
                  <a:latin typeface="Arial"/>
                  <a:cs typeface="Arial"/>
                </a:endParaRPr>
              </a:p>
            </p:txBody>
          </p:sp>
        </p:grpSp>
        <p:sp>
          <p:nvSpPr>
            <p:cNvPr id="29731" name="Oval 20"/>
            <p:cNvSpPr>
              <a:spLocks noChangeArrowheads="1"/>
            </p:cNvSpPr>
            <p:nvPr/>
          </p:nvSpPr>
          <p:spPr bwMode="auto">
            <a:xfrm>
              <a:off x="4081" y="1699"/>
              <a:ext cx="88" cy="87"/>
            </a:xfrm>
            <a:prstGeom prst="ellipse">
              <a:avLst/>
            </a:prstGeom>
            <a:solidFill>
              <a:srgbClr val="000000"/>
            </a:solidFill>
            <a:ln w="9525">
              <a:noFill/>
              <a:prstDash val="dash"/>
              <a:round/>
              <a:headEnd/>
              <a:tailEnd/>
            </a:ln>
          </p:spPr>
          <p:txBody>
            <a:bodyPr wrap="none" anchor="ctr"/>
            <a:lstStyle/>
            <a:p>
              <a:endParaRPr lang="en-US">
                <a:latin typeface="Arial"/>
                <a:cs typeface="Arial"/>
              </a:endParaRPr>
            </a:p>
          </p:txBody>
        </p:sp>
        <p:sp>
          <p:nvSpPr>
            <p:cNvPr id="29732" name="Text Box 21"/>
            <p:cNvSpPr txBox="1">
              <a:spLocks noChangeArrowheads="1"/>
            </p:cNvSpPr>
            <p:nvPr/>
          </p:nvSpPr>
          <p:spPr bwMode="auto">
            <a:xfrm>
              <a:off x="1963" y="1627"/>
              <a:ext cx="721" cy="233"/>
            </a:xfrm>
            <a:prstGeom prst="rect">
              <a:avLst/>
            </a:prstGeom>
            <a:noFill/>
            <a:ln w="9525">
              <a:noFill/>
              <a:miter lim="800000"/>
              <a:headEnd/>
              <a:tailEnd/>
            </a:ln>
          </p:spPr>
          <p:txBody>
            <a:bodyPr lIns="0" tIns="0" bIns="0">
              <a:spAutoFit/>
            </a:bodyPr>
            <a:lstStyle/>
            <a:p>
              <a:pPr algn="r">
                <a:spcBef>
                  <a:spcPct val="50000"/>
                </a:spcBef>
              </a:pPr>
              <a:r>
                <a:rPr lang="en-US" sz="2400" dirty="0">
                  <a:latin typeface="Arial"/>
                  <a:cs typeface="Arial"/>
                </a:rPr>
                <a:t>€</a:t>
              </a:r>
              <a:r>
                <a:rPr lang="en-US" sz="2400" dirty="0" smtClean="0">
                  <a:latin typeface="Arial"/>
                  <a:cs typeface="Arial"/>
                </a:rPr>
                <a:t>10.00</a:t>
              </a:r>
              <a:endParaRPr lang="en-US" sz="2400" dirty="0">
                <a:latin typeface="Arial"/>
                <a:cs typeface="Arial"/>
              </a:endParaRPr>
            </a:p>
          </p:txBody>
        </p:sp>
        <p:sp>
          <p:nvSpPr>
            <p:cNvPr id="29733" name="Text Box 22"/>
            <p:cNvSpPr txBox="1">
              <a:spLocks noChangeArrowheads="1"/>
            </p:cNvSpPr>
            <p:nvPr/>
          </p:nvSpPr>
          <p:spPr bwMode="auto">
            <a:xfrm>
              <a:off x="3969" y="3111"/>
              <a:ext cx="371" cy="233"/>
            </a:xfrm>
            <a:prstGeom prst="rect">
              <a:avLst/>
            </a:prstGeom>
            <a:noFill/>
            <a:ln w="9525">
              <a:noFill/>
              <a:miter lim="800000"/>
              <a:headEnd/>
              <a:tailEnd/>
            </a:ln>
          </p:spPr>
          <p:txBody>
            <a:bodyPr lIns="0" tIns="0" rIns="0" bIns="0">
              <a:spAutoFit/>
            </a:bodyPr>
            <a:lstStyle/>
            <a:p>
              <a:pPr algn="ctr">
                <a:spcBef>
                  <a:spcPct val="50000"/>
                </a:spcBef>
              </a:pPr>
              <a:r>
                <a:rPr lang="en-US" sz="2400">
                  <a:latin typeface="Arial"/>
                  <a:cs typeface="Arial"/>
                </a:rPr>
                <a:t>500</a:t>
              </a:r>
            </a:p>
          </p:txBody>
        </p:sp>
      </p:grpSp>
      <p:grpSp>
        <p:nvGrpSpPr>
          <p:cNvPr id="9" name="Group 23"/>
          <p:cNvGrpSpPr>
            <a:grpSpLocks/>
          </p:cNvGrpSpPr>
          <p:nvPr/>
        </p:nvGrpSpPr>
        <p:grpSpPr bwMode="auto">
          <a:xfrm>
            <a:off x="6756400" y="2641600"/>
            <a:ext cx="2730500" cy="2649538"/>
            <a:chOff x="3128" y="1335"/>
            <a:chExt cx="1720" cy="1669"/>
          </a:xfrm>
        </p:grpSpPr>
        <p:sp>
          <p:nvSpPr>
            <p:cNvPr id="29728" name="Line 24"/>
            <p:cNvSpPr>
              <a:spLocks noChangeShapeType="1"/>
            </p:cNvSpPr>
            <p:nvPr/>
          </p:nvSpPr>
          <p:spPr bwMode="auto">
            <a:xfrm>
              <a:off x="3128" y="1335"/>
              <a:ext cx="1417" cy="1470"/>
            </a:xfrm>
            <a:prstGeom prst="line">
              <a:avLst/>
            </a:prstGeom>
            <a:noFill/>
            <a:ln w="38100">
              <a:solidFill>
                <a:srgbClr val="A50021"/>
              </a:solidFill>
              <a:round/>
              <a:headEnd/>
              <a:tailEnd/>
            </a:ln>
          </p:spPr>
          <p:txBody>
            <a:bodyPr/>
            <a:lstStyle/>
            <a:p>
              <a:endParaRPr lang="en-US">
                <a:latin typeface="Arial"/>
                <a:cs typeface="Arial"/>
              </a:endParaRPr>
            </a:p>
          </p:txBody>
        </p:sp>
        <p:sp>
          <p:nvSpPr>
            <p:cNvPr id="29729" name="Text Box 25"/>
            <p:cNvSpPr txBox="1">
              <a:spLocks noChangeArrowheads="1"/>
            </p:cNvSpPr>
            <p:nvPr/>
          </p:nvSpPr>
          <p:spPr bwMode="auto">
            <a:xfrm>
              <a:off x="4462" y="2716"/>
              <a:ext cx="386" cy="288"/>
            </a:xfrm>
            <a:prstGeom prst="rect">
              <a:avLst/>
            </a:prstGeom>
            <a:noFill/>
            <a:ln w="9525">
              <a:noFill/>
              <a:miter lim="800000"/>
              <a:headEnd/>
              <a:tailEnd/>
            </a:ln>
          </p:spPr>
          <p:txBody>
            <a:bodyPr>
              <a:spAutoFit/>
            </a:bodyPr>
            <a:lstStyle/>
            <a:p>
              <a:pPr algn="ctr">
                <a:spcBef>
                  <a:spcPct val="50000"/>
                </a:spcBef>
              </a:pPr>
              <a:r>
                <a:rPr lang="en-US" sz="2400" b="1" i="1">
                  <a:latin typeface="Arial"/>
                  <a:cs typeface="Arial"/>
                </a:rPr>
                <a:t>D</a:t>
              </a:r>
              <a:r>
                <a:rPr lang="en-US" sz="2400" b="1" baseline="-25000">
                  <a:latin typeface="Arial"/>
                  <a:cs typeface="Arial"/>
                </a:rPr>
                <a:t>2</a:t>
              </a:r>
            </a:p>
          </p:txBody>
        </p:sp>
      </p:grpSp>
      <p:grpSp>
        <p:nvGrpSpPr>
          <p:cNvPr id="10" name="Group 29"/>
          <p:cNvGrpSpPr>
            <a:grpSpLocks/>
          </p:cNvGrpSpPr>
          <p:nvPr/>
        </p:nvGrpSpPr>
        <p:grpSpPr bwMode="auto">
          <a:xfrm>
            <a:off x="4235451" y="2479675"/>
            <a:ext cx="3616325" cy="457200"/>
            <a:chOff x="1708" y="1562"/>
            <a:chExt cx="2278" cy="288"/>
          </a:xfrm>
        </p:grpSpPr>
        <p:grpSp>
          <p:nvGrpSpPr>
            <p:cNvPr id="11" name="Group 30"/>
            <p:cNvGrpSpPr>
              <a:grpSpLocks/>
            </p:cNvGrpSpPr>
            <p:nvPr/>
          </p:nvGrpSpPr>
          <p:grpSpPr bwMode="auto">
            <a:xfrm>
              <a:off x="2121" y="1589"/>
              <a:ext cx="1865" cy="233"/>
              <a:chOff x="1947" y="1263"/>
              <a:chExt cx="1865" cy="233"/>
            </a:xfrm>
          </p:grpSpPr>
          <p:sp>
            <p:nvSpPr>
              <p:cNvPr id="29725" name="Line 31"/>
              <p:cNvSpPr>
                <a:spLocks noChangeShapeType="1"/>
              </p:cNvSpPr>
              <p:nvPr/>
            </p:nvSpPr>
            <p:spPr bwMode="auto">
              <a:xfrm>
                <a:off x="2700" y="1376"/>
                <a:ext cx="1072" cy="0"/>
              </a:xfrm>
              <a:prstGeom prst="line">
                <a:avLst/>
              </a:prstGeom>
              <a:noFill/>
              <a:ln w="9525">
                <a:solidFill>
                  <a:schemeClr val="tx1"/>
                </a:solidFill>
                <a:prstDash val="lgDash"/>
                <a:round/>
                <a:headEnd/>
                <a:tailEnd/>
              </a:ln>
            </p:spPr>
            <p:txBody>
              <a:bodyPr/>
              <a:lstStyle/>
              <a:p>
                <a:endParaRPr lang="en-US">
                  <a:latin typeface="Arial"/>
                  <a:cs typeface="Arial"/>
                </a:endParaRPr>
              </a:p>
            </p:txBody>
          </p:sp>
          <p:sp>
            <p:nvSpPr>
              <p:cNvPr id="29726" name="Oval 32"/>
              <p:cNvSpPr>
                <a:spLocks noChangeArrowheads="1"/>
              </p:cNvSpPr>
              <p:nvPr/>
            </p:nvSpPr>
            <p:spPr bwMode="auto">
              <a:xfrm>
                <a:off x="3724" y="1330"/>
                <a:ext cx="88" cy="87"/>
              </a:xfrm>
              <a:prstGeom prst="ellipse">
                <a:avLst/>
              </a:prstGeom>
              <a:solidFill>
                <a:srgbClr val="000000"/>
              </a:solidFill>
              <a:ln w="9525">
                <a:noFill/>
                <a:prstDash val="dash"/>
                <a:round/>
                <a:headEnd/>
                <a:tailEnd/>
              </a:ln>
            </p:spPr>
            <p:txBody>
              <a:bodyPr wrap="none" anchor="ctr"/>
              <a:lstStyle/>
              <a:p>
                <a:endParaRPr lang="en-US">
                  <a:latin typeface="Arial"/>
                  <a:cs typeface="Arial"/>
                </a:endParaRPr>
              </a:p>
            </p:txBody>
          </p:sp>
          <p:sp>
            <p:nvSpPr>
              <p:cNvPr id="29727" name="Text Box 33"/>
              <p:cNvSpPr txBox="1">
                <a:spLocks noChangeArrowheads="1"/>
              </p:cNvSpPr>
              <p:nvPr/>
            </p:nvSpPr>
            <p:spPr bwMode="auto">
              <a:xfrm>
                <a:off x="1947" y="1263"/>
                <a:ext cx="737" cy="233"/>
              </a:xfrm>
              <a:prstGeom prst="rect">
                <a:avLst/>
              </a:prstGeom>
              <a:noFill/>
              <a:ln w="9525">
                <a:noFill/>
                <a:miter lim="800000"/>
                <a:headEnd/>
                <a:tailEnd/>
              </a:ln>
            </p:spPr>
            <p:txBody>
              <a:bodyPr lIns="0" tIns="0" bIns="0">
                <a:spAutoFit/>
              </a:bodyPr>
              <a:lstStyle/>
              <a:p>
                <a:pPr algn="r">
                  <a:spcBef>
                    <a:spcPct val="50000"/>
                  </a:spcBef>
                </a:pPr>
                <a:r>
                  <a:rPr lang="en-US" sz="2400" dirty="0">
                    <a:latin typeface="Arial"/>
                    <a:cs typeface="Arial"/>
                  </a:rPr>
                  <a:t>€</a:t>
                </a:r>
                <a:r>
                  <a:rPr lang="en-US" sz="2400" dirty="0" smtClean="0">
                    <a:latin typeface="Arial"/>
                    <a:cs typeface="Arial"/>
                  </a:rPr>
                  <a:t>11.00</a:t>
                </a:r>
                <a:endParaRPr lang="en-US" sz="2400" dirty="0">
                  <a:latin typeface="Arial"/>
                  <a:cs typeface="Arial"/>
                </a:endParaRPr>
              </a:p>
            </p:txBody>
          </p:sp>
        </p:grpSp>
        <p:sp>
          <p:nvSpPr>
            <p:cNvPr id="29724" name="Text Box 34"/>
            <p:cNvSpPr txBox="1">
              <a:spLocks noChangeArrowheads="1"/>
            </p:cNvSpPr>
            <p:nvPr/>
          </p:nvSpPr>
          <p:spPr bwMode="auto">
            <a:xfrm>
              <a:off x="1708" y="1562"/>
              <a:ext cx="505" cy="288"/>
            </a:xfrm>
            <a:prstGeom prst="rect">
              <a:avLst/>
            </a:prstGeom>
            <a:noFill/>
            <a:ln w="9525">
              <a:noFill/>
              <a:miter lim="800000"/>
              <a:headEnd/>
              <a:tailEnd/>
            </a:ln>
          </p:spPr>
          <p:txBody>
            <a:bodyPr>
              <a:spAutoFit/>
            </a:bodyPr>
            <a:lstStyle/>
            <a:p>
              <a:pPr algn="r">
                <a:spcBef>
                  <a:spcPct val="50000"/>
                </a:spcBef>
              </a:pPr>
              <a:r>
                <a:rPr lang="en-US" sz="2400" b="1" i="1">
                  <a:latin typeface="Arial"/>
                  <a:cs typeface="Arial"/>
                </a:rPr>
                <a:t>P</a:t>
              </a:r>
              <a:r>
                <a:rPr lang="en-US" sz="2400" b="1" i="1" baseline="-25000">
                  <a:latin typeface="Arial"/>
                  <a:cs typeface="Arial"/>
                </a:rPr>
                <a:t>B</a:t>
              </a:r>
              <a:r>
                <a:rPr lang="en-US" sz="2400">
                  <a:latin typeface="Arial"/>
                  <a:cs typeface="Arial"/>
                </a:rPr>
                <a:t> =</a:t>
              </a:r>
              <a:endParaRPr lang="en-US" sz="2400" b="1" i="1" baseline="-25000">
                <a:latin typeface="Arial"/>
                <a:cs typeface="Arial"/>
              </a:endParaRPr>
            </a:p>
          </p:txBody>
        </p:sp>
      </p:grpSp>
      <p:grpSp>
        <p:nvGrpSpPr>
          <p:cNvPr id="12" name="Group 35"/>
          <p:cNvGrpSpPr>
            <a:grpSpLocks/>
          </p:cNvGrpSpPr>
          <p:nvPr/>
        </p:nvGrpSpPr>
        <p:grpSpPr bwMode="auto">
          <a:xfrm>
            <a:off x="4394200" y="3484563"/>
            <a:ext cx="3460750" cy="457200"/>
            <a:chOff x="1808" y="2195"/>
            <a:chExt cx="2180" cy="288"/>
          </a:xfrm>
        </p:grpSpPr>
        <p:grpSp>
          <p:nvGrpSpPr>
            <p:cNvPr id="13" name="Group 36"/>
            <p:cNvGrpSpPr>
              <a:grpSpLocks/>
            </p:cNvGrpSpPr>
            <p:nvPr/>
          </p:nvGrpSpPr>
          <p:grpSpPr bwMode="auto">
            <a:xfrm>
              <a:off x="2263" y="2220"/>
              <a:ext cx="1725" cy="233"/>
              <a:chOff x="2091" y="1887"/>
              <a:chExt cx="1725" cy="233"/>
            </a:xfrm>
          </p:grpSpPr>
          <p:sp>
            <p:nvSpPr>
              <p:cNvPr id="29720" name="Line 37"/>
              <p:cNvSpPr>
                <a:spLocks noChangeShapeType="1"/>
              </p:cNvSpPr>
              <p:nvPr/>
            </p:nvSpPr>
            <p:spPr bwMode="auto">
              <a:xfrm>
                <a:off x="2700" y="2005"/>
                <a:ext cx="1072" cy="0"/>
              </a:xfrm>
              <a:prstGeom prst="line">
                <a:avLst/>
              </a:prstGeom>
              <a:noFill/>
              <a:ln w="9525">
                <a:solidFill>
                  <a:schemeClr val="tx1"/>
                </a:solidFill>
                <a:prstDash val="lgDash"/>
                <a:round/>
                <a:headEnd/>
                <a:tailEnd/>
              </a:ln>
            </p:spPr>
            <p:txBody>
              <a:bodyPr/>
              <a:lstStyle/>
              <a:p>
                <a:endParaRPr lang="en-US">
                  <a:latin typeface="Arial"/>
                  <a:cs typeface="Arial"/>
                </a:endParaRPr>
              </a:p>
            </p:txBody>
          </p:sp>
          <p:sp>
            <p:nvSpPr>
              <p:cNvPr id="29721" name="Oval 38"/>
              <p:cNvSpPr>
                <a:spLocks noChangeArrowheads="1"/>
              </p:cNvSpPr>
              <p:nvPr/>
            </p:nvSpPr>
            <p:spPr bwMode="auto">
              <a:xfrm>
                <a:off x="3728" y="1958"/>
                <a:ext cx="88" cy="87"/>
              </a:xfrm>
              <a:prstGeom prst="ellipse">
                <a:avLst/>
              </a:prstGeom>
              <a:solidFill>
                <a:srgbClr val="000000"/>
              </a:solidFill>
              <a:ln w="9525">
                <a:noFill/>
                <a:prstDash val="dash"/>
                <a:round/>
                <a:headEnd/>
                <a:tailEnd/>
              </a:ln>
            </p:spPr>
            <p:txBody>
              <a:bodyPr wrap="none" anchor="ctr"/>
              <a:lstStyle/>
              <a:p>
                <a:endParaRPr lang="en-US">
                  <a:latin typeface="Arial"/>
                  <a:cs typeface="Arial"/>
                </a:endParaRPr>
              </a:p>
            </p:txBody>
          </p:sp>
          <p:sp>
            <p:nvSpPr>
              <p:cNvPr id="29722" name="Text Box 39"/>
              <p:cNvSpPr txBox="1">
                <a:spLocks noChangeArrowheads="1"/>
              </p:cNvSpPr>
              <p:nvPr/>
            </p:nvSpPr>
            <p:spPr bwMode="auto">
              <a:xfrm>
                <a:off x="2091" y="1887"/>
                <a:ext cx="593" cy="233"/>
              </a:xfrm>
              <a:prstGeom prst="rect">
                <a:avLst/>
              </a:prstGeom>
              <a:noFill/>
              <a:ln w="9525">
                <a:noFill/>
                <a:miter lim="800000"/>
                <a:headEnd/>
                <a:tailEnd/>
              </a:ln>
            </p:spPr>
            <p:txBody>
              <a:bodyPr lIns="0" tIns="0" bIns="0">
                <a:spAutoFit/>
              </a:bodyPr>
              <a:lstStyle/>
              <a:p>
                <a:pPr algn="r">
                  <a:spcBef>
                    <a:spcPct val="50000"/>
                  </a:spcBef>
                </a:pPr>
                <a:r>
                  <a:rPr lang="en-US" sz="2400" dirty="0">
                    <a:latin typeface="Arial"/>
                    <a:cs typeface="Arial"/>
                  </a:rPr>
                  <a:t>€</a:t>
                </a:r>
                <a:r>
                  <a:rPr lang="en-US" sz="2400" dirty="0" smtClean="0">
                    <a:latin typeface="Arial"/>
                    <a:cs typeface="Arial"/>
                  </a:rPr>
                  <a:t>9.50</a:t>
                </a:r>
                <a:endParaRPr lang="en-US" sz="2400" dirty="0">
                  <a:latin typeface="Arial"/>
                  <a:cs typeface="Arial"/>
                </a:endParaRPr>
              </a:p>
            </p:txBody>
          </p:sp>
        </p:grpSp>
        <p:sp>
          <p:nvSpPr>
            <p:cNvPr id="29719" name="Text Box 40"/>
            <p:cNvSpPr txBox="1">
              <a:spLocks noChangeArrowheads="1"/>
            </p:cNvSpPr>
            <p:nvPr/>
          </p:nvSpPr>
          <p:spPr bwMode="auto">
            <a:xfrm>
              <a:off x="1808" y="2195"/>
              <a:ext cx="505" cy="288"/>
            </a:xfrm>
            <a:prstGeom prst="rect">
              <a:avLst/>
            </a:prstGeom>
            <a:noFill/>
            <a:ln w="9525">
              <a:noFill/>
              <a:miter lim="800000"/>
              <a:headEnd/>
              <a:tailEnd/>
            </a:ln>
          </p:spPr>
          <p:txBody>
            <a:bodyPr>
              <a:spAutoFit/>
            </a:bodyPr>
            <a:lstStyle/>
            <a:p>
              <a:pPr algn="r">
                <a:spcBef>
                  <a:spcPct val="50000"/>
                </a:spcBef>
              </a:pPr>
              <a:r>
                <a:rPr lang="en-US" sz="2400" b="1" i="1">
                  <a:latin typeface="Arial"/>
                  <a:cs typeface="Arial"/>
                </a:rPr>
                <a:t>P</a:t>
              </a:r>
              <a:r>
                <a:rPr lang="en-US" sz="2400" b="1" i="1" baseline="-25000">
                  <a:latin typeface="Arial"/>
                  <a:cs typeface="Arial"/>
                </a:rPr>
                <a:t>S</a:t>
              </a:r>
              <a:r>
                <a:rPr lang="en-US" sz="2400">
                  <a:latin typeface="Arial"/>
                  <a:cs typeface="Arial"/>
                </a:rPr>
                <a:t> =</a:t>
              </a:r>
              <a:endParaRPr lang="en-US" sz="2400" b="1" i="1" baseline="-25000">
                <a:latin typeface="Arial"/>
                <a:cs typeface="Arial"/>
              </a:endParaRPr>
            </a:p>
          </p:txBody>
        </p:sp>
      </p:grpSp>
      <p:grpSp>
        <p:nvGrpSpPr>
          <p:cNvPr id="14" name="Group 42"/>
          <p:cNvGrpSpPr>
            <a:grpSpLocks/>
          </p:cNvGrpSpPr>
          <p:nvPr/>
        </p:nvGrpSpPr>
        <p:grpSpPr bwMode="auto">
          <a:xfrm>
            <a:off x="7856538" y="2635251"/>
            <a:ext cx="842962" cy="1058863"/>
            <a:chOff x="3989" y="1656"/>
            <a:chExt cx="531" cy="667"/>
          </a:xfrm>
        </p:grpSpPr>
        <p:sp>
          <p:nvSpPr>
            <p:cNvPr id="29715" name="AutoShape 43"/>
            <p:cNvSpPr>
              <a:spLocks/>
            </p:cNvSpPr>
            <p:nvPr/>
          </p:nvSpPr>
          <p:spPr bwMode="auto">
            <a:xfrm flipH="1">
              <a:off x="3989" y="1702"/>
              <a:ext cx="118" cy="621"/>
            </a:xfrm>
            <a:prstGeom prst="leftBrace">
              <a:avLst>
                <a:gd name="adj1" fmla="val 57110"/>
                <a:gd name="adj2" fmla="val 49435"/>
              </a:avLst>
            </a:prstGeom>
            <a:noFill/>
            <a:ln w="31750">
              <a:solidFill>
                <a:schemeClr val="accent3">
                  <a:lumMod val="60000"/>
                  <a:lumOff val="40000"/>
                </a:schemeClr>
              </a:solidFill>
              <a:round/>
              <a:headEnd/>
              <a:tailEnd/>
            </a:ln>
          </p:spPr>
          <p:txBody>
            <a:bodyPr wrap="none" anchor="ctr"/>
            <a:lstStyle/>
            <a:p>
              <a:endParaRPr lang="en-US" dirty="0">
                <a:solidFill>
                  <a:srgbClr val="FF0000"/>
                </a:solidFill>
                <a:latin typeface="Arial"/>
                <a:cs typeface="Arial"/>
              </a:endParaRPr>
            </a:p>
          </p:txBody>
        </p:sp>
        <p:sp>
          <p:nvSpPr>
            <p:cNvPr id="29716" name="Text Box 44"/>
            <p:cNvSpPr txBox="1">
              <a:spLocks noChangeArrowheads="1"/>
            </p:cNvSpPr>
            <p:nvPr/>
          </p:nvSpPr>
          <p:spPr bwMode="auto">
            <a:xfrm>
              <a:off x="4078" y="1656"/>
              <a:ext cx="442" cy="288"/>
            </a:xfrm>
            <a:prstGeom prst="rect">
              <a:avLst/>
            </a:prstGeom>
            <a:noFill/>
            <a:ln w="9525">
              <a:noFill/>
              <a:miter lim="800000"/>
              <a:headEnd/>
              <a:tailEnd/>
            </a:ln>
          </p:spPr>
          <p:txBody>
            <a:bodyPr>
              <a:spAutoFit/>
            </a:bodyPr>
            <a:lstStyle/>
            <a:p>
              <a:pPr algn="r">
                <a:spcBef>
                  <a:spcPct val="50000"/>
                </a:spcBef>
              </a:pPr>
              <a:r>
                <a:rPr lang="en-US" sz="2400" dirty="0">
                  <a:solidFill>
                    <a:schemeClr val="accent6">
                      <a:lumMod val="60000"/>
                      <a:lumOff val="40000"/>
                    </a:schemeClr>
                  </a:solidFill>
                  <a:latin typeface="Arial"/>
                  <a:cs typeface="Arial"/>
                </a:rPr>
                <a:t>Tax</a:t>
              </a:r>
            </a:p>
          </p:txBody>
        </p:sp>
        <p:sp>
          <p:nvSpPr>
            <p:cNvPr id="29717" name="Line 45"/>
            <p:cNvSpPr>
              <a:spLocks noChangeShapeType="1"/>
            </p:cNvSpPr>
            <p:nvPr/>
          </p:nvSpPr>
          <p:spPr bwMode="auto">
            <a:xfrm flipV="1">
              <a:off x="4135" y="1888"/>
              <a:ext cx="140" cy="113"/>
            </a:xfrm>
            <a:prstGeom prst="line">
              <a:avLst/>
            </a:prstGeom>
            <a:noFill/>
            <a:ln w="12700">
              <a:solidFill>
                <a:schemeClr val="tx1"/>
              </a:solidFill>
              <a:round/>
              <a:headEnd/>
              <a:tailEnd/>
            </a:ln>
          </p:spPr>
          <p:txBody>
            <a:bodyPr/>
            <a:lstStyle/>
            <a:p>
              <a:endParaRPr lang="en-US">
                <a:latin typeface="Arial"/>
                <a:cs typeface="Arial"/>
              </a:endParaRPr>
            </a:p>
          </p:txBody>
        </p:sp>
      </p:grpSp>
      <p:sp>
        <p:nvSpPr>
          <p:cNvPr id="262192" name="Rectangle 48"/>
          <p:cNvSpPr>
            <a:spLocks noChangeArrowheads="1"/>
          </p:cNvSpPr>
          <p:nvPr/>
        </p:nvSpPr>
        <p:spPr bwMode="auto">
          <a:xfrm>
            <a:off x="2030414" y="2027238"/>
            <a:ext cx="2219325" cy="3130550"/>
          </a:xfrm>
          <a:prstGeom prst="rect">
            <a:avLst/>
          </a:prstGeom>
          <a:noFill/>
          <a:ln w="9525">
            <a:noFill/>
            <a:miter lim="800000"/>
            <a:headEnd/>
            <a:tailEnd/>
          </a:ln>
        </p:spPr>
        <p:txBody>
          <a:bodyPr/>
          <a:lstStyle/>
          <a:p>
            <a:pPr>
              <a:lnSpc>
                <a:spcPct val="105000"/>
              </a:lnSpc>
              <a:spcBef>
                <a:spcPct val="30000"/>
              </a:spcBef>
              <a:buClr>
                <a:srgbClr val="00B85C"/>
              </a:buClr>
              <a:buSzPct val="120000"/>
              <a:buFont typeface="Wingdings" pitchFamily="2" charset="2"/>
              <a:buNone/>
            </a:pPr>
            <a:r>
              <a:rPr lang="en-US" sz="2600" dirty="0">
                <a:latin typeface="Arial"/>
                <a:cs typeface="Arial"/>
              </a:rPr>
              <a:t>In our example,</a:t>
            </a:r>
          </a:p>
          <a:p>
            <a:pPr>
              <a:lnSpc>
                <a:spcPct val="105000"/>
              </a:lnSpc>
              <a:spcBef>
                <a:spcPct val="30000"/>
              </a:spcBef>
              <a:buClr>
                <a:srgbClr val="00B85C"/>
              </a:buClr>
              <a:buSzPct val="120000"/>
              <a:buFont typeface="Wingdings" pitchFamily="2" charset="2"/>
              <a:buNone/>
            </a:pPr>
            <a:r>
              <a:rPr lang="en-US" sz="2600" dirty="0">
                <a:solidFill>
                  <a:srgbClr val="FF6600"/>
                </a:solidFill>
                <a:latin typeface="Arial"/>
                <a:cs typeface="Arial"/>
              </a:rPr>
              <a:t>  </a:t>
            </a:r>
            <a:r>
              <a:rPr lang="en-US" sz="2600" dirty="0">
                <a:solidFill>
                  <a:schemeClr val="tx2">
                    <a:lumMod val="95000"/>
                  </a:schemeClr>
                </a:solidFill>
                <a:latin typeface="Arial"/>
                <a:cs typeface="Arial"/>
              </a:rPr>
              <a:t>buyers pay </a:t>
            </a:r>
            <a:br>
              <a:rPr lang="en-US" sz="2600" dirty="0">
                <a:solidFill>
                  <a:schemeClr val="tx2">
                    <a:lumMod val="95000"/>
                  </a:schemeClr>
                </a:solidFill>
                <a:latin typeface="Arial"/>
                <a:cs typeface="Arial"/>
              </a:rPr>
            </a:br>
            <a:r>
              <a:rPr lang="en-US" sz="2600" dirty="0">
                <a:solidFill>
                  <a:schemeClr val="tx2">
                    <a:lumMod val="95000"/>
                  </a:schemeClr>
                </a:solidFill>
                <a:latin typeface="Arial"/>
                <a:cs typeface="Arial"/>
              </a:rPr>
              <a:t>  </a:t>
            </a:r>
            <a:r>
              <a:rPr lang="en-US" sz="2600" dirty="0" smtClean="0">
                <a:solidFill>
                  <a:schemeClr val="tx2">
                    <a:lumMod val="95000"/>
                  </a:schemeClr>
                </a:solidFill>
                <a:latin typeface="Arial"/>
                <a:cs typeface="Arial"/>
              </a:rPr>
              <a:t>€1.00 </a:t>
            </a:r>
            <a:r>
              <a:rPr lang="en-US" sz="2600" dirty="0">
                <a:solidFill>
                  <a:schemeClr val="tx2">
                    <a:lumMod val="95000"/>
                  </a:schemeClr>
                </a:solidFill>
                <a:latin typeface="Arial"/>
                <a:cs typeface="Arial"/>
              </a:rPr>
              <a:t>more,</a:t>
            </a:r>
          </a:p>
          <a:p>
            <a:pPr>
              <a:lnSpc>
                <a:spcPct val="105000"/>
              </a:lnSpc>
              <a:spcBef>
                <a:spcPct val="30000"/>
              </a:spcBef>
              <a:buClr>
                <a:srgbClr val="00B85C"/>
              </a:buClr>
              <a:buSzPct val="120000"/>
              <a:buFont typeface="Wingdings" pitchFamily="2" charset="2"/>
              <a:buNone/>
            </a:pPr>
            <a:r>
              <a:rPr lang="en-US" sz="2600" dirty="0">
                <a:solidFill>
                  <a:srgbClr val="990099"/>
                </a:solidFill>
                <a:latin typeface="Arial"/>
                <a:cs typeface="Arial"/>
              </a:rPr>
              <a:t>  </a:t>
            </a:r>
            <a:r>
              <a:rPr lang="en-US" sz="2600" dirty="0">
                <a:solidFill>
                  <a:schemeClr val="tx2">
                    <a:lumMod val="95000"/>
                  </a:schemeClr>
                </a:solidFill>
                <a:latin typeface="Arial"/>
                <a:cs typeface="Arial"/>
              </a:rPr>
              <a:t>sellers get </a:t>
            </a:r>
            <a:br>
              <a:rPr lang="en-US" sz="2600" dirty="0">
                <a:solidFill>
                  <a:schemeClr val="tx2">
                    <a:lumMod val="95000"/>
                  </a:schemeClr>
                </a:solidFill>
                <a:latin typeface="Arial"/>
                <a:cs typeface="Arial"/>
              </a:rPr>
            </a:br>
            <a:r>
              <a:rPr lang="en-US" sz="2600" dirty="0">
                <a:solidFill>
                  <a:schemeClr val="tx2">
                    <a:lumMod val="95000"/>
                  </a:schemeClr>
                </a:solidFill>
                <a:latin typeface="Arial"/>
                <a:cs typeface="Arial"/>
              </a:rPr>
              <a:t>  </a:t>
            </a:r>
            <a:r>
              <a:rPr lang="en-US" sz="2600" dirty="0" smtClean="0">
                <a:solidFill>
                  <a:schemeClr val="tx2">
                    <a:lumMod val="95000"/>
                  </a:schemeClr>
                </a:solidFill>
                <a:latin typeface="Arial"/>
                <a:cs typeface="Arial"/>
              </a:rPr>
              <a:t>€0.50 </a:t>
            </a:r>
            <a:r>
              <a:rPr lang="en-US" sz="2600" dirty="0">
                <a:solidFill>
                  <a:schemeClr val="tx2">
                    <a:lumMod val="95000"/>
                  </a:schemeClr>
                </a:solidFill>
                <a:latin typeface="Arial"/>
                <a:cs typeface="Arial"/>
              </a:rPr>
              <a:t>less.</a:t>
            </a:r>
          </a:p>
        </p:txBody>
      </p:sp>
      <p:sp>
        <p:nvSpPr>
          <p:cNvPr id="188463" name="Line 47"/>
          <p:cNvSpPr>
            <a:spLocks noChangeShapeType="1"/>
          </p:cNvSpPr>
          <p:nvPr/>
        </p:nvSpPr>
        <p:spPr bwMode="auto">
          <a:xfrm flipV="1">
            <a:off x="6080125" y="2714626"/>
            <a:ext cx="0" cy="563563"/>
          </a:xfrm>
          <a:prstGeom prst="line">
            <a:avLst/>
          </a:prstGeom>
          <a:noFill/>
          <a:ln w="38100">
            <a:solidFill>
              <a:srgbClr val="FF6600"/>
            </a:solidFill>
            <a:round/>
            <a:headEnd/>
            <a:tailEnd type="triangle" w="lg" len="med"/>
          </a:ln>
        </p:spPr>
        <p:txBody>
          <a:bodyPr/>
          <a:lstStyle/>
          <a:p>
            <a:endParaRPr lang="en-US">
              <a:latin typeface="Arial"/>
              <a:cs typeface="Arial"/>
            </a:endParaRPr>
          </a:p>
        </p:txBody>
      </p:sp>
      <p:sp>
        <p:nvSpPr>
          <p:cNvPr id="188464" name="Line 48"/>
          <p:cNvSpPr>
            <a:spLocks noChangeShapeType="1"/>
          </p:cNvSpPr>
          <p:nvPr/>
        </p:nvSpPr>
        <p:spPr bwMode="auto">
          <a:xfrm flipV="1">
            <a:off x="6080125" y="3319464"/>
            <a:ext cx="0" cy="388937"/>
          </a:xfrm>
          <a:prstGeom prst="line">
            <a:avLst/>
          </a:prstGeom>
          <a:noFill/>
          <a:ln w="38100">
            <a:solidFill>
              <a:srgbClr val="990099"/>
            </a:solidFill>
            <a:round/>
            <a:headEnd type="triangle" w="lg" len="med"/>
            <a:tailEnd type="none" w="lg" len="med"/>
          </a:ln>
        </p:spPr>
        <p:txBody>
          <a:bodyPr/>
          <a:lstStyle/>
          <a:p>
            <a:endParaRPr lang="en-US">
              <a:latin typeface="Arial"/>
              <a:cs typeface="Arial"/>
            </a:endParaRPr>
          </a:p>
        </p:txBody>
      </p:sp>
      <p:sp>
        <p:nvSpPr>
          <p:cNvPr id="29714" name="Line 41"/>
          <p:cNvSpPr>
            <a:spLocks noChangeShapeType="1"/>
          </p:cNvSpPr>
          <p:nvPr/>
        </p:nvSpPr>
        <p:spPr bwMode="auto">
          <a:xfrm flipH="1" flipV="1">
            <a:off x="7780339" y="2767014"/>
            <a:ext cx="3175" cy="866775"/>
          </a:xfrm>
          <a:prstGeom prst="line">
            <a:avLst/>
          </a:prstGeom>
          <a:noFill/>
          <a:ln w="38100">
            <a:solidFill>
              <a:srgbClr val="00CC00"/>
            </a:solidFill>
            <a:round/>
            <a:headEnd/>
            <a:tailEnd/>
          </a:ln>
        </p:spPr>
        <p:txBody>
          <a:bodyPr/>
          <a:lstStyle/>
          <a:p>
            <a:endParaRPr lang="en-US">
              <a:latin typeface="Arial"/>
              <a:cs typeface="Arial"/>
            </a:endParaRPr>
          </a:p>
        </p:txBody>
      </p:sp>
    </p:spTree>
    <p:extLst>
      <p:ext uri="{BB962C8B-B14F-4D97-AF65-F5344CB8AC3E}">
        <p14:creationId xmlns:p14="http://schemas.microsoft.com/office/powerpoint/2010/main" val="30073360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2149"/>
                                        </p:tgtEl>
                                        <p:attrNameLst>
                                          <p:attrName>style.visibility</p:attrName>
                                        </p:attrNameLst>
                                      </p:cBhvr>
                                      <p:to>
                                        <p:strVal val="visible"/>
                                      </p:to>
                                    </p:set>
                                    <p:animEffect transition="in" filter="wipe(left)">
                                      <p:cBhvr>
                                        <p:cTn id="7" dur="500"/>
                                        <p:tgtEl>
                                          <p:spTgt spid="26214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62150">
                                            <p:txEl>
                                              <p:pRg st="0" end="0"/>
                                            </p:txEl>
                                          </p:spTgt>
                                        </p:tgtEl>
                                        <p:attrNameLst>
                                          <p:attrName>style.visibility</p:attrName>
                                        </p:attrNameLst>
                                      </p:cBhvr>
                                      <p:to>
                                        <p:strVal val="visible"/>
                                      </p:to>
                                    </p:set>
                                    <p:animEffect transition="in" filter="wipe(left)">
                                      <p:cBhvr>
                                        <p:cTn id="10" dur="500"/>
                                        <p:tgtEl>
                                          <p:spTgt spid="26215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62192">
                                            <p:txEl>
                                              <p:pRg st="0" end="0"/>
                                            </p:txEl>
                                          </p:spTgt>
                                        </p:tgtEl>
                                        <p:attrNameLst>
                                          <p:attrName>style.visibility</p:attrName>
                                        </p:attrNameLst>
                                      </p:cBhvr>
                                      <p:to>
                                        <p:strVal val="visible"/>
                                      </p:to>
                                    </p:set>
                                    <p:animEffect transition="in" filter="wipe(left)">
                                      <p:cBhvr>
                                        <p:cTn id="15" dur="500"/>
                                        <p:tgtEl>
                                          <p:spTgt spid="262192">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62192">
                                            <p:txEl>
                                              <p:pRg st="1" end="1"/>
                                            </p:txEl>
                                          </p:spTgt>
                                        </p:tgtEl>
                                        <p:attrNameLst>
                                          <p:attrName>style.visibility</p:attrName>
                                        </p:attrNameLst>
                                      </p:cBhvr>
                                      <p:to>
                                        <p:strVal val="visible"/>
                                      </p:to>
                                    </p:set>
                                    <p:animEffect transition="in" filter="wipe(left)">
                                      <p:cBhvr>
                                        <p:cTn id="20" dur="500"/>
                                        <p:tgtEl>
                                          <p:spTgt spid="262192">
                                            <p:txEl>
                                              <p:pRg st="1" end="1"/>
                                            </p:txEl>
                                          </p:spTgt>
                                        </p:tgtEl>
                                      </p:cBhvr>
                                    </p:animEffect>
                                  </p:childTnLst>
                                </p:cTn>
                              </p:par>
                              <p:par>
                                <p:cTn id="21" presetID="17" presetClass="entr" presetSubtype="4" fill="hold" grpId="0" nodeType="withEffect">
                                  <p:stCondLst>
                                    <p:cond delay="0"/>
                                  </p:stCondLst>
                                  <p:childTnLst>
                                    <p:set>
                                      <p:cBhvr>
                                        <p:cTn id="22" dur="1" fill="hold">
                                          <p:stCondLst>
                                            <p:cond delay="0"/>
                                          </p:stCondLst>
                                        </p:cTn>
                                        <p:tgtEl>
                                          <p:spTgt spid="188463"/>
                                        </p:tgtEl>
                                        <p:attrNameLst>
                                          <p:attrName>style.visibility</p:attrName>
                                        </p:attrNameLst>
                                      </p:cBhvr>
                                      <p:to>
                                        <p:strVal val="visible"/>
                                      </p:to>
                                    </p:set>
                                    <p:anim calcmode="lin" valueType="num">
                                      <p:cBhvr>
                                        <p:cTn id="23" dur="500" fill="hold"/>
                                        <p:tgtEl>
                                          <p:spTgt spid="188463"/>
                                        </p:tgtEl>
                                        <p:attrNameLst>
                                          <p:attrName>ppt_x</p:attrName>
                                        </p:attrNameLst>
                                      </p:cBhvr>
                                      <p:tavLst>
                                        <p:tav tm="0">
                                          <p:val>
                                            <p:strVal val="#ppt_x"/>
                                          </p:val>
                                        </p:tav>
                                        <p:tav tm="100000">
                                          <p:val>
                                            <p:strVal val="#ppt_x"/>
                                          </p:val>
                                        </p:tav>
                                      </p:tavLst>
                                    </p:anim>
                                    <p:anim calcmode="lin" valueType="num">
                                      <p:cBhvr>
                                        <p:cTn id="24" dur="500" fill="hold"/>
                                        <p:tgtEl>
                                          <p:spTgt spid="188463"/>
                                        </p:tgtEl>
                                        <p:attrNameLst>
                                          <p:attrName>ppt_y</p:attrName>
                                        </p:attrNameLst>
                                      </p:cBhvr>
                                      <p:tavLst>
                                        <p:tav tm="0">
                                          <p:val>
                                            <p:strVal val="#ppt_y+#ppt_h/2"/>
                                          </p:val>
                                        </p:tav>
                                        <p:tav tm="100000">
                                          <p:val>
                                            <p:strVal val="#ppt_y"/>
                                          </p:val>
                                        </p:tav>
                                      </p:tavLst>
                                    </p:anim>
                                    <p:anim calcmode="lin" valueType="num">
                                      <p:cBhvr>
                                        <p:cTn id="25" dur="500" fill="hold"/>
                                        <p:tgtEl>
                                          <p:spTgt spid="188463"/>
                                        </p:tgtEl>
                                        <p:attrNameLst>
                                          <p:attrName>ppt_w</p:attrName>
                                        </p:attrNameLst>
                                      </p:cBhvr>
                                      <p:tavLst>
                                        <p:tav tm="0">
                                          <p:val>
                                            <p:strVal val="#ppt_w"/>
                                          </p:val>
                                        </p:tav>
                                        <p:tav tm="100000">
                                          <p:val>
                                            <p:strVal val="#ppt_w"/>
                                          </p:val>
                                        </p:tav>
                                      </p:tavLst>
                                    </p:anim>
                                    <p:anim calcmode="lin" valueType="num">
                                      <p:cBhvr>
                                        <p:cTn id="26" dur="500" fill="hold"/>
                                        <p:tgtEl>
                                          <p:spTgt spid="188463"/>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62192">
                                            <p:txEl>
                                              <p:pRg st="2" end="2"/>
                                            </p:txEl>
                                          </p:spTgt>
                                        </p:tgtEl>
                                        <p:attrNameLst>
                                          <p:attrName>style.visibility</p:attrName>
                                        </p:attrNameLst>
                                      </p:cBhvr>
                                      <p:to>
                                        <p:strVal val="visible"/>
                                      </p:to>
                                    </p:set>
                                    <p:animEffect transition="in" filter="wipe(left)">
                                      <p:cBhvr>
                                        <p:cTn id="31" dur="500"/>
                                        <p:tgtEl>
                                          <p:spTgt spid="262192">
                                            <p:txEl>
                                              <p:pRg st="2" end="2"/>
                                            </p:txEl>
                                          </p:spTgt>
                                        </p:tgtEl>
                                      </p:cBhvr>
                                    </p:animEffect>
                                  </p:childTnLst>
                                </p:cTn>
                              </p:par>
                              <p:par>
                                <p:cTn id="32" presetID="17" presetClass="entr" presetSubtype="1" fill="hold" grpId="0" nodeType="withEffect">
                                  <p:stCondLst>
                                    <p:cond delay="0"/>
                                  </p:stCondLst>
                                  <p:childTnLst>
                                    <p:set>
                                      <p:cBhvr>
                                        <p:cTn id="33" dur="1" fill="hold">
                                          <p:stCondLst>
                                            <p:cond delay="0"/>
                                          </p:stCondLst>
                                        </p:cTn>
                                        <p:tgtEl>
                                          <p:spTgt spid="188464"/>
                                        </p:tgtEl>
                                        <p:attrNameLst>
                                          <p:attrName>style.visibility</p:attrName>
                                        </p:attrNameLst>
                                      </p:cBhvr>
                                      <p:to>
                                        <p:strVal val="visible"/>
                                      </p:to>
                                    </p:set>
                                    <p:anim calcmode="lin" valueType="num">
                                      <p:cBhvr>
                                        <p:cTn id="34" dur="500" fill="hold"/>
                                        <p:tgtEl>
                                          <p:spTgt spid="188464"/>
                                        </p:tgtEl>
                                        <p:attrNameLst>
                                          <p:attrName>ppt_x</p:attrName>
                                        </p:attrNameLst>
                                      </p:cBhvr>
                                      <p:tavLst>
                                        <p:tav tm="0">
                                          <p:val>
                                            <p:strVal val="#ppt_x"/>
                                          </p:val>
                                        </p:tav>
                                        <p:tav tm="100000">
                                          <p:val>
                                            <p:strVal val="#ppt_x"/>
                                          </p:val>
                                        </p:tav>
                                      </p:tavLst>
                                    </p:anim>
                                    <p:anim calcmode="lin" valueType="num">
                                      <p:cBhvr>
                                        <p:cTn id="35" dur="500" fill="hold"/>
                                        <p:tgtEl>
                                          <p:spTgt spid="188464"/>
                                        </p:tgtEl>
                                        <p:attrNameLst>
                                          <p:attrName>ppt_y</p:attrName>
                                        </p:attrNameLst>
                                      </p:cBhvr>
                                      <p:tavLst>
                                        <p:tav tm="0">
                                          <p:val>
                                            <p:strVal val="#ppt_y-#ppt_h/2"/>
                                          </p:val>
                                        </p:tav>
                                        <p:tav tm="100000">
                                          <p:val>
                                            <p:strVal val="#ppt_y"/>
                                          </p:val>
                                        </p:tav>
                                      </p:tavLst>
                                    </p:anim>
                                    <p:anim calcmode="lin" valueType="num">
                                      <p:cBhvr>
                                        <p:cTn id="36" dur="500" fill="hold"/>
                                        <p:tgtEl>
                                          <p:spTgt spid="188464"/>
                                        </p:tgtEl>
                                        <p:attrNameLst>
                                          <p:attrName>ppt_w</p:attrName>
                                        </p:attrNameLst>
                                      </p:cBhvr>
                                      <p:tavLst>
                                        <p:tav tm="0">
                                          <p:val>
                                            <p:strVal val="#ppt_w"/>
                                          </p:val>
                                        </p:tav>
                                        <p:tav tm="100000">
                                          <p:val>
                                            <p:strVal val="#ppt_w"/>
                                          </p:val>
                                        </p:tav>
                                      </p:tavLst>
                                    </p:anim>
                                    <p:anim calcmode="lin" valueType="num">
                                      <p:cBhvr>
                                        <p:cTn id="37" dur="500" fill="hold"/>
                                        <p:tgtEl>
                                          <p:spTgt spid="18846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49" grpId="0"/>
      <p:bldP spid="262150" grpId="0" build="p"/>
      <p:bldP spid="262192" grpId="0" build="p"/>
      <p:bldP spid="188463" grpId="0" animBg="1"/>
      <p:bldP spid="188464"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4" name="Group 2"/>
          <p:cNvGrpSpPr>
            <a:grpSpLocks/>
          </p:cNvGrpSpPr>
          <p:nvPr/>
        </p:nvGrpSpPr>
        <p:grpSpPr bwMode="auto">
          <a:xfrm>
            <a:off x="6596064" y="2278064"/>
            <a:ext cx="3176587" cy="2274887"/>
            <a:chOff x="3027" y="1106"/>
            <a:chExt cx="2001" cy="1433"/>
          </a:xfrm>
        </p:grpSpPr>
        <p:sp>
          <p:nvSpPr>
            <p:cNvPr id="30759" name="Line 3"/>
            <p:cNvSpPr>
              <a:spLocks noChangeShapeType="1"/>
            </p:cNvSpPr>
            <p:nvPr/>
          </p:nvSpPr>
          <p:spPr bwMode="auto">
            <a:xfrm flipV="1">
              <a:off x="3027" y="1316"/>
              <a:ext cx="1696" cy="1223"/>
            </a:xfrm>
            <a:prstGeom prst="line">
              <a:avLst/>
            </a:prstGeom>
            <a:noFill/>
            <a:ln w="38100">
              <a:solidFill>
                <a:schemeClr val="bg2"/>
              </a:solidFill>
              <a:round/>
              <a:headEnd/>
              <a:tailEnd/>
            </a:ln>
          </p:spPr>
          <p:txBody>
            <a:bodyPr/>
            <a:lstStyle/>
            <a:p>
              <a:endParaRPr lang="en-US">
                <a:latin typeface="Arial"/>
                <a:cs typeface="Arial"/>
              </a:endParaRPr>
            </a:p>
          </p:txBody>
        </p:sp>
        <p:sp>
          <p:nvSpPr>
            <p:cNvPr id="30760" name="Text Box 4"/>
            <p:cNvSpPr txBox="1">
              <a:spLocks noChangeArrowheads="1"/>
            </p:cNvSpPr>
            <p:nvPr/>
          </p:nvSpPr>
          <p:spPr bwMode="auto">
            <a:xfrm>
              <a:off x="4642" y="1106"/>
              <a:ext cx="386" cy="288"/>
            </a:xfrm>
            <a:prstGeom prst="rect">
              <a:avLst/>
            </a:prstGeom>
            <a:noFill/>
            <a:ln w="9525">
              <a:noFill/>
              <a:miter lim="800000"/>
              <a:headEnd/>
              <a:tailEnd/>
            </a:ln>
          </p:spPr>
          <p:txBody>
            <a:bodyPr>
              <a:spAutoFit/>
            </a:bodyPr>
            <a:lstStyle/>
            <a:p>
              <a:pPr algn="ctr">
                <a:spcBef>
                  <a:spcPct val="50000"/>
                </a:spcBef>
              </a:pPr>
              <a:r>
                <a:rPr lang="en-US" sz="2400" b="1" i="1">
                  <a:latin typeface="Arial"/>
                  <a:cs typeface="Arial"/>
                </a:rPr>
                <a:t>S</a:t>
              </a:r>
              <a:r>
                <a:rPr lang="en-US" sz="2400" b="1" baseline="-25000">
                  <a:latin typeface="Arial"/>
                  <a:cs typeface="Arial"/>
                </a:rPr>
                <a:t>1</a:t>
              </a:r>
            </a:p>
          </p:txBody>
        </p:sp>
      </p:grpSp>
      <p:sp>
        <p:nvSpPr>
          <p:cNvPr id="30725" name="Rectangle 5"/>
          <p:cNvSpPr>
            <a:spLocks noGrp="1" noChangeArrowheads="1"/>
          </p:cNvSpPr>
          <p:nvPr>
            <p:ph type="title" idx="4294967295"/>
          </p:nvPr>
        </p:nvSpPr>
        <p:spPr>
          <a:xfrm>
            <a:off x="1524000" y="207964"/>
            <a:ext cx="9144000" cy="649287"/>
          </a:xfrm>
        </p:spPr>
        <p:txBody>
          <a:bodyPr/>
          <a:lstStyle/>
          <a:p>
            <a:pPr algn="ctr" eaLnBrk="1" hangingPunct="1"/>
            <a:r>
              <a:rPr lang="en-US" dirty="0" smtClean="0"/>
              <a:t>Taxing Sellers</a:t>
            </a:r>
          </a:p>
        </p:txBody>
      </p:sp>
      <p:grpSp>
        <p:nvGrpSpPr>
          <p:cNvPr id="5" name="Group 7"/>
          <p:cNvGrpSpPr>
            <a:grpSpLocks/>
          </p:cNvGrpSpPr>
          <p:nvPr/>
        </p:nvGrpSpPr>
        <p:grpSpPr bwMode="auto">
          <a:xfrm>
            <a:off x="5884864" y="1757363"/>
            <a:ext cx="4422775" cy="3871912"/>
            <a:chOff x="2579" y="785"/>
            <a:chExt cx="2786" cy="2439"/>
          </a:xfrm>
        </p:grpSpPr>
        <p:grpSp>
          <p:nvGrpSpPr>
            <p:cNvPr id="6" name="Group 8"/>
            <p:cNvGrpSpPr>
              <a:grpSpLocks/>
            </p:cNvGrpSpPr>
            <p:nvPr/>
          </p:nvGrpSpPr>
          <p:grpSpPr bwMode="auto">
            <a:xfrm>
              <a:off x="2697" y="1037"/>
              <a:ext cx="2409" cy="2049"/>
              <a:chOff x="1098" y="1361"/>
              <a:chExt cx="2116" cy="2027"/>
            </a:xfrm>
          </p:grpSpPr>
          <p:sp>
            <p:nvSpPr>
              <p:cNvPr id="30757" name="Line 9"/>
              <p:cNvSpPr>
                <a:spLocks noChangeShapeType="1"/>
              </p:cNvSpPr>
              <p:nvPr/>
            </p:nvSpPr>
            <p:spPr bwMode="auto">
              <a:xfrm>
                <a:off x="1102" y="1361"/>
                <a:ext cx="0" cy="2025"/>
              </a:xfrm>
              <a:prstGeom prst="line">
                <a:avLst/>
              </a:prstGeom>
              <a:noFill/>
              <a:ln w="12700">
                <a:solidFill>
                  <a:schemeClr val="tx1"/>
                </a:solidFill>
                <a:round/>
                <a:headEnd/>
                <a:tailEnd/>
              </a:ln>
            </p:spPr>
            <p:txBody>
              <a:bodyPr/>
              <a:lstStyle/>
              <a:p>
                <a:endParaRPr lang="en-US">
                  <a:latin typeface="Arial"/>
                  <a:cs typeface="Arial"/>
                </a:endParaRPr>
              </a:p>
            </p:txBody>
          </p:sp>
          <p:sp>
            <p:nvSpPr>
              <p:cNvPr id="30758" name="Line 10"/>
              <p:cNvSpPr>
                <a:spLocks noChangeShapeType="1"/>
              </p:cNvSpPr>
              <p:nvPr/>
            </p:nvSpPr>
            <p:spPr bwMode="auto">
              <a:xfrm>
                <a:off x="1098" y="3388"/>
                <a:ext cx="2116" cy="0"/>
              </a:xfrm>
              <a:prstGeom prst="line">
                <a:avLst/>
              </a:prstGeom>
              <a:noFill/>
              <a:ln w="12700">
                <a:solidFill>
                  <a:schemeClr val="tx1"/>
                </a:solidFill>
                <a:round/>
                <a:headEnd/>
                <a:tailEnd/>
              </a:ln>
            </p:spPr>
            <p:txBody>
              <a:bodyPr/>
              <a:lstStyle/>
              <a:p>
                <a:endParaRPr lang="en-US">
                  <a:latin typeface="Arial"/>
                  <a:cs typeface="Arial"/>
                </a:endParaRPr>
              </a:p>
            </p:txBody>
          </p:sp>
        </p:grpSp>
        <p:sp>
          <p:nvSpPr>
            <p:cNvPr id="30755" name="Text Box 11"/>
            <p:cNvSpPr txBox="1">
              <a:spLocks noChangeArrowheads="1"/>
            </p:cNvSpPr>
            <p:nvPr/>
          </p:nvSpPr>
          <p:spPr bwMode="auto">
            <a:xfrm>
              <a:off x="2579" y="785"/>
              <a:ext cx="267" cy="288"/>
            </a:xfrm>
            <a:prstGeom prst="rect">
              <a:avLst/>
            </a:prstGeom>
            <a:noFill/>
            <a:ln w="9525">
              <a:noFill/>
              <a:miter lim="800000"/>
              <a:headEnd/>
              <a:tailEnd/>
            </a:ln>
          </p:spPr>
          <p:txBody>
            <a:bodyPr>
              <a:spAutoFit/>
            </a:bodyPr>
            <a:lstStyle/>
            <a:p>
              <a:pPr algn="ctr">
                <a:spcBef>
                  <a:spcPct val="50000"/>
                </a:spcBef>
              </a:pPr>
              <a:r>
                <a:rPr lang="en-US" sz="2400" b="1" i="1">
                  <a:latin typeface="Arial"/>
                  <a:cs typeface="Arial"/>
                </a:rPr>
                <a:t>P</a:t>
              </a:r>
            </a:p>
          </p:txBody>
        </p:sp>
        <p:sp>
          <p:nvSpPr>
            <p:cNvPr id="30756" name="Text Box 12"/>
            <p:cNvSpPr txBox="1">
              <a:spLocks noChangeArrowheads="1"/>
            </p:cNvSpPr>
            <p:nvPr/>
          </p:nvSpPr>
          <p:spPr bwMode="auto">
            <a:xfrm>
              <a:off x="5075" y="2936"/>
              <a:ext cx="290" cy="288"/>
            </a:xfrm>
            <a:prstGeom prst="rect">
              <a:avLst/>
            </a:prstGeom>
            <a:noFill/>
            <a:ln w="9525">
              <a:noFill/>
              <a:miter lim="800000"/>
              <a:headEnd/>
              <a:tailEnd/>
            </a:ln>
          </p:spPr>
          <p:txBody>
            <a:bodyPr>
              <a:spAutoFit/>
            </a:bodyPr>
            <a:lstStyle/>
            <a:p>
              <a:pPr algn="ctr">
                <a:spcBef>
                  <a:spcPct val="50000"/>
                </a:spcBef>
              </a:pPr>
              <a:r>
                <a:rPr lang="en-US" sz="2400" b="1" i="1">
                  <a:latin typeface="Arial"/>
                  <a:cs typeface="Arial"/>
                </a:rPr>
                <a:t>Q</a:t>
              </a:r>
            </a:p>
          </p:txBody>
        </p:sp>
      </p:grpSp>
      <p:grpSp>
        <p:nvGrpSpPr>
          <p:cNvPr id="7" name="Group 13"/>
          <p:cNvGrpSpPr>
            <a:grpSpLocks/>
          </p:cNvGrpSpPr>
          <p:nvPr/>
        </p:nvGrpSpPr>
        <p:grpSpPr bwMode="auto">
          <a:xfrm>
            <a:off x="7210425" y="2116139"/>
            <a:ext cx="2730500" cy="2649537"/>
            <a:chOff x="3414" y="1004"/>
            <a:chExt cx="1720" cy="1669"/>
          </a:xfrm>
        </p:grpSpPr>
        <p:sp>
          <p:nvSpPr>
            <p:cNvPr id="30752" name="Line 14"/>
            <p:cNvSpPr>
              <a:spLocks noChangeShapeType="1"/>
            </p:cNvSpPr>
            <p:nvPr/>
          </p:nvSpPr>
          <p:spPr bwMode="auto">
            <a:xfrm>
              <a:off x="3414" y="1004"/>
              <a:ext cx="1417" cy="1470"/>
            </a:xfrm>
            <a:prstGeom prst="line">
              <a:avLst/>
            </a:prstGeom>
            <a:noFill/>
            <a:ln w="38100">
              <a:solidFill>
                <a:srgbClr val="C0C0C0"/>
              </a:solidFill>
              <a:round/>
              <a:headEnd/>
              <a:tailEnd/>
            </a:ln>
          </p:spPr>
          <p:txBody>
            <a:bodyPr/>
            <a:lstStyle/>
            <a:p>
              <a:endParaRPr lang="en-US">
                <a:latin typeface="Arial"/>
                <a:cs typeface="Arial"/>
              </a:endParaRPr>
            </a:p>
          </p:txBody>
        </p:sp>
        <p:sp>
          <p:nvSpPr>
            <p:cNvPr id="30753" name="Text Box 15"/>
            <p:cNvSpPr txBox="1">
              <a:spLocks noChangeArrowheads="1"/>
            </p:cNvSpPr>
            <p:nvPr/>
          </p:nvSpPr>
          <p:spPr bwMode="auto">
            <a:xfrm>
              <a:off x="4748" y="2385"/>
              <a:ext cx="386" cy="288"/>
            </a:xfrm>
            <a:prstGeom prst="rect">
              <a:avLst/>
            </a:prstGeom>
            <a:noFill/>
            <a:ln w="9525">
              <a:noFill/>
              <a:miter lim="800000"/>
              <a:headEnd/>
              <a:tailEnd/>
            </a:ln>
          </p:spPr>
          <p:txBody>
            <a:bodyPr>
              <a:spAutoFit/>
            </a:bodyPr>
            <a:lstStyle/>
            <a:p>
              <a:pPr algn="ctr">
                <a:spcBef>
                  <a:spcPct val="50000"/>
                </a:spcBef>
              </a:pPr>
              <a:r>
                <a:rPr lang="en-US" sz="2400" b="1" i="1">
                  <a:solidFill>
                    <a:srgbClr val="C0C0C0"/>
                  </a:solidFill>
                  <a:latin typeface="Arial"/>
                  <a:cs typeface="Arial"/>
                </a:rPr>
                <a:t>D</a:t>
              </a:r>
              <a:r>
                <a:rPr lang="en-US" sz="2400" b="1" baseline="-25000">
                  <a:solidFill>
                    <a:srgbClr val="C0C0C0"/>
                  </a:solidFill>
                  <a:latin typeface="Arial"/>
                  <a:cs typeface="Arial"/>
                </a:rPr>
                <a:t>1</a:t>
              </a:r>
            </a:p>
          </p:txBody>
        </p:sp>
      </p:grpSp>
      <p:grpSp>
        <p:nvGrpSpPr>
          <p:cNvPr id="8" name="Group 16"/>
          <p:cNvGrpSpPr>
            <a:grpSpLocks/>
          </p:cNvGrpSpPr>
          <p:nvPr/>
        </p:nvGrpSpPr>
        <p:grpSpPr bwMode="auto">
          <a:xfrm>
            <a:off x="4906964" y="3105150"/>
            <a:ext cx="3773487" cy="2725738"/>
            <a:chOff x="1963" y="1627"/>
            <a:chExt cx="2377" cy="1717"/>
          </a:xfrm>
        </p:grpSpPr>
        <p:grpSp>
          <p:nvGrpSpPr>
            <p:cNvPr id="9" name="Group 17"/>
            <p:cNvGrpSpPr>
              <a:grpSpLocks/>
            </p:cNvGrpSpPr>
            <p:nvPr/>
          </p:nvGrpSpPr>
          <p:grpSpPr bwMode="auto">
            <a:xfrm>
              <a:off x="2703" y="1746"/>
              <a:ext cx="1425" cy="1333"/>
              <a:chOff x="357" y="2450"/>
              <a:chExt cx="795" cy="646"/>
            </a:xfrm>
          </p:grpSpPr>
          <p:sp>
            <p:nvSpPr>
              <p:cNvPr id="30750" name="Line 18"/>
              <p:cNvSpPr>
                <a:spLocks noChangeShapeType="1"/>
              </p:cNvSpPr>
              <p:nvPr/>
            </p:nvSpPr>
            <p:spPr bwMode="auto">
              <a:xfrm>
                <a:off x="357" y="2450"/>
                <a:ext cx="795" cy="0"/>
              </a:xfrm>
              <a:prstGeom prst="line">
                <a:avLst/>
              </a:prstGeom>
              <a:noFill/>
              <a:ln w="9525">
                <a:solidFill>
                  <a:schemeClr val="tx1"/>
                </a:solidFill>
                <a:prstDash val="lgDash"/>
                <a:round/>
                <a:headEnd/>
                <a:tailEnd/>
              </a:ln>
            </p:spPr>
            <p:txBody>
              <a:bodyPr/>
              <a:lstStyle/>
              <a:p>
                <a:endParaRPr lang="en-US">
                  <a:latin typeface="Arial"/>
                  <a:cs typeface="Arial"/>
                </a:endParaRPr>
              </a:p>
            </p:txBody>
          </p:sp>
          <p:sp>
            <p:nvSpPr>
              <p:cNvPr id="30751" name="Line 19"/>
              <p:cNvSpPr>
                <a:spLocks noChangeShapeType="1"/>
              </p:cNvSpPr>
              <p:nvPr/>
            </p:nvSpPr>
            <p:spPr bwMode="auto">
              <a:xfrm>
                <a:off x="1152" y="2451"/>
                <a:ext cx="0" cy="645"/>
              </a:xfrm>
              <a:prstGeom prst="line">
                <a:avLst/>
              </a:prstGeom>
              <a:noFill/>
              <a:ln w="9525">
                <a:solidFill>
                  <a:schemeClr val="tx1"/>
                </a:solidFill>
                <a:prstDash val="lgDash"/>
                <a:round/>
                <a:headEnd/>
                <a:tailEnd/>
              </a:ln>
            </p:spPr>
            <p:txBody>
              <a:bodyPr/>
              <a:lstStyle/>
              <a:p>
                <a:endParaRPr lang="en-US">
                  <a:latin typeface="Arial"/>
                  <a:cs typeface="Arial"/>
                </a:endParaRPr>
              </a:p>
            </p:txBody>
          </p:sp>
        </p:grpSp>
        <p:sp>
          <p:nvSpPr>
            <p:cNvPr id="30747" name="Oval 20"/>
            <p:cNvSpPr>
              <a:spLocks noChangeArrowheads="1"/>
            </p:cNvSpPr>
            <p:nvPr/>
          </p:nvSpPr>
          <p:spPr bwMode="auto">
            <a:xfrm>
              <a:off x="4081" y="1699"/>
              <a:ext cx="88" cy="87"/>
            </a:xfrm>
            <a:prstGeom prst="ellipse">
              <a:avLst/>
            </a:prstGeom>
            <a:solidFill>
              <a:srgbClr val="000000"/>
            </a:solidFill>
            <a:ln w="9525">
              <a:noFill/>
              <a:prstDash val="dash"/>
              <a:round/>
              <a:headEnd/>
              <a:tailEnd/>
            </a:ln>
          </p:spPr>
          <p:txBody>
            <a:bodyPr wrap="none" anchor="ctr"/>
            <a:lstStyle/>
            <a:p>
              <a:endParaRPr lang="en-US">
                <a:latin typeface="Arial"/>
                <a:cs typeface="Arial"/>
              </a:endParaRPr>
            </a:p>
          </p:txBody>
        </p:sp>
        <p:sp>
          <p:nvSpPr>
            <p:cNvPr id="30748" name="Text Box 21"/>
            <p:cNvSpPr txBox="1">
              <a:spLocks noChangeArrowheads="1"/>
            </p:cNvSpPr>
            <p:nvPr/>
          </p:nvSpPr>
          <p:spPr bwMode="auto">
            <a:xfrm>
              <a:off x="1963" y="1627"/>
              <a:ext cx="721" cy="233"/>
            </a:xfrm>
            <a:prstGeom prst="rect">
              <a:avLst/>
            </a:prstGeom>
            <a:noFill/>
            <a:ln w="9525">
              <a:noFill/>
              <a:miter lim="800000"/>
              <a:headEnd/>
              <a:tailEnd/>
            </a:ln>
          </p:spPr>
          <p:txBody>
            <a:bodyPr lIns="0" tIns="0" bIns="0">
              <a:spAutoFit/>
            </a:bodyPr>
            <a:lstStyle/>
            <a:p>
              <a:pPr algn="r">
                <a:spcBef>
                  <a:spcPct val="50000"/>
                </a:spcBef>
              </a:pPr>
              <a:r>
                <a:rPr lang="en-US" sz="2400" dirty="0">
                  <a:latin typeface="Arial"/>
                  <a:cs typeface="Arial"/>
                </a:rPr>
                <a:t>€</a:t>
              </a:r>
              <a:r>
                <a:rPr lang="en-US" sz="2400" dirty="0" smtClean="0">
                  <a:latin typeface="Arial"/>
                  <a:cs typeface="Arial"/>
                </a:rPr>
                <a:t>10.00</a:t>
              </a:r>
              <a:endParaRPr lang="en-US" sz="2400" dirty="0">
                <a:latin typeface="Arial"/>
                <a:cs typeface="Arial"/>
              </a:endParaRPr>
            </a:p>
          </p:txBody>
        </p:sp>
        <p:sp>
          <p:nvSpPr>
            <p:cNvPr id="30749" name="Text Box 22"/>
            <p:cNvSpPr txBox="1">
              <a:spLocks noChangeArrowheads="1"/>
            </p:cNvSpPr>
            <p:nvPr/>
          </p:nvSpPr>
          <p:spPr bwMode="auto">
            <a:xfrm>
              <a:off x="3969" y="3111"/>
              <a:ext cx="371" cy="233"/>
            </a:xfrm>
            <a:prstGeom prst="rect">
              <a:avLst/>
            </a:prstGeom>
            <a:noFill/>
            <a:ln w="9525">
              <a:noFill/>
              <a:miter lim="800000"/>
              <a:headEnd/>
              <a:tailEnd/>
            </a:ln>
          </p:spPr>
          <p:txBody>
            <a:bodyPr lIns="0" tIns="0" rIns="0" bIns="0">
              <a:spAutoFit/>
            </a:bodyPr>
            <a:lstStyle/>
            <a:p>
              <a:pPr algn="ctr">
                <a:spcBef>
                  <a:spcPct val="50000"/>
                </a:spcBef>
              </a:pPr>
              <a:r>
                <a:rPr lang="en-US" sz="2400">
                  <a:latin typeface="Arial"/>
                  <a:cs typeface="Arial"/>
                </a:rPr>
                <a:t>500</a:t>
              </a:r>
            </a:p>
          </p:txBody>
        </p:sp>
      </p:grpSp>
      <p:grpSp>
        <p:nvGrpSpPr>
          <p:cNvPr id="10" name="Group 27"/>
          <p:cNvGrpSpPr>
            <a:grpSpLocks/>
          </p:cNvGrpSpPr>
          <p:nvPr/>
        </p:nvGrpSpPr>
        <p:grpSpPr bwMode="auto">
          <a:xfrm>
            <a:off x="6326189" y="1890714"/>
            <a:ext cx="2600325" cy="1857375"/>
            <a:chOff x="2857" y="862"/>
            <a:chExt cx="1638" cy="1170"/>
          </a:xfrm>
        </p:grpSpPr>
        <p:sp>
          <p:nvSpPr>
            <p:cNvPr id="30744" name="Line 28"/>
            <p:cNvSpPr>
              <a:spLocks noChangeShapeType="1"/>
            </p:cNvSpPr>
            <p:nvPr/>
          </p:nvSpPr>
          <p:spPr bwMode="auto">
            <a:xfrm flipV="1">
              <a:off x="2857" y="1072"/>
              <a:ext cx="1333" cy="960"/>
            </a:xfrm>
            <a:prstGeom prst="line">
              <a:avLst/>
            </a:prstGeom>
            <a:noFill/>
            <a:ln w="38100">
              <a:solidFill>
                <a:srgbClr val="FF0000"/>
              </a:solidFill>
              <a:round/>
              <a:headEnd/>
              <a:tailEnd/>
            </a:ln>
          </p:spPr>
          <p:txBody>
            <a:bodyPr/>
            <a:lstStyle/>
            <a:p>
              <a:endParaRPr lang="en-US">
                <a:latin typeface="Arial"/>
                <a:cs typeface="Arial"/>
              </a:endParaRPr>
            </a:p>
          </p:txBody>
        </p:sp>
        <p:sp>
          <p:nvSpPr>
            <p:cNvPr id="30745" name="Text Box 29"/>
            <p:cNvSpPr txBox="1">
              <a:spLocks noChangeArrowheads="1"/>
            </p:cNvSpPr>
            <p:nvPr/>
          </p:nvSpPr>
          <p:spPr bwMode="auto">
            <a:xfrm>
              <a:off x="4109" y="862"/>
              <a:ext cx="386" cy="288"/>
            </a:xfrm>
            <a:prstGeom prst="rect">
              <a:avLst/>
            </a:prstGeom>
            <a:noFill/>
            <a:ln w="9525">
              <a:noFill/>
              <a:miter lim="800000"/>
              <a:headEnd/>
              <a:tailEnd/>
            </a:ln>
          </p:spPr>
          <p:txBody>
            <a:bodyPr>
              <a:spAutoFit/>
            </a:bodyPr>
            <a:lstStyle/>
            <a:p>
              <a:pPr algn="ctr">
                <a:spcBef>
                  <a:spcPct val="50000"/>
                </a:spcBef>
              </a:pPr>
              <a:r>
                <a:rPr lang="en-US" sz="2400" b="1" i="1">
                  <a:latin typeface="Arial"/>
                  <a:cs typeface="Arial"/>
                </a:rPr>
                <a:t>S</a:t>
              </a:r>
              <a:r>
                <a:rPr lang="en-US" sz="2400" b="1" baseline="-25000">
                  <a:latin typeface="Arial"/>
                  <a:cs typeface="Arial"/>
                </a:rPr>
                <a:t>2</a:t>
              </a:r>
            </a:p>
          </p:txBody>
        </p:sp>
      </p:grpSp>
      <p:sp>
        <p:nvSpPr>
          <p:cNvPr id="30730" name="Text Box 46"/>
          <p:cNvSpPr txBox="1">
            <a:spLocks noChangeArrowheads="1"/>
          </p:cNvSpPr>
          <p:nvPr/>
        </p:nvSpPr>
        <p:spPr bwMode="auto">
          <a:xfrm>
            <a:off x="6338888" y="1003301"/>
            <a:ext cx="3479800" cy="854075"/>
          </a:xfrm>
          <a:prstGeom prst="rect">
            <a:avLst/>
          </a:prstGeom>
          <a:noFill/>
          <a:ln w="9525">
            <a:noFill/>
            <a:miter lim="800000"/>
            <a:headEnd/>
            <a:tailEnd/>
          </a:ln>
        </p:spPr>
        <p:txBody>
          <a:bodyPr>
            <a:spAutoFit/>
          </a:bodyPr>
          <a:lstStyle/>
          <a:p>
            <a:pPr algn="ctr">
              <a:spcBef>
                <a:spcPct val="50000"/>
              </a:spcBef>
            </a:pPr>
            <a:r>
              <a:rPr lang="en-US" sz="2500" dirty="0">
                <a:latin typeface="Arial"/>
                <a:cs typeface="Arial"/>
              </a:rPr>
              <a:t>Effects of a </a:t>
            </a:r>
            <a:r>
              <a:rPr lang="en-US" sz="2500" dirty="0" smtClean="0">
                <a:latin typeface="Arial"/>
                <a:cs typeface="Arial"/>
              </a:rPr>
              <a:t>€1.50 </a:t>
            </a:r>
            <a:r>
              <a:rPr lang="en-US" sz="2500" dirty="0">
                <a:latin typeface="Arial"/>
                <a:cs typeface="Arial"/>
              </a:rPr>
              <a:t>per unit tax on sellers</a:t>
            </a:r>
          </a:p>
        </p:txBody>
      </p:sp>
      <p:sp>
        <p:nvSpPr>
          <p:cNvPr id="116742" name="Rectangle 6"/>
          <p:cNvSpPr>
            <a:spLocks noChangeArrowheads="1"/>
          </p:cNvSpPr>
          <p:nvPr/>
        </p:nvSpPr>
        <p:spPr bwMode="auto">
          <a:xfrm>
            <a:off x="2036763" y="1133475"/>
            <a:ext cx="3994150" cy="3817938"/>
          </a:xfrm>
          <a:prstGeom prst="rect">
            <a:avLst/>
          </a:prstGeom>
          <a:noFill/>
          <a:ln w="9525">
            <a:noFill/>
            <a:miter lim="800000"/>
            <a:headEnd/>
            <a:tailEnd/>
          </a:ln>
        </p:spPr>
        <p:txBody>
          <a:bodyPr/>
          <a:lstStyle/>
          <a:p>
            <a:pPr>
              <a:lnSpc>
                <a:spcPct val="105000"/>
              </a:lnSpc>
              <a:spcBef>
                <a:spcPct val="30000"/>
              </a:spcBef>
              <a:buClr>
                <a:srgbClr val="339966"/>
              </a:buClr>
              <a:buSzPct val="120000"/>
              <a:buFont typeface="Wingdings" pitchFamily="2" charset="2"/>
              <a:buNone/>
            </a:pPr>
            <a:r>
              <a:rPr lang="en-US" sz="2500" dirty="0">
                <a:latin typeface="Arial"/>
                <a:cs typeface="Arial"/>
              </a:rPr>
              <a:t>The tax effectively raises sellers’ costs by </a:t>
            </a:r>
            <a:br>
              <a:rPr lang="en-US" sz="2500" dirty="0">
                <a:latin typeface="Arial"/>
                <a:cs typeface="Arial"/>
              </a:rPr>
            </a:br>
            <a:r>
              <a:rPr lang="en-US" sz="2500" dirty="0" smtClean="0">
                <a:latin typeface="Arial"/>
                <a:cs typeface="Arial"/>
              </a:rPr>
              <a:t>€1.50 </a:t>
            </a:r>
            <a:r>
              <a:rPr lang="en-US" sz="2500" dirty="0">
                <a:latin typeface="Arial"/>
                <a:cs typeface="Arial"/>
              </a:rPr>
              <a:t>per pizza.</a:t>
            </a:r>
          </a:p>
          <a:p>
            <a:pPr>
              <a:lnSpc>
                <a:spcPct val="105000"/>
              </a:lnSpc>
              <a:spcBef>
                <a:spcPct val="30000"/>
              </a:spcBef>
              <a:buClr>
                <a:srgbClr val="339966"/>
              </a:buClr>
              <a:buSzPct val="120000"/>
              <a:buFont typeface="Wingdings" pitchFamily="2" charset="2"/>
              <a:buNone/>
            </a:pPr>
            <a:r>
              <a:rPr lang="en-US" sz="2500" dirty="0">
                <a:latin typeface="Arial"/>
                <a:cs typeface="Arial"/>
              </a:rPr>
              <a:t>Sellers will supply </a:t>
            </a:r>
            <a:br>
              <a:rPr lang="en-US" sz="2500" dirty="0">
                <a:latin typeface="Arial"/>
                <a:cs typeface="Arial"/>
              </a:rPr>
            </a:br>
            <a:r>
              <a:rPr lang="en-US" sz="2500" dirty="0">
                <a:latin typeface="Arial"/>
                <a:cs typeface="Arial"/>
              </a:rPr>
              <a:t>500 </a:t>
            </a:r>
            <a:r>
              <a:rPr lang="en-US" sz="2500" dirty="0" smtClean="0">
                <a:latin typeface="Arial"/>
                <a:cs typeface="Arial"/>
              </a:rPr>
              <a:t>pizzas</a:t>
            </a:r>
            <a:r>
              <a:rPr lang="en-US" sz="2500" dirty="0">
                <a:latin typeface="Arial"/>
                <a:cs typeface="Arial"/>
              </a:rPr>
              <a:t/>
            </a:r>
            <a:br>
              <a:rPr lang="en-US" sz="2500" dirty="0">
                <a:latin typeface="Arial"/>
                <a:cs typeface="Arial"/>
              </a:rPr>
            </a:br>
            <a:r>
              <a:rPr lang="en-US" sz="2500" dirty="0">
                <a:latin typeface="Arial"/>
                <a:cs typeface="Arial"/>
              </a:rPr>
              <a:t>only if </a:t>
            </a:r>
            <a:br>
              <a:rPr lang="en-US" sz="2500" dirty="0">
                <a:latin typeface="Arial"/>
                <a:cs typeface="Arial"/>
              </a:rPr>
            </a:br>
            <a:r>
              <a:rPr lang="en-US" sz="2500" b="1" i="1" dirty="0">
                <a:latin typeface="Arial"/>
                <a:cs typeface="Arial"/>
              </a:rPr>
              <a:t>P</a:t>
            </a:r>
            <a:r>
              <a:rPr lang="en-US" sz="2500" dirty="0">
                <a:latin typeface="Arial"/>
                <a:cs typeface="Arial"/>
              </a:rPr>
              <a:t> rises to </a:t>
            </a:r>
            <a:r>
              <a:rPr lang="en-US" sz="2500" dirty="0" smtClean="0">
                <a:latin typeface="Arial"/>
                <a:cs typeface="Arial"/>
              </a:rPr>
              <a:t>€11.50</a:t>
            </a:r>
            <a:r>
              <a:rPr lang="en-US" sz="2500" dirty="0">
                <a:latin typeface="Arial"/>
                <a:cs typeface="Arial"/>
              </a:rPr>
              <a:t>, </a:t>
            </a:r>
            <a:br>
              <a:rPr lang="en-US" sz="2500" dirty="0">
                <a:latin typeface="Arial"/>
                <a:cs typeface="Arial"/>
              </a:rPr>
            </a:br>
            <a:r>
              <a:rPr lang="en-US" sz="2500" dirty="0">
                <a:latin typeface="Arial"/>
                <a:cs typeface="Arial"/>
              </a:rPr>
              <a:t>to compensate for </a:t>
            </a:r>
            <a:br>
              <a:rPr lang="en-US" sz="2500" dirty="0">
                <a:latin typeface="Arial"/>
                <a:cs typeface="Arial"/>
              </a:rPr>
            </a:br>
            <a:r>
              <a:rPr lang="en-US" sz="2500" dirty="0">
                <a:latin typeface="Arial"/>
                <a:cs typeface="Arial"/>
              </a:rPr>
              <a:t>this cost increase. </a:t>
            </a:r>
          </a:p>
        </p:txBody>
      </p:sp>
      <p:grpSp>
        <p:nvGrpSpPr>
          <p:cNvPr id="11" name="Group 64"/>
          <p:cNvGrpSpPr>
            <a:grpSpLocks/>
          </p:cNvGrpSpPr>
          <p:nvPr/>
        </p:nvGrpSpPr>
        <p:grpSpPr bwMode="auto">
          <a:xfrm>
            <a:off x="4905375" y="2128838"/>
            <a:ext cx="3505200" cy="1174750"/>
            <a:chOff x="2130" y="1341"/>
            <a:chExt cx="2208" cy="740"/>
          </a:xfrm>
        </p:grpSpPr>
        <p:sp>
          <p:nvSpPr>
            <p:cNvPr id="30740" name="Line 26"/>
            <p:cNvSpPr>
              <a:spLocks noChangeShapeType="1"/>
            </p:cNvSpPr>
            <p:nvPr/>
          </p:nvSpPr>
          <p:spPr bwMode="auto">
            <a:xfrm>
              <a:off x="4293" y="1448"/>
              <a:ext cx="0" cy="633"/>
            </a:xfrm>
            <a:prstGeom prst="line">
              <a:avLst/>
            </a:prstGeom>
            <a:noFill/>
            <a:ln w="9525">
              <a:solidFill>
                <a:schemeClr val="tx1"/>
              </a:solidFill>
              <a:prstDash val="lgDash"/>
              <a:round/>
              <a:headEnd/>
              <a:tailEnd/>
            </a:ln>
          </p:spPr>
          <p:txBody>
            <a:bodyPr/>
            <a:lstStyle/>
            <a:p>
              <a:endParaRPr lang="en-US">
                <a:latin typeface="Arial"/>
                <a:cs typeface="Arial"/>
              </a:endParaRPr>
            </a:p>
          </p:txBody>
        </p:sp>
        <p:sp>
          <p:nvSpPr>
            <p:cNvPr id="30741" name="Line 18"/>
            <p:cNvSpPr>
              <a:spLocks noChangeShapeType="1"/>
            </p:cNvSpPr>
            <p:nvPr/>
          </p:nvSpPr>
          <p:spPr bwMode="auto">
            <a:xfrm>
              <a:off x="2868" y="1451"/>
              <a:ext cx="1425" cy="0"/>
            </a:xfrm>
            <a:prstGeom prst="line">
              <a:avLst/>
            </a:prstGeom>
            <a:noFill/>
            <a:ln w="9525">
              <a:solidFill>
                <a:schemeClr val="tx1"/>
              </a:solidFill>
              <a:prstDash val="lgDash"/>
              <a:round/>
              <a:headEnd/>
              <a:tailEnd/>
            </a:ln>
          </p:spPr>
          <p:txBody>
            <a:bodyPr/>
            <a:lstStyle/>
            <a:p>
              <a:endParaRPr lang="en-US">
                <a:latin typeface="Arial"/>
                <a:cs typeface="Arial"/>
              </a:endParaRPr>
            </a:p>
          </p:txBody>
        </p:sp>
        <p:sp>
          <p:nvSpPr>
            <p:cNvPr id="30742" name="Oval 20"/>
            <p:cNvSpPr>
              <a:spLocks noChangeArrowheads="1"/>
            </p:cNvSpPr>
            <p:nvPr/>
          </p:nvSpPr>
          <p:spPr bwMode="auto">
            <a:xfrm>
              <a:off x="4250" y="1407"/>
              <a:ext cx="88" cy="87"/>
            </a:xfrm>
            <a:prstGeom prst="ellipse">
              <a:avLst/>
            </a:prstGeom>
            <a:solidFill>
              <a:srgbClr val="000000"/>
            </a:solidFill>
            <a:ln w="9525">
              <a:noFill/>
              <a:prstDash val="dash"/>
              <a:round/>
              <a:headEnd/>
              <a:tailEnd/>
            </a:ln>
          </p:spPr>
          <p:txBody>
            <a:bodyPr wrap="none" anchor="ctr"/>
            <a:lstStyle/>
            <a:p>
              <a:endParaRPr lang="en-US">
                <a:latin typeface="Arial"/>
                <a:cs typeface="Arial"/>
              </a:endParaRPr>
            </a:p>
          </p:txBody>
        </p:sp>
        <p:sp>
          <p:nvSpPr>
            <p:cNvPr id="30743" name="Text Box 21"/>
            <p:cNvSpPr txBox="1">
              <a:spLocks noChangeArrowheads="1"/>
            </p:cNvSpPr>
            <p:nvPr/>
          </p:nvSpPr>
          <p:spPr bwMode="auto">
            <a:xfrm>
              <a:off x="2130" y="1341"/>
              <a:ext cx="721" cy="233"/>
            </a:xfrm>
            <a:prstGeom prst="rect">
              <a:avLst/>
            </a:prstGeom>
            <a:noFill/>
            <a:ln w="9525">
              <a:noFill/>
              <a:miter lim="800000"/>
              <a:headEnd/>
              <a:tailEnd/>
            </a:ln>
          </p:spPr>
          <p:txBody>
            <a:bodyPr lIns="0" tIns="0" bIns="0">
              <a:spAutoFit/>
            </a:bodyPr>
            <a:lstStyle/>
            <a:p>
              <a:pPr algn="r">
                <a:spcBef>
                  <a:spcPct val="50000"/>
                </a:spcBef>
              </a:pPr>
              <a:r>
                <a:rPr lang="en-US" sz="2400" dirty="0">
                  <a:latin typeface="Arial"/>
                  <a:cs typeface="Arial"/>
                </a:rPr>
                <a:t>€</a:t>
              </a:r>
              <a:r>
                <a:rPr lang="en-US" sz="2400" dirty="0" smtClean="0">
                  <a:latin typeface="Arial"/>
                  <a:cs typeface="Arial"/>
                </a:rPr>
                <a:t>11.50</a:t>
              </a:r>
              <a:endParaRPr lang="en-US" sz="2400" dirty="0">
                <a:latin typeface="Arial"/>
                <a:cs typeface="Arial"/>
              </a:endParaRPr>
            </a:p>
          </p:txBody>
        </p:sp>
      </p:grpSp>
      <p:sp>
        <p:nvSpPr>
          <p:cNvPr id="2" name="Rectangle 6"/>
          <p:cNvSpPr>
            <a:spLocks noChangeArrowheads="1"/>
          </p:cNvSpPr>
          <p:nvPr/>
        </p:nvSpPr>
        <p:spPr bwMode="auto">
          <a:xfrm>
            <a:off x="266702" y="5075237"/>
            <a:ext cx="5383212" cy="965200"/>
          </a:xfrm>
          <a:prstGeom prst="rect">
            <a:avLst/>
          </a:prstGeom>
          <a:solidFill>
            <a:srgbClr val="CCFFCC"/>
          </a:solidFill>
          <a:ln w="9525">
            <a:noFill/>
            <a:miter lim="800000"/>
            <a:headEnd/>
            <a:tailEnd/>
          </a:ln>
          <a:effectLst>
            <a:outerShdw blurRad="50800" dist="38100" dir="2700000" algn="tl" rotWithShape="0">
              <a:prstClr val="black">
                <a:alpha val="40000"/>
              </a:prstClr>
            </a:outerShdw>
          </a:effectLst>
        </p:spPr>
        <p:txBody>
          <a:bodyPr/>
          <a:lstStyle/>
          <a:p>
            <a:pPr>
              <a:lnSpc>
                <a:spcPct val="105000"/>
              </a:lnSpc>
              <a:spcBef>
                <a:spcPct val="45000"/>
              </a:spcBef>
              <a:buClr>
                <a:srgbClr val="339966"/>
              </a:buClr>
              <a:buSzPct val="120000"/>
              <a:buFont typeface="Wingdings" pitchFamily="2" charset="2"/>
              <a:buNone/>
              <a:defRPr/>
            </a:pPr>
            <a:r>
              <a:rPr lang="en-US" sz="2500" dirty="0">
                <a:solidFill>
                  <a:srgbClr val="FF0000"/>
                </a:solidFill>
                <a:latin typeface="Arial"/>
                <a:cs typeface="Arial"/>
              </a:rPr>
              <a:t>Hence, a tax on sellers shifts the </a:t>
            </a:r>
            <a:br>
              <a:rPr lang="en-US" sz="2500" dirty="0">
                <a:solidFill>
                  <a:srgbClr val="FF0000"/>
                </a:solidFill>
                <a:latin typeface="Arial"/>
                <a:cs typeface="Arial"/>
              </a:rPr>
            </a:br>
            <a:r>
              <a:rPr lang="en-US" sz="2500" b="1" i="1" dirty="0">
                <a:solidFill>
                  <a:srgbClr val="FF0000"/>
                </a:solidFill>
                <a:latin typeface="Arial"/>
                <a:cs typeface="Arial"/>
              </a:rPr>
              <a:t>S</a:t>
            </a:r>
            <a:r>
              <a:rPr lang="en-US" sz="2500" dirty="0">
                <a:solidFill>
                  <a:srgbClr val="FF0000"/>
                </a:solidFill>
                <a:latin typeface="Arial"/>
                <a:cs typeface="Arial"/>
              </a:rPr>
              <a:t> curve up by the amount of the tax. </a:t>
            </a:r>
          </a:p>
        </p:txBody>
      </p:sp>
      <p:sp>
        <p:nvSpPr>
          <p:cNvPr id="116778" name="Line 42"/>
          <p:cNvSpPr>
            <a:spLocks noChangeShapeType="1"/>
          </p:cNvSpPr>
          <p:nvPr/>
        </p:nvSpPr>
        <p:spPr bwMode="auto">
          <a:xfrm rot="10800000" flipV="1">
            <a:off x="6078539" y="2314576"/>
            <a:ext cx="1587" cy="981075"/>
          </a:xfrm>
          <a:prstGeom prst="line">
            <a:avLst/>
          </a:prstGeom>
          <a:noFill/>
          <a:ln w="57150">
            <a:solidFill>
              <a:srgbClr val="FF0000"/>
            </a:solidFill>
            <a:round/>
            <a:headEnd type="triangle" w="lg" len="med"/>
            <a:tailEnd/>
          </a:ln>
        </p:spPr>
        <p:txBody>
          <a:bodyPr/>
          <a:lstStyle/>
          <a:p>
            <a:endParaRPr lang="en-US">
              <a:latin typeface="Arial"/>
              <a:cs typeface="Arial"/>
            </a:endParaRPr>
          </a:p>
        </p:txBody>
      </p:sp>
      <p:grpSp>
        <p:nvGrpSpPr>
          <p:cNvPr id="12" name="Group 51"/>
          <p:cNvGrpSpPr>
            <a:grpSpLocks/>
          </p:cNvGrpSpPr>
          <p:nvPr/>
        </p:nvGrpSpPr>
        <p:grpSpPr bwMode="auto">
          <a:xfrm>
            <a:off x="8428038" y="2238376"/>
            <a:ext cx="842962" cy="1058863"/>
            <a:chOff x="3989" y="1656"/>
            <a:chExt cx="531" cy="667"/>
          </a:xfrm>
        </p:grpSpPr>
        <p:sp>
          <p:nvSpPr>
            <p:cNvPr id="30737" name="AutoShape 43"/>
            <p:cNvSpPr>
              <a:spLocks/>
            </p:cNvSpPr>
            <p:nvPr/>
          </p:nvSpPr>
          <p:spPr bwMode="auto">
            <a:xfrm flipH="1">
              <a:off x="3989" y="1702"/>
              <a:ext cx="118" cy="621"/>
            </a:xfrm>
            <a:prstGeom prst="leftBrace">
              <a:avLst>
                <a:gd name="adj1" fmla="val 57110"/>
                <a:gd name="adj2" fmla="val 49435"/>
              </a:avLst>
            </a:prstGeom>
            <a:noFill/>
            <a:ln w="28575">
              <a:solidFill>
                <a:schemeClr val="tx1"/>
              </a:solidFill>
              <a:round/>
              <a:headEnd/>
              <a:tailEnd/>
            </a:ln>
          </p:spPr>
          <p:txBody>
            <a:bodyPr wrap="none" anchor="ctr"/>
            <a:lstStyle/>
            <a:p>
              <a:endParaRPr lang="en-US">
                <a:latin typeface="Arial"/>
                <a:cs typeface="Arial"/>
              </a:endParaRPr>
            </a:p>
          </p:txBody>
        </p:sp>
        <p:sp>
          <p:nvSpPr>
            <p:cNvPr id="30738" name="Text Box 44"/>
            <p:cNvSpPr txBox="1">
              <a:spLocks noChangeArrowheads="1"/>
            </p:cNvSpPr>
            <p:nvPr/>
          </p:nvSpPr>
          <p:spPr bwMode="auto">
            <a:xfrm>
              <a:off x="4078" y="1656"/>
              <a:ext cx="442" cy="288"/>
            </a:xfrm>
            <a:prstGeom prst="rect">
              <a:avLst/>
            </a:prstGeom>
            <a:noFill/>
            <a:ln w="9525">
              <a:noFill/>
              <a:miter lim="800000"/>
              <a:headEnd/>
              <a:tailEnd/>
            </a:ln>
          </p:spPr>
          <p:txBody>
            <a:bodyPr>
              <a:spAutoFit/>
            </a:bodyPr>
            <a:lstStyle/>
            <a:p>
              <a:pPr algn="r">
                <a:spcBef>
                  <a:spcPct val="50000"/>
                </a:spcBef>
              </a:pPr>
              <a:r>
                <a:rPr lang="en-US" sz="2400">
                  <a:solidFill>
                    <a:srgbClr val="008000"/>
                  </a:solidFill>
                  <a:latin typeface="Arial"/>
                  <a:cs typeface="Arial"/>
                </a:rPr>
                <a:t>Tax</a:t>
              </a:r>
            </a:p>
          </p:txBody>
        </p:sp>
        <p:sp>
          <p:nvSpPr>
            <p:cNvPr id="30739" name="Line 45"/>
            <p:cNvSpPr>
              <a:spLocks noChangeShapeType="1"/>
            </p:cNvSpPr>
            <p:nvPr/>
          </p:nvSpPr>
          <p:spPr bwMode="auto">
            <a:xfrm flipV="1">
              <a:off x="4135" y="1888"/>
              <a:ext cx="140" cy="113"/>
            </a:xfrm>
            <a:prstGeom prst="line">
              <a:avLst/>
            </a:prstGeom>
            <a:noFill/>
            <a:ln w="12700">
              <a:solidFill>
                <a:schemeClr val="tx1"/>
              </a:solidFill>
              <a:round/>
              <a:headEnd/>
              <a:tailEnd/>
            </a:ln>
          </p:spPr>
          <p:txBody>
            <a:bodyPr/>
            <a:lstStyle/>
            <a:p>
              <a:endParaRPr lang="en-US">
                <a:latin typeface="Arial"/>
                <a:cs typeface="Arial"/>
              </a:endParaRPr>
            </a:p>
          </p:txBody>
        </p:sp>
      </p:grpSp>
      <p:sp>
        <p:nvSpPr>
          <p:cNvPr id="3" name="Line 42"/>
          <p:cNvSpPr>
            <a:spLocks noChangeShapeType="1"/>
          </p:cNvSpPr>
          <p:nvPr/>
        </p:nvSpPr>
        <p:spPr bwMode="auto">
          <a:xfrm flipH="1" flipV="1">
            <a:off x="8342314" y="2365376"/>
            <a:ext cx="1587" cy="868363"/>
          </a:xfrm>
          <a:prstGeom prst="line">
            <a:avLst/>
          </a:prstGeom>
          <a:noFill/>
          <a:ln w="38100">
            <a:solidFill>
              <a:srgbClr val="008000"/>
            </a:solidFill>
            <a:round/>
            <a:headEnd/>
            <a:tailEnd/>
          </a:ln>
        </p:spPr>
        <p:txBody>
          <a:bodyPr/>
          <a:lstStyle/>
          <a:p>
            <a:endParaRPr lang="en-US">
              <a:latin typeface="Arial"/>
              <a:cs typeface="Arial"/>
            </a:endParaRPr>
          </a:p>
        </p:txBody>
      </p:sp>
    </p:spTree>
    <p:extLst>
      <p:ext uri="{BB962C8B-B14F-4D97-AF65-F5344CB8AC3E}">
        <p14:creationId xmlns:p14="http://schemas.microsoft.com/office/powerpoint/2010/main" val="370391632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6742">
                                            <p:txEl>
                                              <p:pRg st="0" end="0"/>
                                            </p:txEl>
                                          </p:spTgt>
                                        </p:tgtEl>
                                        <p:attrNameLst>
                                          <p:attrName>style.visibility</p:attrName>
                                        </p:attrNameLst>
                                      </p:cBhvr>
                                      <p:to>
                                        <p:strVal val="visible"/>
                                      </p:to>
                                    </p:set>
                                    <p:animEffect transition="in" filter="wipe(left)">
                                      <p:cBhvr>
                                        <p:cTn id="7" dur="500"/>
                                        <p:tgtEl>
                                          <p:spTgt spid="116742">
                                            <p:txEl>
                                              <p:pRg st="0" end="0"/>
                                            </p:txEl>
                                          </p:spTgt>
                                        </p:tgtEl>
                                      </p:cBhvr>
                                    </p:animEffect>
                                  </p:childTnLst>
                                  <p:subTnLst>
                                    <p:animClr clrSpc="rgb" dir="cw">
                                      <p:cBhvr override="childStyle">
                                        <p:cTn dur="1" fill="hold" display="0" masterRel="nextClick" afterEffect="1"/>
                                        <p:tgtEl>
                                          <p:spTgt spid="116742">
                                            <p:txEl>
                                              <p:pRg st="0" end="0"/>
                                            </p:txEl>
                                          </p:spTgt>
                                        </p:tgtEl>
                                        <p:attrNameLst>
                                          <p:attrName>ppt_c</p:attrName>
                                        </p:attrNameLst>
                                      </p:cBhvr>
                                      <p:to>
                                        <a:srgbClr val="B2B2B2"/>
                                      </p:to>
                                    </p:animClr>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6742">
                                            <p:txEl>
                                              <p:pRg st="1" end="1"/>
                                            </p:txEl>
                                          </p:spTgt>
                                        </p:tgtEl>
                                        <p:attrNameLst>
                                          <p:attrName>style.visibility</p:attrName>
                                        </p:attrNameLst>
                                      </p:cBhvr>
                                      <p:to>
                                        <p:strVal val="visible"/>
                                      </p:to>
                                    </p:set>
                                    <p:animEffect transition="in" filter="wipe(left)">
                                      <p:cBhvr>
                                        <p:cTn id="12" dur="500"/>
                                        <p:tgtEl>
                                          <p:spTgt spid="116742">
                                            <p:txEl>
                                              <p:pRg st="1" end="1"/>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16778"/>
                                        </p:tgtEl>
                                        <p:attrNameLst>
                                          <p:attrName>style.visibility</p:attrName>
                                        </p:attrNameLst>
                                      </p:cBhvr>
                                      <p:to>
                                        <p:strVal val="visible"/>
                                      </p:to>
                                    </p:set>
                                    <p:animEffect transition="in" filter="wipe(down)">
                                      <p:cBhvr>
                                        <p:cTn id="15" dur="500"/>
                                        <p:tgtEl>
                                          <p:spTgt spid="116778"/>
                                        </p:tgtEl>
                                      </p:cBhvr>
                                    </p:animEffect>
                                  </p:childTnLst>
                                </p:cTn>
                              </p:par>
                            </p:childTnLst>
                          </p:cTn>
                        </p:par>
                        <p:par>
                          <p:cTn id="16" fill="hold">
                            <p:stCondLst>
                              <p:cond delay="500"/>
                            </p:stCondLst>
                            <p:childTnLst>
                              <p:par>
                                <p:cTn id="17" presetID="18" presetClass="entr" presetSubtype="3"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strips(upRight)">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500"/>
                                        <p:tgtEl>
                                          <p:spTgt spid="3"/>
                                        </p:tgtEl>
                                      </p:cBhvr>
                                    </p:animEffect>
                                  </p:childTnLst>
                                </p:cTn>
                              </p:par>
                            </p:childTnLst>
                          </p:cTn>
                        </p:par>
                        <p:par>
                          <p:cTn id="28" fill="hold">
                            <p:stCondLst>
                              <p:cond delay="500"/>
                            </p:stCondLst>
                            <p:childTnLst>
                              <p:par>
                                <p:cTn id="29" presetID="18" presetClass="entr" presetSubtype="12"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strips(downLeft)">
                                      <p:cBhvr>
                                        <p:cTn id="31" dur="500"/>
                                        <p:tgtEl>
                                          <p:spTgt spid="12"/>
                                        </p:tgtEl>
                                      </p:cBhvr>
                                    </p:animEffect>
                                  </p:childTnLst>
                                </p:cTn>
                              </p:par>
                            </p:childTnLst>
                          </p:cTn>
                        </p:par>
                        <p:par>
                          <p:cTn id="32" fill="hold">
                            <p:stCondLst>
                              <p:cond delay="1000"/>
                            </p:stCondLst>
                            <p:childTnLst>
                              <p:par>
                                <p:cTn id="33" presetID="18" presetClass="entr" presetSubtype="12"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strips(downLeft)">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2" grpId="0" build="p"/>
      <p:bldP spid="2" grpId="0" bldLvl="5" animBg="1"/>
      <p:bldP spid="116778" grpId="0" animBg="1"/>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2"/>
          <p:cNvGrpSpPr>
            <a:grpSpLocks/>
          </p:cNvGrpSpPr>
          <p:nvPr/>
        </p:nvGrpSpPr>
        <p:grpSpPr bwMode="auto">
          <a:xfrm>
            <a:off x="6596064" y="2278064"/>
            <a:ext cx="3176587" cy="2274887"/>
            <a:chOff x="3027" y="1106"/>
            <a:chExt cx="2001" cy="1433"/>
          </a:xfrm>
        </p:grpSpPr>
        <p:sp>
          <p:nvSpPr>
            <p:cNvPr id="31791" name="Line 3"/>
            <p:cNvSpPr>
              <a:spLocks noChangeShapeType="1"/>
            </p:cNvSpPr>
            <p:nvPr/>
          </p:nvSpPr>
          <p:spPr bwMode="auto">
            <a:xfrm flipV="1">
              <a:off x="3027" y="1316"/>
              <a:ext cx="1696" cy="1223"/>
            </a:xfrm>
            <a:prstGeom prst="line">
              <a:avLst/>
            </a:prstGeom>
            <a:noFill/>
            <a:ln w="38100">
              <a:solidFill>
                <a:srgbClr val="C00000"/>
              </a:solidFill>
              <a:round/>
              <a:headEnd/>
              <a:tailEnd/>
            </a:ln>
          </p:spPr>
          <p:txBody>
            <a:bodyPr/>
            <a:lstStyle/>
            <a:p>
              <a:endParaRPr lang="en-US">
                <a:latin typeface="Arial"/>
                <a:cs typeface="Arial"/>
              </a:endParaRPr>
            </a:p>
          </p:txBody>
        </p:sp>
        <p:sp>
          <p:nvSpPr>
            <p:cNvPr id="31792" name="Text Box 4"/>
            <p:cNvSpPr txBox="1">
              <a:spLocks noChangeArrowheads="1"/>
            </p:cNvSpPr>
            <p:nvPr/>
          </p:nvSpPr>
          <p:spPr bwMode="auto">
            <a:xfrm>
              <a:off x="4642" y="1106"/>
              <a:ext cx="386" cy="288"/>
            </a:xfrm>
            <a:prstGeom prst="rect">
              <a:avLst/>
            </a:prstGeom>
            <a:noFill/>
            <a:ln w="9525">
              <a:noFill/>
              <a:miter lim="800000"/>
              <a:headEnd/>
              <a:tailEnd/>
            </a:ln>
          </p:spPr>
          <p:txBody>
            <a:bodyPr>
              <a:spAutoFit/>
            </a:bodyPr>
            <a:lstStyle/>
            <a:p>
              <a:pPr algn="ctr">
                <a:spcBef>
                  <a:spcPct val="50000"/>
                </a:spcBef>
              </a:pPr>
              <a:r>
                <a:rPr lang="en-US" sz="2400" b="1" i="1">
                  <a:latin typeface="Arial"/>
                  <a:cs typeface="Arial"/>
                </a:rPr>
                <a:t>S</a:t>
              </a:r>
              <a:r>
                <a:rPr lang="en-US" sz="2400" b="1" baseline="-25000">
                  <a:latin typeface="Arial"/>
                  <a:cs typeface="Arial"/>
                </a:rPr>
                <a:t>1</a:t>
              </a:r>
            </a:p>
          </p:txBody>
        </p:sp>
      </p:grpSp>
      <p:sp>
        <p:nvSpPr>
          <p:cNvPr id="31749" name="Rectangle 5"/>
          <p:cNvSpPr>
            <a:spLocks noGrp="1" noChangeArrowheads="1"/>
          </p:cNvSpPr>
          <p:nvPr>
            <p:ph type="title" idx="4294967295"/>
          </p:nvPr>
        </p:nvSpPr>
        <p:spPr>
          <a:xfrm>
            <a:off x="1524000" y="207964"/>
            <a:ext cx="9144000" cy="649287"/>
          </a:xfrm>
        </p:spPr>
        <p:txBody>
          <a:bodyPr/>
          <a:lstStyle/>
          <a:p>
            <a:pPr algn="ctr" eaLnBrk="1" hangingPunct="1"/>
            <a:r>
              <a:rPr lang="en-US" dirty="0" smtClean="0"/>
              <a:t>Taxing Sellers</a:t>
            </a:r>
          </a:p>
        </p:txBody>
      </p:sp>
      <p:grpSp>
        <p:nvGrpSpPr>
          <p:cNvPr id="3" name="Group 7"/>
          <p:cNvGrpSpPr>
            <a:grpSpLocks/>
          </p:cNvGrpSpPr>
          <p:nvPr/>
        </p:nvGrpSpPr>
        <p:grpSpPr bwMode="auto">
          <a:xfrm>
            <a:off x="5884864" y="1757363"/>
            <a:ext cx="4422775" cy="3871912"/>
            <a:chOff x="2579" y="785"/>
            <a:chExt cx="2786" cy="2439"/>
          </a:xfrm>
        </p:grpSpPr>
        <p:grpSp>
          <p:nvGrpSpPr>
            <p:cNvPr id="4" name="Group 8"/>
            <p:cNvGrpSpPr>
              <a:grpSpLocks/>
            </p:cNvGrpSpPr>
            <p:nvPr/>
          </p:nvGrpSpPr>
          <p:grpSpPr bwMode="auto">
            <a:xfrm>
              <a:off x="2697" y="1037"/>
              <a:ext cx="2409" cy="2049"/>
              <a:chOff x="1098" y="1361"/>
              <a:chExt cx="2116" cy="2027"/>
            </a:xfrm>
          </p:grpSpPr>
          <p:sp>
            <p:nvSpPr>
              <p:cNvPr id="31789" name="Line 9"/>
              <p:cNvSpPr>
                <a:spLocks noChangeShapeType="1"/>
              </p:cNvSpPr>
              <p:nvPr/>
            </p:nvSpPr>
            <p:spPr bwMode="auto">
              <a:xfrm>
                <a:off x="1102" y="1361"/>
                <a:ext cx="0" cy="2025"/>
              </a:xfrm>
              <a:prstGeom prst="line">
                <a:avLst/>
              </a:prstGeom>
              <a:noFill/>
              <a:ln w="12700">
                <a:solidFill>
                  <a:schemeClr val="tx1"/>
                </a:solidFill>
                <a:round/>
                <a:headEnd/>
                <a:tailEnd/>
              </a:ln>
            </p:spPr>
            <p:txBody>
              <a:bodyPr/>
              <a:lstStyle/>
              <a:p>
                <a:endParaRPr lang="en-US">
                  <a:latin typeface="Arial"/>
                  <a:cs typeface="Arial"/>
                </a:endParaRPr>
              </a:p>
            </p:txBody>
          </p:sp>
          <p:sp>
            <p:nvSpPr>
              <p:cNvPr id="31790" name="Line 10"/>
              <p:cNvSpPr>
                <a:spLocks noChangeShapeType="1"/>
              </p:cNvSpPr>
              <p:nvPr/>
            </p:nvSpPr>
            <p:spPr bwMode="auto">
              <a:xfrm>
                <a:off x="1098" y="3388"/>
                <a:ext cx="2116" cy="0"/>
              </a:xfrm>
              <a:prstGeom prst="line">
                <a:avLst/>
              </a:prstGeom>
              <a:noFill/>
              <a:ln w="12700">
                <a:solidFill>
                  <a:schemeClr val="tx1"/>
                </a:solidFill>
                <a:round/>
                <a:headEnd/>
                <a:tailEnd/>
              </a:ln>
            </p:spPr>
            <p:txBody>
              <a:bodyPr/>
              <a:lstStyle/>
              <a:p>
                <a:endParaRPr lang="en-US">
                  <a:latin typeface="Arial"/>
                  <a:cs typeface="Arial"/>
                </a:endParaRPr>
              </a:p>
            </p:txBody>
          </p:sp>
        </p:grpSp>
        <p:sp>
          <p:nvSpPr>
            <p:cNvPr id="31787" name="Text Box 11"/>
            <p:cNvSpPr txBox="1">
              <a:spLocks noChangeArrowheads="1"/>
            </p:cNvSpPr>
            <p:nvPr/>
          </p:nvSpPr>
          <p:spPr bwMode="auto">
            <a:xfrm>
              <a:off x="2579" y="785"/>
              <a:ext cx="267" cy="288"/>
            </a:xfrm>
            <a:prstGeom prst="rect">
              <a:avLst/>
            </a:prstGeom>
            <a:noFill/>
            <a:ln w="9525">
              <a:noFill/>
              <a:miter lim="800000"/>
              <a:headEnd/>
              <a:tailEnd/>
            </a:ln>
          </p:spPr>
          <p:txBody>
            <a:bodyPr>
              <a:spAutoFit/>
            </a:bodyPr>
            <a:lstStyle/>
            <a:p>
              <a:pPr algn="ctr">
                <a:spcBef>
                  <a:spcPct val="50000"/>
                </a:spcBef>
              </a:pPr>
              <a:r>
                <a:rPr lang="en-US" sz="2400" b="1" i="1">
                  <a:latin typeface="Arial"/>
                  <a:cs typeface="Arial"/>
                </a:rPr>
                <a:t>P</a:t>
              </a:r>
            </a:p>
          </p:txBody>
        </p:sp>
        <p:sp>
          <p:nvSpPr>
            <p:cNvPr id="31788" name="Text Box 12"/>
            <p:cNvSpPr txBox="1">
              <a:spLocks noChangeArrowheads="1"/>
            </p:cNvSpPr>
            <p:nvPr/>
          </p:nvSpPr>
          <p:spPr bwMode="auto">
            <a:xfrm>
              <a:off x="5075" y="2936"/>
              <a:ext cx="290" cy="288"/>
            </a:xfrm>
            <a:prstGeom prst="rect">
              <a:avLst/>
            </a:prstGeom>
            <a:noFill/>
            <a:ln w="9525">
              <a:noFill/>
              <a:miter lim="800000"/>
              <a:headEnd/>
              <a:tailEnd/>
            </a:ln>
          </p:spPr>
          <p:txBody>
            <a:bodyPr>
              <a:spAutoFit/>
            </a:bodyPr>
            <a:lstStyle/>
            <a:p>
              <a:pPr algn="ctr">
                <a:spcBef>
                  <a:spcPct val="50000"/>
                </a:spcBef>
              </a:pPr>
              <a:r>
                <a:rPr lang="en-US" sz="2400" b="1" i="1">
                  <a:latin typeface="Arial"/>
                  <a:cs typeface="Arial"/>
                </a:rPr>
                <a:t>Q</a:t>
              </a:r>
            </a:p>
          </p:txBody>
        </p:sp>
      </p:grpSp>
      <p:grpSp>
        <p:nvGrpSpPr>
          <p:cNvPr id="5" name="Group 13"/>
          <p:cNvGrpSpPr>
            <a:grpSpLocks/>
          </p:cNvGrpSpPr>
          <p:nvPr/>
        </p:nvGrpSpPr>
        <p:grpSpPr bwMode="auto">
          <a:xfrm>
            <a:off x="7210425" y="2116139"/>
            <a:ext cx="2730500" cy="2649537"/>
            <a:chOff x="3414" y="1004"/>
            <a:chExt cx="1720" cy="1669"/>
          </a:xfrm>
        </p:grpSpPr>
        <p:sp>
          <p:nvSpPr>
            <p:cNvPr id="31784" name="Line 14"/>
            <p:cNvSpPr>
              <a:spLocks noChangeShapeType="1"/>
            </p:cNvSpPr>
            <p:nvPr/>
          </p:nvSpPr>
          <p:spPr bwMode="auto">
            <a:xfrm>
              <a:off x="3414" y="1004"/>
              <a:ext cx="1417" cy="1470"/>
            </a:xfrm>
            <a:prstGeom prst="line">
              <a:avLst/>
            </a:prstGeom>
            <a:noFill/>
            <a:ln w="38100">
              <a:solidFill>
                <a:schemeClr val="tx2">
                  <a:lumMod val="65000"/>
                </a:schemeClr>
              </a:solidFill>
              <a:round/>
              <a:headEnd/>
              <a:tailEnd/>
            </a:ln>
          </p:spPr>
          <p:txBody>
            <a:bodyPr/>
            <a:lstStyle/>
            <a:p>
              <a:endParaRPr lang="en-US">
                <a:latin typeface="Arial"/>
                <a:cs typeface="Arial"/>
              </a:endParaRPr>
            </a:p>
          </p:txBody>
        </p:sp>
        <p:sp>
          <p:nvSpPr>
            <p:cNvPr id="31785" name="Text Box 15"/>
            <p:cNvSpPr txBox="1">
              <a:spLocks noChangeArrowheads="1"/>
            </p:cNvSpPr>
            <p:nvPr/>
          </p:nvSpPr>
          <p:spPr bwMode="auto">
            <a:xfrm>
              <a:off x="4748" y="2385"/>
              <a:ext cx="386" cy="288"/>
            </a:xfrm>
            <a:prstGeom prst="rect">
              <a:avLst/>
            </a:prstGeom>
            <a:noFill/>
            <a:ln w="9525">
              <a:noFill/>
              <a:miter lim="800000"/>
              <a:headEnd/>
              <a:tailEnd/>
            </a:ln>
          </p:spPr>
          <p:txBody>
            <a:bodyPr>
              <a:spAutoFit/>
            </a:bodyPr>
            <a:lstStyle/>
            <a:p>
              <a:pPr algn="ctr">
                <a:spcBef>
                  <a:spcPct val="50000"/>
                </a:spcBef>
              </a:pPr>
              <a:r>
                <a:rPr lang="en-US" sz="2400" b="1" i="1">
                  <a:latin typeface="Arial"/>
                  <a:cs typeface="Arial"/>
                </a:rPr>
                <a:t>D</a:t>
              </a:r>
              <a:r>
                <a:rPr lang="en-US" sz="2400" b="1" baseline="-25000">
                  <a:latin typeface="Arial"/>
                  <a:cs typeface="Arial"/>
                </a:rPr>
                <a:t>1</a:t>
              </a:r>
            </a:p>
          </p:txBody>
        </p:sp>
      </p:grpSp>
      <p:grpSp>
        <p:nvGrpSpPr>
          <p:cNvPr id="6" name="Group 16"/>
          <p:cNvGrpSpPr>
            <a:grpSpLocks/>
          </p:cNvGrpSpPr>
          <p:nvPr/>
        </p:nvGrpSpPr>
        <p:grpSpPr bwMode="auto">
          <a:xfrm>
            <a:off x="4906964" y="3105150"/>
            <a:ext cx="3773487" cy="2725738"/>
            <a:chOff x="1963" y="1627"/>
            <a:chExt cx="2377" cy="1717"/>
          </a:xfrm>
        </p:grpSpPr>
        <p:grpSp>
          <p:nvGrpSpPr>
            <p:cNvPr id="7" name="Group 17"/>
            <p:cNvGrpSpPr>
              <a:grpSpLocks/>
            </p:cNvGrpSpPr>
            <p:nvPr/>
          </p:nvGrpSpPr>
          <p:grpSpPr bwMode="auto">
            <a:xfrm>
              <a:off x="2703" y="1746"/>
              <a:ext cx="1425" cy="1333"/>
              <a:chOff x="357" y="2450"/>
              <a:chExt cx="795" cy="646"/>
            </a:xfrm>
          </p:grpSpPr>
          <p:sp>
            <p:nvSpPr>
              <p:cNvPr id="31782" name="Line 18"/>
              <p:cNvSpPr>
                <a:spLocks noChangeShapeType="1"/>
              </p:cNvSpPr>
              <p:nvPr/>
            </p:nvSpPr>
            <p:spPr bwMode="auto">
              <a:xfrm>
                <a:off x="357" y="2450"/>
                <a:ext cx="795" cy="0"/>
              </a:xfrm>
              <a:prstGeom prst="line">
                <a:avLst/>
              </a:prstGeom>
              <a:noFill/>
              <a:ln w="9525">
                <a:solidFill>
                  <a:srgbClr val="C0C0C0"/>
                </a:solidFill>
                <a:prstDash val="lgDash"/>
                <a:round/>
                <a:headEnd/>
                <a:tailEnd/>
              </a:ln>
            </p:spPr>
            <p:txBody>
              <a:bodyPr/>
              <a:lstStyle/>
              <a:p>
                <a:endParaRPr lang="en-US">
                  <a:latin typeface="Arial"/>
                  <a:cs typeface="Arial"/>
                </a:endParaRPr>
              </a:p>
            </p:txBody>
          </p:sp>
          <p:sp>
            <p:nvSpPr>
              <p:cNvPr id="31783" name="Line 19"/>
              <p:cNvSpPr>
                <a:spLocks noChangeShapeType="1"/>
              </p:cNvSpPr>
              <p:nvPr/>
            </p:nvSpPr>
            <p:spPr bwMode="auto">
              <a:xfrm>
                <a:off x="1152" y="2451"/>
                <a:ext cx="0" cy="645"/>
              </a:xfrm>
              <a:prstGeom prst="line">
                <a:avLst/>
              </a:prstGeom>
              <a:noFill/>
              <a:ln w="9525">
                <a:solidFill>
                  <a:srgbClr val="C0C0C0"/>
                </a:solidFill>
                <a:prstDash val="lgDash"/>
                <a:round/>
                <a:headEnd/>
                <a:tailEnd/>
              </a:ln>
            </p:spPr>
            <p:txBody>
              <a:bodyPr/>
              <a:lstStyle/>
              <a:p>
                <a:endParaRPr lang="en-US">
                  <a:latin typeface="Arial"/>
                  <a:cs typeface="Arial"/>
                </a:endParaRPr>
              </a:p>
            </p:txBody>
          </p:sp>
        </p:grpSp>
        <p:sp>
          <p:nvSpPr>
            <p:cNvPr id="31779" name="Oval 20"/>
            <p:cNvSpPr>
              <a:spLocks noChangeArrowheads="1"/>
            </p:cNvSpPr>
            <p:nvPr/>
          </p:nvSpPr>
          <p:spPr bwMode="auto">
            <a:xfrm>
              <a:off x="4081" y="1699"/>
              <a:ext cx="88" cy="87"/>
            </a:xfrm>
            <a:prstGeom prst="ellipse">
              <a:avLst/>
            </a:prstGeom>
            <a:solidFill>
              <a:schemeClr val="bg1">
                <a:lumMod val="50000"/>
              </a:schemeClr>
            </a:solidFill>
            <a:ln w="9525">
              <a:noFill/>
              <a:prstDash val="dash"/>
              <a:round/>
              <a:headEnd/>
              <a:tailEnd/>
            </a:ln>
          </p:spPr>
          <p:txBody>
            <a:bodyPr wrap="none" anchor="ctr"/>
            <a:lstStyle/>
            <a:p>
              <a:endParaRPr lang="en-US">
                <a:latin typeface="Arial"/>
                <a:cs typeface="Arial"/>
              </a:endParaRPr>
            </a:p>
          </p:txBody>
        </p:sp>
        <p:sp>
          <p:nvSpPr>
            <p:cNvPr id="31780" name="Text Box 21"/>
            <p:cNvSpPr txBox="1">
              <a:spLocks noChangeArrowheads="1"/>
            </p:cNvSpPr>
            <p:nvPr/>
          </p:nvSpPr>
          <p:spPr bwMode="auto">
            <a:xfrm>
              <a:off x="1963" y="1627"/>
              <a:ext cx="721" cy="233"/>
            </a:xfrm>
            <a:prstGeom prst="rect">
              <a:avLst/>
            </a:prstGeom>
            <a:noFill/>
            <a:ln w="9525">
              <a:noFill/>
              <a:miter lim="800000"/>
              <a:headEnd/>
              <a:tailEnd/>
            </a:ln>
          </p:spPr>
          <p:txBody>
            <a:bodyPr lIns="0" tIns="0" bIns="0">
              <a:spAutoFit/>
            </a:bodyPr>
            <a:lstStyle/>
            <a:p>
              <a:pPr algn="r">
                <a:spcBef>
                  <a:spcPct val="50000"/>
                </a:spcBef>
              </a:pPr>
              <a:r>
                <a:rPr lang="en-US" sz="2400" dirty="0">
                  <a:solidFill>
                    <a:srgbClr val="C0C0C0"/>
                  </a:solidFill>
                  <a:latin typeface="Arial"/>
                  <a:cs typeface="Arial"/>
                </a:rPr>
                <a:t>€</a:t>
              </a:r>
              <a:r>
                <a:rPr lang="en-US" sz="2400" dirty="0" smtClean="0">
                  <a:solidFill>
                    <a:srgbClr val="C0C0C0"/>
                  </a:solidFill>
                  <a:latin typeface="Arial"/>
                  <a:cs typeface="Arial"/>
                </a:rPr>
                <a:t>10.00</a:t>
              </a:r>
              <a:endParaRPr lang="en-US" sz="2400" dirty="0">
                <a:solidFill>
                  <a:srgbClr val="C0C0C0"/>
                </a:solidFill>
                <a:latin typeface="Arial"/>
                <a:cs typeface="Arial"/>
              </a:endParaRPr>
            </a:p>
          </p:txBody>
        </p:sp>
        <p:sp>
          <p:nvSpPr>
            <p:cNvPr id="31781" name="Text Box 22"/>
            <p:cNvSpPr txBox="1">
              <a:spLocks noChangeArrowheads="1"/>
            </p:cNvSpPr>
            <p:nvPr/>
          </p:nvSpPr>
          <p:spPr bwMode="auto">
            <a:xfrm>
              <a:off x="3969" y="3111"/>
              <a:ext cx="371" cy="233"/>
            </a:xfrm>
            <a:prstGeom prst="rect">
              <a:avLst/>
            </a:prstGeom>
            <a:noFill/>
            <a:ln w="9525">
              <a:noFill/>
              <a:miter lim="800000"/>
              <a:headEnd/>
              <a:tailEnd/>
            </a:ln>
          </p:spPr>
          <p:txBody>
            <a:bodyPr lIns="0" tIns="0" rIns="0" bIns="0">
              <a:spAutoFit/>
            </a:bodyPr>
            <a:lstStyle/>
            <a:p>
              <a:pPr algn="ctr">
                <a:spcBef>
                  <a:spcPct val="50000"/>
                </a:spcBef>
              </a:pPr>
              <a:r>
                <a:rPr lang="en-US" sz="2400">
                  <a:solidFill>
                    <a:srgbClr val="C0C0C0"/>
                  </a:solidFill>
                  <a:latin typeface="Arial"/>
                  <a:cs typeface="Arial"/>
                </a:rPr>
                <a:t>500</a:t>
              </a:r>
            </a:p>
          </p:txBody>
        </p:sp>
      </p:grpSp>
      <p:grpSp>
        <p:nvGrpSpPr>
          <p:cNvPr id="8" name="Group 27"/>
          <p:cNvGrpSpPr>
            <a:grpSpLocks/>
          </p:cNvGrpSpPr>
          <p:nvPr/>
        </p:nvGrpSpPr>
        <p:grpSpPr bwMode="auto">
          <a:xfrm>
            <a:off x="6326189" y="1890714"/>
            <a:ext cx="2600325" cy="1857375"/>
            <a:chOff x="2857" y="862"/>
            <a:chExt cx="1638" cy="1170"/>
          </a:xfrm>
        </p:grpSpPr>
        <p:sp>
          <p:nvSpPr>
            <p:cNvPr id="31776" name="Line 28"/>
            <p:cNvSpPr>
              <a:spLocks noChangeShapeType="1"/>
            </p:cNvSpPr>
            <p:nvPr/>
          </p:nvSpPr>
          <p:spPr bwMode="auto">
            <a:xfrm flipV="1">
              <a:off x="2857" y="1072"/>
              <a:ext cx="1333" cy="960"/>
            </a:xfrm>
            <a:prstGeom prst="line">
              <a:avLst/>
            </a:prstGeom>
            <a:noFill/>
            <a:ln w="38100">
              <a:solidFill>
                <a:srgbClr val="FF0000"/>
              </a:solidFill>
              <a:round/>
              <a:headEnd/>
              <a:tailEnd/>
            </a:ln>
          </p:spPr>
          <p:txBody>
            <a:bodyPr/>
            <a:lstStyle/>
            <a:p>
              <a:endParaRPr lang="en-US">
                <a:latin typeface="Arial"/>
                <a:cs typeface="Arial"/>
              </a:endParaRPr>
            </a:p>
          </p:txBody>
        </p:sp>
        <p:sp>
          <p:nvSpPr>
            <p:cNvPr id="31777" name="Text Box 29"/>
            <p:cNvSpPr txBox="1">
              <a:spLocks noChangeArrowheads="1"/>
            </p:cNvSpPr>
            <p:nvPr/>
          </p:nvSpPr>
          <p:spPr bwMode="auto">
            <a:xfrm>
              <a:off x="4109" y="862"/>
              <a:ext cx="386" cy="288"/>
            </a:xfrm>
            <a:prstGeom prst="rect">
              <a:avLst/>
            </a:prstGeom>
            <a:noFill/>
            <a:ln w="9525">
              <a:noFill/>
              <a:miter lim="800000"/>
              <a:headEnd/>
              <a:tailEnd/>
            </a:ln>
          </p:spPr>
          <p:txBody>
            <a:bodyPr>
              <a:spAutoFit/>
            </a:bodyPr>
            <a:lstStyle/>
            <a:p>
              <a:pPr algn="ctr">
                <a:spcBef>
                  <a:spcPct val="50000"/>
                </a:spcBef>
              </a:pPr>
              <a:r>
                <a:rPr lang="en-US" sz="2400" b="1" i="1">
                  <a:latin typeface="Arial"/>
                  <a:cs typeface="Arial"/>
                </a:rPr>
                <a:t>S</a:t>
              </a:r>
              <a:r>
                <a:rPr lang="en-US" sz="2400" b="1" baseline="-25000">
                  <a:latin typeface="Arial"/>
                  <a:cs typeface="Arial"/>
                </a:rPr>
                <a:t>2</a:t>
              </a:r>
            </a:p>
          </p:txBody>
        </p:sp>
      </p:grpSp>
      <p:grpSp>
        <p:nvGrpSpPr>
          <p:cNvPr id="9" name="Group 55"/>
          <p:cNvGrpSpPr>
            <a:grpSpLocks/>
          </p:cNvGrpSpPr>
          <p:nvPr/>
        </p:nvGrpSpPr>
        <p:grpSpPr bwMode="auto">
          <a:xfrm>
            <a:off x="7437438" y="2628900"/>
            <a:ext cx="588962" cy="3201988"/>
            <a:chOff x="3725" y="1656"/>
            <a:chExt cx="371" cy="2017"/>
          </a:xfrm>
        </p:grpSpPr>
        <p:grpSp>
          <p:nvGrpSpPr>
            <p:cNvPr id="10" name="Group 49"/>
            <p:cNvGrpSpPr>
              <a:grpSpLocks/>
            </p:cNvGrpSpPr>
            <p:nvPr/>
          </p:nvGrpSpPr>
          <p:grpSpPr bwMode="auto">
            <a:xfrm>
              <a:off x="3725" y="1708"/>
              <a:ext cx="371" cy="1965"/>
              <a:chOff x="3725" y="1708"/>
              <a:chExt cx="371" cy="1965"/>
            </a:xfrm>
          </p:grpSpPr>
          <p:sp>
            <p:nvSpPr>
              <p:cNvPr id="31774" name="Line 26"/>
              <p:cNvSpPr>
                <a:spLocks noChangeShapeType="1"/>
              </p:cNvSpPr>
              <p:nvPr/>
            </p:nvSpPr>
            <p:spPr bwMode="auto">
              <a:xfrm>
                <a:off x="3940" y="1708"/>
                <a:ext cx="0" cy="1699"/>
              </a:xfrm>
              <a:prstGeom prst="line">
                <a:avLst/>
              </a:prstGeom>
              <a:noFill/>
              <a:ln w="9525">
                <a:solidFill>
                  <a:schemeClr val="tx1"/>
                </a:solidFill>
                <a:prstDash val="lgDash"/>
                <a:round/>
                <a:headEnd/>
                <a:tailEnd/>
              </a:ln>
            </p:spPr>
            <p:txBody>
              <a:bodyPr/>
              <a:lstStyle/>
              <a:p>
                <a:endParaRPr lang="en-US">
                  <a:latin typeface="Arial"/>
                  <a:cs typeface="Arial"/>
                </a:endParaRPr>
              </a:p>
            </p:txBody>
          </p:sp>
          <p:sp>
            <p:nvSpPr>
              <p:cNvPr id="31775" name="Text Box 30"/>
              <p:cNvSpPr txBox="1">
                <a:spLocks noChangeArrowheads="1"/>
              </p:cNvSpPr>
              <p:nvPr/>
            </p:nvSpPr>
            <p:spPr bwMode="auto">
              <a:xfrm>
                <a:off x="3725" y="3440"/>
                <a:ext cx="371" cy="233"/>
              </a:xfrm>
              <a:prstGeom prst="rect">
                <a:avLst/>
              </a:prstGeom>
              <a:noFill/>
              <a:ln w="9525">
                <a:noFill/>
                <a:miter lim="800000"/>
                <a:headEnd/>
                <a:tailEnd/>
              </a:ln>
            </p:spPr>
            <p:txBody>
              <a:bodyPr lIns="0" tIns="0" rIns="0" bIns="0">
                <a:spAutoFit/>
              </a:bodyPr>
              <a:lstStyle/>
              <a:p>
                <a:pPr algn="ctr">
                  <a:spcBef>
                    <a:spcPct val="50000"/>
                  </a:spcBef>
                </a:pPr>
                <a:r>
                  <a:rPr lang="en-US" sz="2400">
                    <a:latin typeface="Arial"/>
                    <a:cs typeface="Arial"/>
                  </a:rPr>
                  <a:t>450</a:t>
                </a:r>
              </a:p>
            </p:txBody>
          </p:sp>
        </p:grpSp>
        <p:sp>
          <p:nvSpPr>
            <p:cNvPr id="31773" name="Oval 37"/>
            <p:cNvSpPr>
              <a:spLocks noChangeArrowheads="1"/>
            </p:cNvSpPr>
            <p:nvPr/>
          </p:nvSpPr>
          <p:spPr bwMode="auto">
            <a:xfrm>
              <a:off x="3898" y="1656"/>
              <a:ext cx="88" cy="87"/>
            </a:xfrm>
            <a:prstGeom prst="ellipse">
              <a:avLst/>
            </a:prstGeom>
            <a:solidFill>
              <a:srgbClr val="000000"/>
            </a:solidFill>
            <a:ln w="9525">
              <a:noFill/>
              <a:prstDash val="dash"/>
              <a:round/>
              <a:headEnd/>
              <a:tailEnd/>
            </a:ln>
          </p:spPr>
          <p:txBody>
            <a:bodyPr wrap="none" anchor="ctr"/>
            <a:lstStyle/>
            <a:p>
              <a:endParaRPr lang="en-US">
                <a:latin typeface="Arial"/>
                <a:cs typeface="Arial"/>
              </a:endParaRPr>
            </a:p>
          </p:txBody>
        </p:sp>
      </p:grpSp>
      <p:grpSp>
        <p:nvGrpSpPr>
          <p:cNvPr id="11" name="Group 56"/>
          <p:cNvGrpSpPr>
            <a:grpSpLocks/>
          </p:cNvGrpSpPr>
          <p:nvPr/>
        </p:nvGrpSpPr>
        <p:grpSpPr bwMode="auto">
          <a:xfrm>
            <a:off x="4235451" y="2479675"/>
            <a:ext cx="3552825" cy="457200"/>
            <a:chOff x="1708" y="1562"/>
            <a:chExt cx="2238" cy="288"/>
          </a:xfrm>
        </p:grpSpPr>
        <p:sp>
          <p:nvSpPr>
            <p:cNvPr id="31769" name="Line 36"/>
            <p:cNvSpPr>
              <a:spLocks noChangeShapeType="1"/>
            </p:cNvSpPr>
            <p:nvPr/>
          </p:nvSpPr>
          <p:spPr bwMode="auto">
            <a:xfrm>
              <a:off x="2874" y="1702"/>
              <a:ext cx="1072" cy="0"/>
            </a:xfrm>
            <a:prstGeom prst="line">
              <a:avLst/>
            </a:prstGeom>
            <a:noFill/>
            <a:ln w="9525">
              <a:solidFill>
                <a:schemeClr val="tx1"/>
              </a:solidFill>
              <a:prstDash val="lgDash"/>
              <a:round/>
              <a:headEnd/>
              <a:tailEnd/>
            </a:ln>
          </p:spPr>
          <p:txBody>
            <a:bodyPr/>
            <a:lstStyle/>
            <a:p>
              <a:endParaRPr lang="en-US">
                <a:latin typeface="Arial"/>
                <a:cs typeface="Arial"/>
              </a:endParaRPr>
            </a:p>
          </p:txBody>
        </p:sp>
        <p:sp>
          <p:nvSpPr>
            <p:cNvPr id="31770" name="Text Box 38"/>
            <p:cNvSpPr txBox="1">
              <a:spLocks noChangeArrowheads="1"/>
            </p:cNvSpPr>
            <p:nvPr/>
          </p:nvSpPr>
          <p:spPr bwMode="auto">
            <a:xfrm>
              <a:off x="2121" y="1589"/>
              <a:ext cx="737" cy="233"/>
            </a:xfrm>
            <a:prstGeom prst="rect">
              <a:avLst/>
            </a:prstGeom>
            <a:noFill/>
            <a:ln w="9525">
              <a:noFill/>
              <a:miter lim="800000"/>
              <a:headEnd/>
              <a:tailEnd/>
            </a:ln>
          </p:spPr>
          <p:txBody>
            <a:bodyPr lIns="0" tIns="0" bIns="0">
              <a:spAutoFit/>
            </a:bodyPr>
            <a:lstStyle/>
            <a:p>
              <a:pPr algn="r">
                <a:spcBef>
                  <a:spcPct val="50000"/>
                </a:spcBef>
              </a:pPr>
              <a:r>
                <a:rPr lang="en-US" sz="2400" dirty="0">
                  <a:latin typeface="Arial"/>
                  <a:cs typeface="Arial"/>
                </a:rPr>
                <a:t>€</a:t>
              </a:r>
              <a:r>
                <a:rPr lang="en-US" sz="2400" dirty="0" smtClean="0">
                  <a:latin typeface="Arial"/>
                  <a:cs typeface="Arial"/>
                </a:rPr>
                <a:t>11.00</a:t>
              </a:r>
              <a:endParaRPr lang="en-US" sz="2400" dirty="0">
                <a:latin typeface="Arial"/>
                <a:cs typeface="Arial"/>
              </a:endParaRPr>
            </a:p>
          </p:txBody>
        </p:sp>
        <p:sp>
          <p:nvSpPr>
            <p:cNvPr id="31771" name="Text Box 39"/>
            <p:cNvSpPr txBox="1">
              <a:spLocks noChangeArrowheads="1"/>
            </p:cNvSpPr>
            <p:nvPr/>
          </p:nvSpPr>
          <p:spPr bwMode="auto">
            <a:xfrm>
              <a:off x="1708" y="1562"/>
              <a:ext cx="505" cy="288"/>
            </a:xfrm>
            <a:prstGeom prst="rect">
              <a:avLst/>
            </a:prstGeom>
            <a:noFill/>
            <a:ln w="9525">
              <a:noFill/>
              <a:miter lim="800000"/>
              <a:headEnd/>
              <a:tailEnd/>
            </a:ln>
          </p:spPr>
          <p:txBody>
            <a:bodyPr>
              <a:spAutoFit/>
            </a:bodyPr>
            <a:lstStyle/>
            <a:p>
              <a:pPr algn="r">
                <a:spcBef>
                  <a:spcPct val="50000"/>
                </a:spcBef>
              </a:pPr>
              <a:r>
                <a:rPr lang="en-US" sz="2400" b="1" i="1">
                  <a:latin typeface="Arial"/>
                  <a:cs typeface="Arial"/>
                </a:rPr>
                <a:t>P</a:t>
              </a:r>
              <a:r>
                <a:rPr lang="en-US" sz="2400" b="1" i="1" baseline="-25000">
                  <a:latin typeface="Arial"/>
                  <a:cs typeface="Arial"/>
                </a:rPr>
                <a:t>B</a:t>
              </a:r>
              <a:r>
                <a:rPr lang="en-US" sz="2400">
                  <a:latin typeface="Arial"/>
                  <a:cs typeface="Arial"/>
                </a:rPr>
                <a:t> =</a:t>
              </a:r>
              <a:endParaRPr lang="en-US" sz="2400" b="1" i="1" baseline="-25000">
                <a:latin typeface="Arial"/>
                <a:cs typeface="Arial"/>
              </a:endParaRPr>
            </a:p>
          </p:txBody>
        </p:sp>
      </p:grpSp>
      <p:grpSp>
        <p:nvGrpSpPr>
          <p:cNvPr id="12" name="Group 50"/>
          <p:cNvGrpSpPr>
            <a:grpSpLocks/>
          </p:cNvGrpSpPr>
          <p:nvPr/>
        </p:nvGrpSpPr>
        <p:grpSpPr bwMode="auto">
          <a:xfrm>
            <a:off x="4394200" y="3484563"/>
            <a:ext cx="3460750" cy="457200"/>
            <a:chOff x="1808" y="2195"/>
            <a:chExt cx="2180" cy="288"/>
          </a:xfrm>
        </p:grpSpPr>
        <p:grpSp>
          <p:nvGrpSpPr>
            <p:cNvPr id="13" name="Group 31"/>
            <p:cNvGrpSpPr>
              <a:grpSpLocks/>
            </p:cNvGrpSpPr>
            <p:nvPr/>
          </p:nvGrpSpPr>
          <p:grpSpPr bwMode="auto">
            <a:xfrm>
              <a:off x="2263" y="2220"/>
              <a:ext cx="1725" cy="233"/>
              <a:chOff x="2091" y="1887"/>
              <a:chExt cx="1725" cy="233"/>
            </a:xfrm>
          </p:grpSpPr>
          <p:sp>
            <p:nvSpPr>
              <p:cNvPr id="31766" name="Line 32"/>
              <p:cNvSpPr>
                <a:spLocks noChangeShapeType="1"/>
              </p:cNvSpPr>
              <p:nvPr/>
            </p:nvSpPr>
            <p:spPr bwMode="auto">
              <a:xfrm>
                <a:off x="2700" y="2005"/>
                <a:ext cx="1072" cy="0"/>
              </a:xfrm>
              <a:prstGeom prst="line">
                <a:avLst/>
              </a:prstGeom>
              <a:noFill/>
              <a:ln w="9525">
                <a:solidFill>
                  <a:schemeClr val="tx1"/>
                </a:solidFill>
                <a:prstDash val="lgDash"/>
                <a:round/>
                <a:headEnd/>
                <a:tailEnd/>
              </a:ln>
            </p:spPr>
            <p:txBody>
              <a:bodyPr/>
              <a:lstStyle/>
              <a:p>
                <a:endParaRPr lang="en-US">
                  <a:latin typeface="Arial"/>
                  <a:cs typeface="Arial"/>
                </a:endParaRPr>
              </a:p>
            </p:txBody>
          </p:sp>
          <p:sp>
            <p:nvSpPr>
              <p:cNvPr id="31767" name="Oval 33"/>
              <p:cNvSpPr>
                <a:spLocks noChangeArrowheads="1"/>
              </p:cNvSpPr>
              <p:nvPr/>
            </p:nvSpPr>
            <p:spPr bwMode="auto">
              <a:xfrm>
                <a:off x="3728" y="1958"/>
                <a:ext cx="88" cy="87"/>
              </a:xfrm>
              <a:prstGeom prst="ellipse">
                <a:avLst/>
              </a:prstGeom>
              <a:solidFill>
                <a:srgbClr val="000000"/>
              </a:solidFill>
              <a:ln w="9525">
                <a:noFill/>
                <a:prstDash val="dash"/>
                <a:round/>
                <a:headEnd/>
                <a:tailEnd/>
              </a:ln>
            </p:spPr>
            <p:txBody>
              <a:bodyPr wrap="none" anchor="ctr"/>
              <a:lstStyle/>
              <a:p>
                <a:endParaRPr lang="en-US">
                  <a:latin typeface="Arial"/>
                  <a:cs typeface="Arial"/>
                </a:endParaRPr>
              </a:p>
            </p:txBody>
          </p:sp>
          <p:sp>
            <p:nvSpPr>
              <p:cNvPr id="31768" name="Text Box 34"/>
              <p:cNvSpPr txBox="1">
                <a:spLocks noChangeArrowheads="1"/>
              </p:cNvSpPr>
              <p:nvPr/>
            </p:nvSpPr>
            <p:spPr bwMode="auto">
              <a:xfrm>
                <a:off x="2091" y="1887"/>
                <a:ext cx="593" cy="233"/>
              </a:xfrm>
              <a:prstGeom prst="rect">
                <a:avLst/>
              </a:prstGeom>
              <a:noFill/>
              <a:ln w="9525">
                <a:noFill/>
                <a:miter lim="800000"/>
                <a:headEnd/>
                <a:tailEnd/>
              </a:ln>
            </p:spPr>
            <p:txBody>
              <a:bodyPr lIns="0" tIns="0" bIns="0">
                <a:spAutoFit/>
              </a:bodyPr>
              <a:lstStyle/>
              <a:p>
                <a:pPr algn="r">
                  <a:spcBef>
                    <a:spcPct val="50000"/>
                  </a:spcBef>
                </a:pPr>
                <a:r>
                  <a:rPr lang="en-US" sz="2400" dirty="0">
                    <a:latin typeface="Arial"/>
                    <a:cs typeface="Arial"/>
                  </a:rPr>
                  <a:t>€</a:t>
                </a:r>
                <a:r>
                  <a:rPr lang="en-US" sz="2400" dirty="0" smtClean="0">
                    <a:latin typeface="Arial"/>
                    <a:cs typeface="Arial"/>
                  </a:rPr>
                  <a:t>9.50</a:t>
                </a:r>
                <a:endParaRPr lang="en-US" sz="2400" dirty="0">
                  <a:latin typeface="Arial"/>
                  <a:cs typeface="Arial"/>
                </a:endParaRPr>
              </a:p>
            </p:txBody>
          </p:sp>
        </p:grpSp>
        <p:sp>
          <p:nvSpPr>
            <p:cNvPr id="31765" name="Text Box 40"/>
            <p:cNvSpPr txBox="1">
              <a:spLocks noChangeArrowheads="1"/>
            </p:cNvSpPr>
            <p:nvPr/>
          </p:nvSpPr>
          <p:spPr bwMode="auto">
            <a:xfrm>
              <a:off x="1808" y="2195"/>
              <a:ext cx="505" cy="288"/>
            </a:xfrm>
            <a:prstGeom prst="rect">
              <a:avLst/>
            </a:prstGeom>
            <a:noFill/>
            <a:ln w="9525">
              <a:noFill/>
              <a:miter lim="800000"/>
              <a:headEnd/>
              <a:tailEnd/>
            </a:ln>
          </p:spPr>
          <p:txBody>
            <a:bodyPr>
              <a:spAutoFit/>
            </a:bodyPr>
            <a:lstStyle/>
            <a:p>
              <a:pPr algn="r">
                <a:spcBef>
                  <a:spcPct val="50000"/>
                </a:spcBef>
              </a:pPr>
              <a:r>
                <a:rPr lang="en-US" sz="2400" b="1" i="1">
                  <a:latin typeface="Arial"/>
                  <a:cs typeface="Arial"/>
                </a:rPr>
                <a:t>P</a:t>
              </a:r>
              <a:r>
                <a:rPr lang="en-US" sz="2400" b="1" i="1" baseline="-25000">
                  <a:latin typeface="Arial"/>
                  <a:cs typeface="Arial"/>
                </a:rPr>
                <a:t>S</a:t>
              </a:r>
              <a:r>
                <a:rPr lang="en-US" sz="2400">
                  <a:latin typeface="Arial"/>
                  <a:cs typeface="Arial"/>
                </a:rPr>
                <a:t> =</a:t>
              </a:r>
              <a:endParaRPr lang="en-US" sz="2400" b="1" i="1" baseline="-25000">
                <a:latin typeface="Arial"/>
                <a:cs typeface="Arial"/>
              </a:endParaRPr>
            </a:p>
          </p:txBody>
        </p:sp>
      </p:grpSp>
      <p:sp>
        <p:nvSpPr>
          <p:cNvPr id="122922" name="Line 42"/>
          <p:cNvSpPr>
            <a:spLocks noChangeShapeType="1"/>
          </p:cNvSpPr>
          <p:nvPr/>
        </p:nvSpPr>
        <p:spPr bwMode="auto">
          <a:xfrm flipV="1">
            <a:off x="7778750" y="2767013"/>
            <a:ext cx="1588" cy="874712"/>
          </a:xfrm>
          <a:prstGeom prst="line">
            <a:avLst/>
          </a:prstGeom>
          <a:noFill/>
          <a:ln w="38100">
            <a:solidFill>
              <a:srgbClr val="00CC00"/>
            </a:solidFill>
            <a:round/>
            <a:headEnd/>
            <a:tailEnd/>
          </a:ln>
        </p:spPr>
        <p:txBody>
          <a:bodyPr/>
          <a:lstStyle/>
          <a:p>
            <a:endParaRPr lang="en-US">
              <a:latin typeface="Arial"/>
              <a:cs typeface="Arial"/>
            </a:endParaRPr>
          </a:p>
        </p:txBody>
      </p:sp>
      <p:grpSp>
        <p:nvGrpSpPr>
          <p:cNvPr id="14" name="Group 48"/>
          <p:cNvGrpSpPr>
            <a:grpSpLocks/>
          </p:cNvGrpSpPr>
          <p:nvPr/>
        </p:nvGrpSpPr>
        <p:grpSpPr bwMode="auto">
          <a:xfrm>
            <a:off x="7856538" y="2635251"/>
            <a:ext cx="842962" cy="1058863"/>
            <a:chOff x="3989" y="1656"/>
            <a:chExt cx="531" cy="667"/>
          </a:xfrm>
        </p:grpSpPr>
        <p:sp>
          <p:nvSpPr>
            <p:cNvPr id="31761" name="AutoShape 43"/>
            <p:cNvSpPr>
              <a:spLocks/>
            </p:cNvSpPr>
            <p:nvPr/>
          </p:nvSpPr>
          <p:spPr bwMode="auto">
            <a:xfrm flipH="1">
              <a:off x="3989" y="1702"/>
              <a:ext cx="118" cy="621"/>
            </a:xfrm>
            <a:prstGeom prst="leftBrace">
              <a:avLst>
                <a:gd name="adj1" fmla="val 57110"/>
                <a:gd name="adj2" fmla="val 49435"/>
              </a:avLst>
            </a:prstGeom>
            <a:noFill/>
            <a:ln w="31750">
              <a:solidFill>
                <a:schemeClr val="accent2">
                  <a:lumMod val="60000"/>
                  <a:lumOff val="40000"/>
                </a:schemeClr>
              </a:solidFill>
              <a:round/>
              <a:headEnd/>
              <a:tailEnd/>
            </a:ln>
          </p:spPr>
          <p:txBody>
            <a:bodyPr wrap="none" anchor="ctr"/>
            <a:lstStyle/>
            <a:p>
              <a:endParaRPr lang="en-US">
                <a:latin typeface="Arial"/>
                <a:cs typeface="Arial"/>
              </a:endParaRPr>
            </a:p>
          </p:txBody>
        </p:sp>
        <p:sp>
          <p:nvSpPr>
            <p:cNvPr id="31762" name="Text Box 44"/>
            <p:cNvSpPr txBox="1">
              <a:spLocks noChangeArrowheads="1"/>
            </p:cNvSpPr>
            <p:nvPr/>
          </p:nvSpPr>
          <p:spPr bwMode="auto">
            <a:xfrm>
              <a:off x="4078" y="1656"/>
              <a:ext cx="442" cy="288"/>
            </a:xfrm>
            <a:prstGeom prst="rect">
              <a:avLst/>
            </a:prstGeom>
            <a:noFill/>
            <a:ln w="9525">
              <a:noFill/>
              <a:miter lim="800000"/>
              <a:headEnd/>
              <a:tailEnd/>
            </a:ln>
          </p:spPr>
          <p:txBody>
            <a:bodyPr>
              <a:spAutoFit/>
            </a:bodyPr>
            <a:lstStyle/>
            <a:p>
              <a:pPr algn="r">
                <a:spcBef>
                  <a:spcPct val="50000"/>
                </a:spcBef>
              </a:pPr>
              <a:r>
                <a:rPr lang="en-US" sz="2400" dirty="0">
                  <a:solidFill>
                    <a:schemeClr val="accent2">
                      <a:lumMod val="60000"/>
                      <a:lumOff val="40000"/>
                    </a:schemeClr>
                  </a:solidFill>
                  <a:latin typeface="Arial"/>
                  <a:cs typeface="Arial"/>
                </a:rPr>
                <a:t>Tax</a:t>
              </a:r>
            </a:p>
          </p:txBody>
        </p:sp>
        <p:sp>
          <p:nvSpPr>
            <p:cNvPr id="31763" name="Line 45"/>
            <p:cNvSpPr>
              <a:spLocks noChangeShapeType="1"/>
            </p:cNvSpPr>
            <p:nvPr/>
          </p:nvSpPr>
          <p:spPr bwMode="auto">
            <a:xfrm flipV="1">
              <a:off x="4135" y="1888"/>
              <a:ext cx="140" cy="113"/>
            </a:xfrm>
            <a:prstGeom prst="line">
              <a:avLst/>
            </a:prstGeom>
            <a:noFill/>
            <a:ln w="12700">
              <a:solidFill>
                <a:schemeClr val="tx1"/>
              </a:solidFill>
              <a:round/>
              <a:headEnd/>
              <a:tailEnd/>
            </a:ln>
          </p:spPr>
          <p:txBody>
            <a:bodyPr/>
            <a:lstStyle/>
            <a:p>
              <a:endParaRPr lang="en-US">
                <a:latin typeface="Arial"/>
                <a:cs typeface="Arial"/>
              </a:endParaRPr>
            </a:p>
          </p:txBody>
        </p:sp>
      </p:grpSp>
      <p:sp>
        <p:nvSpPr>
          <p:cNvPr id="31759" name="Text Box 46"/>
          <p:cNvSpPr txBox="1">
            <a:spLocks noChangeArrowheads="1"/>
          </p:cNvSpPr>
          <p:nvPr/>
        </p:nvSpPr>
        <p:spPr bwMode="auto">
          <a:xfrm>
            <a:off x="6338888" y="1003301"/>
            <a:ext cx="3479800" cy="854075"/>
          </a:xfrm>
          <a:prstGeom prst="rect">
            <a:avLst/>
          </a:prstGeom>
          <a:noFill/>
          <a:ln w="9525">
            <a:noFill/>
            <a:miter lim="800000"/>
            <a:headEnd/>
            <a:tailEnd/>
          </a:ln>
        </p:spPr>
        <p:txBody>
          <a:bodyPr>
            <a:spAutoFit/>
          </a:bodyPr>
          <a:lstStyle/>
          <a:p>
            <a:pPr algn="ctr">
              <a:spcBef>
                <a:spcPct val="50000"/>
              </a:spcBef>
            </a:pPr>
            <a:r>
              <a:rPr lang="en-US" sz="2500" dirty="0">
                <a:latin typeface="Arial"/>
                <a:cs typeface="Arial"/>
              </a:rPr>
              <a:t>Effects of a </a:t>
            </a:r>
            <a:r>
              <a:rPr lang="en-US" sz="2500" dirty="0" smtClean="0">
                <a:latin typeface="Arial"/>
                <a:cs typeface="Arial"/>
              </a:rPr>
              <a:t>€1.50 </a:t>
            </a:r>
            <a:r>
              <a:rPr lang="en-US" sz="2500" dirty="0">
                <a:latin typeface="Arial"/>
                <a:cs typeface="Arial"/>
              </a:rPr>
              <a:t>per unit tax on sellers</a:t>
            </a:r>
          </a:p>
        </p:txBody>
      </p:sp>
      <p:sp>
        <p:nvSpPr>
          <p:cNvPr id="116783" name="Rectangle 47"/>
          <p:cNvSpPr>
            <a:spLocks noChangeArrowheads="1"/>
          </p:cNvSpPr>
          <p:nvPr/>
        </p:nvSpPr>
        <p:spPr bwMode="auto">
          <a:xfrm>
            <a:off x="2062163" y="1033463"/>
            <a:ext cx="2627312" cy="4868862"/>
          </a:xfrm>
          <a:prstGeom prst="rect">
            <a:avLst/>
          </a:prstGeom>
          <a:noFill/>
          <a:ln w="9525">
            <a:noFill/>
            <a:miter lim="800000"/>
            <a:headEnd/>
            <a:tailEnd/>
          </a:ln>
        </p:spPr>
        <p:txBody>
          <a:bodyPr/>
          <a:lstStyle/>
          <a:p>
            <a:pPr>
              <a:lnSpc>
                <a:spcPct val="105000"/>
              </a:lnSpc>
              <a:spcBef>
                <a:spcPct val="45000"/>
              </a:spcBef>
              <a:buClr>
                <a:srgbClr val="00B85C"/>
              </a:buClr>
              <a:buSzPct val="120000"/>
              <a:buFont typeface="Wingdings" pitchFamily="2" charset="2"/>
              <a:buNone/>
            </a:pPr>
            <a:r>
              <a:rPr lang="en-US" sz="2500" u="sng" dirty="0">
                <a:latin typeface="Arial"/>
                <a:cs typeface="Arial"/>
              </a:rPr>
              <a:t>New </a:t>
            </a:r>
            <a:r>
              <a:rPr lang="en-US" sz="2500" u="sng" dirty="0" smtClean="0">
                <a:latin typeface="Arial"/>
                <a:cs typeface="Arial"/>
              </a:rPr>
              <a:t>equilibrium</a:t>
            </a:r>
            <a:r>
              <a:rPr lang="en-US" sz="2500" u="sng" dirty="0">
                <a:latin typeface="Arial"/>
                <a:cs typeface="Arial"/>
              </a:rPr>
              <a:t>:</a:t>
            </a:r>
          </a:p>
          <a:p>
            <a:pPr>
              <a:lnSpc>
                <a:spcPct val="105000"/>
              </a:lnSpc>
              <a:spcBef>
                <a:spcPct val="45000"/>
              </a:spcBef>
              <a:buClr>
                <a:srgbClr val="00B85C"/>
              </a:buClr>
              <a:buSzPct val="120000"/>
              <a:buFont typeface="Wingdings" pitchFamily="2" charset="2"/>
              <a:buNone/>
            </a:pPr>
            <a:r>
              <a:rPr lang="en-US" sz="2500" b="1" i="1" dirty="0">
                <a:latin typeface="Arial"/>
                <a:cs typeface="Arial"/>
              </a:rPr>
              <a:t>Q</a:t>
            </a:r>
            <a:r>
              <a:rPr lang="en-US" sz="2500" dirty="0">
                <a:latin typeface="Arial"/>
                <a:cs typeface="Arial"/>
              </a:rPr>
              <a:t> = 450</a:t>
            </a:r>
          </a:p>
          <a:p>
            <a:pPr>
              <a:lnSpc>
                <a:spcPct val="105000"/>
              </a:lnSpc>
              <a:spcBef>
                <a:spcPct val="45000"/>
              </a:spcBef>
              <a:buClr>
                <a:srgbClr val="00B85C"/>
              </a:buClr>
              <a:buSzPct val="120000"/>
              <a:buFont typeface="Wingdings" pitchFamily="2" charset="2"/>
              <a:buNone/>
            </a:pPr>
            <a:r>
              <a:rPr lang="en-US" sz="2500" dirty="0">
                <a:latin typeface="Arial"/>
                <a:cs typeface="Arial"/>
              </a:rPr>
              <a:t>Buyers pay </a:t>
            </a:r>
            <a:br>
              <a:rPr lang="en-US" sz="2500" dirty="0">
                <a:latin typeface="Arial"/>
                <a:cs typeface="Arial"/>
              </a:rPr>
            </a:br>
            <a:r>
              <a:rPr lang="en-US" sz="2400" b="1" i="1" dirty="0">
                <a:latin typeface="Arial"/>
                <a:cs typeface="Arial"/>
              </a:rPr>
              <a:t>P</a:t>
            </a:r>
            <a:r>
              <a:rPr lang="en-US" sz="2400" b="1" i="1" baseline="-25000" dirty="0">
                <a:latin typeface="Arial"/>
                <a:cs typeface="Arial"/>
              </a:rPr>
              <a:t>B</a:t>
            </a:r>
            <a:r>
              <a:rPr lang="en-US" sz="2500" dirty="0">
                <a:latin typeface="Arial"/>
                <a:cs typeface="Arial"/>
              </a:rPr>
              <a:t> = </a:t>
            </a:r>
            <a:r>
              <a:rPr lang="en-US" sz="2500" dirty="0" smtClean="0">
                <a:latin typeface="Arial"/>
                <a:cs typeface="Arial"/>
              </a:rPr>
              <a:t>€11.00</a:t>
            </a:r>
            <a:endParaRPr lang="en-US" sz="2500" dirty="0">
              <a:latin typeface="Arial"/>
              <a:cs typeface="Arial"/>
            </a:endParaRPr>
          </a:p>
          <a:p>
            <a:pPr>
              <a:lnSpc>
                <a:spcPct val="105000"/>
              </a:lnSpc>
              <a:spcBef>
                <a:spcPct val="45000"/>
              </a:spcBef>
              <a:buClr>
                <a:srgbClr val="00B85C"/>
              </a:buClr>
              <a:buSzPct val="120000"/>
              <a:buFont typeface="Wingdings" pitchFamily="2" charset="2"/>
              <a:buNone/>
            </a:pPr>
            <a:r>
              <a:rPr lang="en-US" sz="2500" dirty="0">
                <a:latin typeface="Arial"/>
                <a:cs typeface="Arial"/>
              </a:rPr>
              <a:t>Sellers </a:t>
            </a:r>
            <a:br>
              <a:rPr lang="en-US" sz="2500" dirty="0">
                <a:latin typeface="Arial"/>
                <a:cs typeface="Arial"/>
              </a:rPr>
            </a:br>
            <a:r>
              <a:rPr lang="en-US" sz="2500" dirty="0">
                <a:latin typeface="Arial"/>
                <a:cs typeface="Arial"/>
              </a:rPr>
              <a:t>receive </a:t>
            </a:r>
            <a:br>
              <a:rPr lang="en-US" sz="2500" dirty="0">
                <a:latin typeface="Arial"/>
                <a:cs typeface="Arial"/>
              </a:rPr>
            </a:br>
            <a:r>
              <a:rPr lang="en-US" sz="2400" b="1" i="1" dirty="0">
                <a:latin typeface="Arial"/>
                <a:cs typeface="Arial"/>
              </a:rPr>
              <a:t>P</a:t>
            </a:r>
            <a:r>
              <a:rPr lang="en-US" sz="2400" b="1" i="1" baseline="-25000" dirty="0">
                <a:latin typeface="Arial"/>
                <a:cs typeface="Arial"/>
              </a:rPr>
              <a:t>S</a:t>
            </a:r>
            <a:r>
              <a:rPr lang="en-US" sz="2500" dirty="0">
                <a:latin typeface="Arial"/>
                <a:cs typeface="Arial"/>
              </a:rPr>
              <a:t> = </a:t>
            </a:r>
            <a:r>
              <a:rPr lang="en-US" sz="2500" dirty="0" smtClean="0">
                <a:latin typeface="Arial"/>
                <a:cs typeface="Arial"/>
              </a:rPr>
              <a:t>€9.50</a:t>
            </a:r>
            <a:endParaRPr lang="en-US" sz="2500" dirty="0">
              <a:latin typeface="Arial"/>
              <a:cs typeface="Arial"/>
            </a:endParaRPr>
          </a:p>
          <a:p>
            <a:pPr>
              <a:lnSpc>
                <a:spcPct val="105000"/>
              </a:lnSpc>
              <a:spcBef>
                <a:spcPct val="45000"/>
              </a:spcBef>
              <a:buClr>
                <a:srgbClr val="00B85C"/>
              </a:buClr>
              <a:buSzPct val="120000"/>
              <a:buFont typeface="Wingdings" pitchFamily="2" charset="2"/>
              <a:buNone/>
            </a:pPr>
            <a:r>
              <a:rPr lang="en-US" sz="2500" dirty="0">
                <a:latin typeface="Arial"/>
                <a:cs typeface="Arial"/>
              </a:rPr>
              <a:t>Difference between them </a:t>
            </a:r>
            <a:br>
              <a:rPr lang="en-US" sz="2500" dirty="0">
                <a:latin typeface="Arial"/>
                <a:cs typeface="Arial"/>
              </a:rPr>
            </a:br>
            <a:r>
              <a:rPr lang="en-US" sz="2500" dirty="0">
                <a:latin typeface="Arial"/>
                <a:cs typeface="Arial"/>
              </a:rPr>
              <a:t>  = </a:t>
            </a:r>
            <a:r>
              <a:rPr lang="en-US" sz="2500" dirty="0" smtClean="0">
                <a:latin typeface="Arial"/>
                <a:cs typeface="Arial"/>
              </a:rPr>
              <a:t>€1.50 </a:t>
            </a:r>
            <a:r>
              <a:rPr lang="en-US" sz="2500" dirty="0">
                <a:latin typeface="Arial"/>
                <a:cs typeface="Arial"/>
              </a:rPr>
              <a:t>= tax</a:t>
            </a:r>
          </a:p>
        </p:txBody>
      </p:sp>
    </p:spTree>
    <p:extLst>
      <p:ext uri="{BB962C8B-B14F-4D97-AF65-F5344CB8AC3E}">
        <p14:creationId xmlns:p14="http://schemas.microsoft.com/office/powerpoint/2010/main" val="32052694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6783">
                                            <p:txEl>
                                              <p:pRg st="1" end="1"/>
                                            </p:txEl>
                                          </p:spTgt>
                                        </p:tgtEl>
                                        <p:attrNameLst>
                                          <p:attrName>style.visibility</p:attrName>
                                        </p:attrNameLst>
                                      </p:cBhvr>
                                      <p:to>
                                        <p:strVal val="visible"/>
                                      </p:to>
                                    </p:set>
                                    <p:animEffect transition="in" filter="wipe(left)">
                                      <p:cBhvr>
                                        <p:cTn id="7" dur="500"/>
                                        <p:tgtEl>
                                          <p:spTgt spid="116783">
                                            <p:txEl>
                                              <p:pRg st="1" end="1"/>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16783">
                                            <p:txEl>
                                              <p:pRg st="2" end="2"/>
                                            </p:txEl>
                                          </p:spTgt>
                                        </p:tgtEl>
                                        <p:attrNameLst>
                                          <p:attrName>style.visibility</p:attrName>
                                        </p:attrNameLst>
                                      </p:cBhvr>
                                      <p:to>
                                        <p:strVal val="visible"/>
                                      </p:to>
                                    </p:set>
                                    <p:animEffect transition="in" filter="wipe(left)">
                                      <p:cBhvr>
                                        <p:cTn id="15" dur="500"/>
                                        <p:tgtEl>
                                          <p:spTgt spid="116783">
                                            <p:txEl>
                                              <p:pRg st="2" end="2"/>
                                            </p:txEl>
                                          </p:spTgt>
                                        </p:tgtEl>
                                      </p:cBhvr>
                                    </p:animEffect>
                                  </p:childTnLst>
                                </p:cTn>
                              </p:par>
                              <p:par>
                                <p:cTn id="16" presetID="22" presetClass="entr" presetSubtype="2"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right)">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16783">
                                            <p:txEl>
                                              <p:pRg st="3" end="3"/>
                                            </p:txEl>
                                          </p:spTgt>
                                        </p:tgtEl>
                                        <p:attrNameLst>
                                          <p:attrName>style.visibility</p:attrName>
                                        </p:attrNameLst>
                                      </p:cBhvr>
                                      <p:to>
                                        <p:strVal val="visible"/>
                                      </p:to>
                                    </p:set>
                                    <p:animEffect transition="in" filter="wipe(left)">
                                      <p:cBhvr>
                                        <p:cTn id="23" dur="500"/>
                                        <p:tgtEl>
                                          <p:spTgt spid="116783">
                                            <p:txEl>
                                              <p:pRg st="3" end="3"/>
                                            </p:txEl>
                                          </p:spTgt>
                                        </p:tgtEl>
                                      </p:cBhvr>
                                    </p:animEffect>
                                  </p:childTnLst>
                                </p:cTn>
                              </p:par>
                              <p:par>
                                <p:cTn id="24" presetID="22" presetClass="entr" presetSubtype="2"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right)">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16783">
                                            <p:txEl>
                                              <p:pRg st="4" end="4"/>
                                            </p:txEl>
                                          </p:spTgt>
                                        </p:tgtEl>
                                        <p:attrNameLst>
                                          <p:attrName>style.visibility</p:attrName>
                                        </p:attrNameLst>
                                      </p:cBhvr>
                                      <p:to>
                                        <p:strVal val="visible"/>
                                      </p:to>
                                    </p:set>
                                    <p:animEffect transition="in" filter="wipe(left)">
                                      <p:cBhvr>
                                        <p:cTn id="31" dur="500"/>
                                        <p:tgtEl>
                                          <p:spTgt spid="116783">
                                            <p:txEl>
                                              <p:pRg st="4" end="4"/>
                                            </p:txEl>
                                          </p:spTgt>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22922"/>
                                        </p:tgtEl>
                                        <p:attrNameLst>
                                          <p:attrName>style.visibility</p:attrName>
                                        </p:attrNameLst>
                                      </p:cBhvr>
                                      <p:to>
                                        <p:strVal val="visible"/>
                                      </p:to>
                                    </p:set>
                                    <p:animEffect transition="in" filter="wipe(down)">
                                      <p:cBhvr>
                                        <p:cTn id="34" dur="500"/>
                                        <p:tgtEl>
                                          <p:spTgt spid="122922"/>
                                        </p:tgtEl>
                                      </p:cBhvr>
                                    </p:animEffect>
                                  </p:childTnLst>
                                </p:cTn>
                              </p:par>
                            </p:childTnLst>
                          </p:cTn>
                        </p:par>
                        <p:par>
                          <p:cTn id="35" fill="hold">
                            <p:stCondLst>
                              <p:cond delay="500"/>
                            </p:stCondLst>
                            <p:childTnLst>
                              <p:par>
                                <p:cTn id="36" presetID="18" presetClass="entr" presetSubtype="12" fill="hold"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strips(downLeft)">
                                      <p:cBhvr>
                                        <p:cTn id="3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2" grpId="0" animBg="1"/>
      <p:bldP spid="116783" grpId="0" build="p"/>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2"/>
          <p:cNvGrpSpPr>
            <a:grpSpLocks/>
          </p:cNvGrpSpPr>
          <p:nvPr/>
        </p:nvGrpSpPr>
        <p:grpSpPr bwMode="auto">
          <a:xfrm>
            <a:off x="6596064" y="2278064"/>
            <a:ext cx="3176587" cy="2274887"/>
            <a:chOff x="3027" y="1106"/>
            <a:chExt cx="2001" cy="1433"/>
          </a:xfrm>
        </p:grpSpPr>
        <p:sp>
          <p:nvSpPr>
            <p:cNvPr id="32808" name="Line 3"/>
            <p:cNvSpPr>
              <a:spLocks noChangeShapeType="1"/>
            </p:cNvSpPr>
            <p:nvPr/>
          </p:nvSpPr>
          <p:spPr bwMode="auto">
            <a:xfrm flipV="1">
              <a:off x="3027" y="1316"/>
              <a:ext cx="1696" cy="1223"/>
            </a:xfrm>
            <a:prstGeom prst="line">
              <a:avLst/>
            </a:prstGeom>
            <a:noFill/>
            <a:ln w="38100">
              <a:solidFill>
                <a:srgbClr val="C00000"/>
              </a:solidFill>
              <a:round/>
              <a:headEnd/>
              <a:tailEnd/>
            </a:ln>
          </p:spPr>
          <p:txBody>
            <a:bodyPr/>
            <a:lstStyle/>
            <a:p>
              <a:endParaRPr lang="en-US">
                <a:latin typeface="Arial"/>
                <a:cs typeface="Arial"/>
              </a:endParaRPr>
            </a:p>
          </p:txBody>
        </p:sp>
        <p:sp>
          <p:nvSpPr>
            <p:cNvPr id="32809" name="Text Box 4"/>
            <p:cNvSpPr txBox="1">
              <a:spLocks noChangeArrowheads="1"/>
            </p:cNvSpPr>
            <p:nvPr/>
          </p:nvSpPr>
          <p:spPr bwMode="auto">
            <a:xfrm>
              <a:off x="4642" y="1106"/>
              <a:ext cx="386" cy="288"/>
            </a:xfrm>
            <a:prstGeom prst="rect">
              <a:avLst/>
            </a:prstGeom>
            <a:noFill/>
            <a:ln w="9525">
              <a:noFill/>
              <a:miter lim="800000"/>
              <a:headEnd/>
              <a:tailEnd/>
            </a:ln>
          </p:spPr>
          <p:txBody>
            <a:bodyPr>
              <a:spAutoFit/>
            </a:bodyPr>
            <a:lstStyle/>
            <a:p>
              <a:pPr algn="ctr">
                <a:spcBef>
                  <a:spcPct val="50000"/>
                </a:spcBef>
              </a:pPr>
              <a:r>
                <a:rPr lang="en-US" sz="2400" b="1" i="1">
                  <a:latin typeface="Arial"/>
                  <a:cs typeface="Arial"/>
                </a:rPr>
                <a:t>S</a:t>
              </a:r>
              <a:r>
                <a:rPr lang="en-US" sz="2400" b="1" baseline="-25000">
                  <a:latin typeface="Arial"/>
                  <a:cs typeface="Arial"/>
                </a:rPr>
                <a:t>1</a:t>
              </a:r>
            </a:p>
          </p:txBody>
        </p:sp>
      </p:grpSp>
      <p:sp>
        <p:nvSpPr>
          <p:cNvPr id="32773" name="Rectangle 5"/>
          <p:cNvSpPr>
            <a:spLocks noGrp="1" noChangeArrowheads="1"/>
          </p:cNvSpPr>
          <p:nvPr>
            <p:ph type="title" idx="4294967295"/>
          </p:nvPr>
        </p:nvSpPr>
        <p:spPr>
          <a:xfrm>
            <a:off x="1524000" y="152400"/>
            <a:ext cx="9144000" cy="649288"/>
          </a:xfrm>
        </p:spPr>
        <p:txBody>
          <a:bodyPr>
            <a:normAutofit fontScale="90000"/>
          </a:bodyPr>
          <a:lstStyle/>
          <a:p>
            <a:pPr algn="ctr" eaLnBrk="1" hangingPunct="1"/>
            <a:r>
              <a:rPr lang="en-US" sz="3600" dirty="0"/>
              <a:t>The Outcome Is the Same in Both Cases</a:t>
            </a:r>
            <a:r>
              <a:rPr lang="en-US" sz="3800" dirty="0"/>
              <a:t>!</a:t>
            </a:r>
          </a:p>
        </p:txBody>
      </p:sp>
      <p:sp>
        <p:nvSpPr>
          <p:cNvPr id="125958" name="Rectangle 6"/>
          <p:cNvSpPr>
            <a:spLocks noGrp="1" noChangeArrowheads="1"/>
          </p:cNvSpPr>
          <p:nvPr>
            <p:ph type="body" idx="4294967295"/>
          </p:nvPr>
        </p:nvSpPr>
        <p:spPr>
          <a:xfrm>
            <a:off x="1901826" y="1862139"/>
            <a:ext cx="2214563" cy="4029075"/>
          </a:xfrm>
          <a:noFill/>
        </p:spPr>
        <p:txBody>
          <a:bodyPr/>
          <a:lstStyle/>
          <a:p>
            <a:pPr marL="0" indent="0" eaLnBrk="1" hangingPunct="1">
              <a:buNone/>
            </a:pPr>
            <a:r>
              <a:rPr lang="en-US" sz="2600" dirty="0"/>
              <a:t>What matters is this:</a:t>
            </a:r>
          </a:p>
          <a:p>
            <a:pPr marL="0" indent="0" eaLnBrk="1" hangingPunct="1">
              <a:buNone/>
            </a:pPr>
            <a:r>
              <a:rPr lang="en-US" sz="2600" dirty="0">
                <a:solidFill>
                  <a:srgbClr val="FF0000"/>
                </a:solidFill>
              </a:rPr>
              <a:t>A tax drives </a:t>
            </a:r>
            <a:br>
              <a:rPr lang="en-US" sz="2600" dirty="0">
                <a:solidFill>
                  <a:srgbClr val="FF0000"/>
                </a:solidFill>
              </a:rPr>
            </a:br>
            <a:r>
              <a:rPr lang="en-US" sz="2600" dirty="0">
                <a:solidFill>
                  <a:srgbClr val="FF0000"/>
                </a:solidFill>
              </a:rPr>
              <a:t>a wedge between the price buyers pay &amp;</a:t>
            </a:r>
            <a:r>
              <a:rPr lang="en-US" sz="2600" dirty="0" smtClean="0">
                <a:solidFill>
                  <a:srgbClr val="FF0000"/>
                </a:solidFill>
              </a:rPr>
              <a:t> </a:t>
            </a:r>
            <a:r>
              <a:rPr lang="en-US" sz="2600" dirty="0">
                <a:solidFill>
                  <a:srgbClr val="FF0000"/>
                </a:solidFill>
              </a:rPr>
              <a:t>the price sellers receive. </a:t>
            </a:r>
          </a:p>
        </p:txBody>
      </p:sp>
      <p:grpSp>
        <p:nvGrpSpPr>
          <p:cNvPr id="3" name="Group 7"/>
          <p:cNvGrpSpPr>
            <a:grpSpLocks/>
          </p:cNvGrpSpPr>
          <p:nvPr/>
        </p:nvGrpSpPr>
        <p:grpSpPr bwMode="auto">
          <a:xfrm>
            <a:off x="5884864" y="1757363"/>
            <a:ext cx="4422775" cy="3871912"/>
            <a:chOff x="2579" y="785"/>
            <a:chExt cx="2786" cy="2439"/>
          </a:xfrm>
        </p:grpSpPr>
        <p:grpSp>
          <p:nvGrpSpPr>
            <p:cNvPr id="4" name="Group 8"/>
            <p:cNvGrpSpPr>
              <a:grpSpLocks/>
            </p:cNvGrpSpPr>
            <p:nvPr/>
          </p:nvGrpSpPr>
          <p:grpSpPr bwMode="auto">
            <a:xfrm>
              <a:off x="2697" y="1037"/>
              <a:ext cx="2409" cy="2049"/>
              <a:chOff x="1098" y="1361"/>
              <a:chExt cx="2116" cy="2027"/>
            </a:xfrm>
          </p:grpSpPr>
          <p:sp>
            <p:nvSpPr>
              <p:cNvPr id="32806" name="Line 9"/>
              <p:cNvSpPr>
                <a:spLocks noChangeShapeType="1"/>
              </p:cNvSpPr>
              <p:nvPr/>
            </p:nvSpPr>
            <p:spPr bwMode="auto">
              <a:xfrm>
                <a:off x="1102" y="1361"/>
                <a:ext cx="0" cy="2025"/>
              </a:xfrm>
              <a:prstGeom prst="line">
                <a:avLst/>
              </a:prstGeom>
              <a:noFill/>
              <a:ln w="12700">
                <a:solidFill>
                  <a:schemeClr val="tx1"/>
                </a:solidFill>
                <a:round/>
                <a:headEnd/>
                <a:tailEnd/>
              </a:ln>
            </p:spPr>
            <p:txBody>
              <a:bodyPr/>
              <a:lstStyle/>
              <a:p>
                <a:endParaRPr lang="en-US">
                  <a:latin typeface="Arial"/>
                  <a:cs typeface="Arial"/>
                </a:endParaRPr>
              </a:p>
            </p:txBody>
          </p:sp>
          <p:sp>
            <p:nvSpPr>
              <p:cNvPr id="32807" name="Line 10"/>
              <p:cNvSpPr>
                <a:spLocks noChangeShapeType="1"/>
              </p:cNvSpPr>
              <p:nvPr/>
            </p:nvSpPr>
            <p:spPr bwMode="auto">
              <a:xfrm>
                <a:off x="1098" y="3388"/>
                <a:ext cx="2116" cy="0"/>
              </a:xfrm>
              <a:prstGeom prst="line">
                <a:avLst/>
              </a:prstGeom>
              <a:noFill/>
              <a:ln w="12700">
                <a:solidFill>
                  <a:schemeClr val="tx1"/>
                </a:solidFill>
                <a:round/>
                <a:headEnd/>
                <a:tailEnd/>
              </a:ln>
            </p:spPr>
            <p:txBody>
              <a:bodyPr/>
              <a:lstStyle/>
              <a:p>
                <a:endParaRPr lang="en-US">
                  <a:latin typeface="Arial"/>
                  <a:cs typeface="Arial"/>
                </a:endParaRPr>
              </a:p>
            </p:txBody>
          </p:sp>
        </p:grpSp>
        <p:sp>
          <p:nvSpPr>
            <p:cNvPr id="32804" name="Text Box 11"/>
            <p:cNvSpPr txBox="1">
              <a:spLocks noChangeArrowheads="1"/>
            </p:cNvSpPr>
            <p:nvPr/>
          </p:nvSpPr>
          <p:spPr bwMode="auto">
            <a:xfrm>
              <a:off x="2579" y="785"/>
              <a:ext cx="267" cy="288"/>
            </a:xfrm>
            <a:prstGeom prst="rect">
              <a:avLst/>
            </a:prstGeom>
            <a:noFill/>
            <a:ln w="9525">
              <a:noFill/>
              <a:miter lim="800000"/>
              <a:headEnd/>
              <a:tailEnd/>
            </a:ln>
          </p:spPr>
          <p:txBody>
            <a:bodyPr>
              <a:spAutoFit/>
            </a:bodyPr>
            <a:lstStyle/>
            <a:p>
              <a:pPr algn="ctr">
                <a:spcBef>
                  <a:spcPct val="50000"/>
                </a:spcBef>
              </a:pPr>
              <a:r>
                <a:rPr lang="en-US" sz="2400" b="1" i="1">
                  <a:latin typeface="Arial"/>
                  <a:cs typeface="Arial"/>
                </a:rPr>
                <a:t>P</a:t>
              </a:r>
            </a:p>
          </p:txBody>
        </p:sp>
        <p:sp>
          <p:nvSpPr>
            <p:cNvPr id="32805" name="Text Box 12"/>
            <p:cNvSpPr txBox="1">
              <a:spLocks noChangeArrowheads="1"/>
            </p:cNvSpPr>
            <p:nvPr/>
          </p:nvSpPr>
          <p:spPr bwMode="auto">
            <a:xfrm>
              <a:off x="5075" y="2936"/>
              <a:ext cx="290" cy="288"/>
            </a:xfrm>
            <a:prstGeom prst="rect">
              <a:avLst/>
            </a:prstGeom>
            <a:noFill/>
            <a:ln w="9525">
              <a:noFill/>
              <a:miter lim="800000"/>
              <a:headEnd/>
              <a:tailEnd/>
            </a:ln>
          </p:spPr>
          <p:txBody>
            <a:bodyPr>
              <a:spAutoFit/>
            </a:bodyPr>
            <a:lstStyle/>
            <a:p>
              <a:pPr algn="ctr">
                <a:spcBef>
                  <a:spcPct val="50000"/>
                </a:spcBef>
              </a:pPr>
              <a:r>
                <a:rPr lang="en-US" sz="2400" b="1" i="1">
                  <a:latin typeface="Arial"/>
                  <a:cs typeface="Arial"/>
                </a:rPr>
                <a:t>Q</a:t>
              </a:r>
            </a:p>
          </p:txBody>
        </p:sp>
      </p:grpSp>
      <p:grpSp>
        <p:nvGrpSpPr>
          <p:cNvPr id="5" name="Group 13"/>
          <p:cNvGrpSpPr>
            <a:grpSpLocks/>
          </p:cNvGrpSpPr>
          <p:nvPr/>
        </p:nvGrpSpPr>
        <p:grpSpPr bwMode="auto">
          <a:xfrm>
            <a:off x="7210425" y="2116139"/>
            <a:ext cx="2730500" cy="2649537"/>
            <a:chOff x="3414" y="1004"/>
            <a:chExt cx="1720" cy="1669"/>
          </a:xfrm>
        </p:grpSpPr>
        <p:sp>
          <p:nvSpPr>
            <p:cNvPr id="32801" name="Line 14"/>
            <p:cNvSpPr>
              <a:spLocks noChangeShapeType="1"/>
            </p:cNvSpPr>
            <p:nvPr/>
          </p:nvSpPr>
          <p:spPr bwMode="auto">
            <a:xfrm>
              <a:off x="3414" y="1004"/>
              <a:ext cx="1417" cy="1470"/>
            </a:xfrm>
            <a:prstGeom prst="line">
              <a:avLst/>
            </a:prstGeom>
            <a:noFill/>
            <a:ln w="38100">
              <a:solidFill>
                <a:schemeClr val="tx1">
                  <a:lumMod val="50000"/>
                </a:schemeClr>
              </a:solidFill>
              <a:round/>
              <a:headEnd/>
              <a:tailEnd/>
            </a:ln>
          </p:spPr>
          <p:txBody>
            <a:bodyPr/>
            <a:lstStyle/>
            <a:p>
              <a:endParaRPr lang="en-US">
                <a:latin typeface="Arial"/>
                <a:cs typeface="Arial"/>
              </a:endParaRPr>
            </a:p>
          </p:txBody>
        </p:sp>
        <p:sp>
          <p:nvSpPr>
            <p:cNvPr id="32802" name="Text Box 15"/>
            <p:cNvSpPr txBox="1">
              <a:spLocks noChangeArrowheads="1"/>
            </p:cNvSpPr>
            <p:nvPr/>
          </p:nvSpPr>
          <p:spPr bwMode="auto">
            <a:xfrm>
              <a:off x="4748" y="2385"/>
              <a:ext cx="386" cy="288"/>
            </a:xfrm>
            <a:prstGeom prst="rect">
              <a:avLst/>
            </a:prstGeom>
            <a:noFill/>
            <a:ln w="9525">
              <a:noFill/>
              <a:miter lim="800000"/>
              <a:headEnd/>
              <a:tailEnd/>
            </a:ln>
          </p:spPr>
          <p:txBody>
            <a:bodyPr>
              <a:spAutoFit/>
            </a:bodyPr>
            <a:lstStyle/>
            <a:p>
              <a:pPr algn="ctr">
                <a:spcBef>
                  <a:spcPct val="50000"/>
                </a:spcBef>
              </a:pPr>
              <a:r>
                <a:rPr lang="en-US" sz="2400" b="1" i="1" dirty="0">
                  <a:latin typeface="Arial"/>
                  <a:cs typeface="Arial"/>
                </a:rPr>
                <a:t>D</a:t>
              </a:r>
              <a:r>
                <a:rPr lang="en-US" sz="2400" b="1" baseline="-25000" dirty="0">
                  <a:latin typeface="Arial"/>
                  <a:cs typeface="Arial"/>
                </a:rPr>
                <a:t>1</a:t>
              </a:r>
            </a:p>
          </p:txBody>
        </p:sp>
      </p:grpSp>
      <p:grpSp>
        <p:nvGrpSpPr>
          <p:cNvPr id="6" name="Group 16"/>
          <p:cNvGrpSpPr>
            <a:grpSpLocks/>
          </p:cNvGrpSpPr>
          <p:nvPr/>
        </p:nvGrpSpPr>
        <p:grpSpPr bwMode="auto">
          <a:xfrm>
            <a:off x="4906964" y="3105150"/>
            <a:ext cx="3773487" cy="2725738"/>
            <a:chOff x="1963" y="1627"/>
            <a:chExt cx="2377" cy="1717"/>
          </a:xfrm>
        </p:grpSpPr>
        <p:grpSp>
          <p:nvGrpSpPr>
            <p:cNvPr id="7" name="Group 17"/>
            <p:cNvGrpSpPr>
              <a:grpSpLocks/>
            </p:cNvGrpSpPr>
            <p:nvPr/>
          </p:nvGrpSpPr>
          <p:grpSpPr bwMode="auto">
            <a:xfrm>
              <a:off x="2703" y="1746"/>
              <a:ext cx="1425" cy="1333"/>
              <a:chOff x="357" y="2450"/>
              <a:chExt cx="795" cy="646"/>
            </a:xfrm>
          </p:grpSpPr>
          <p:sp>
            <p:nvSpPr>
              <p:cNvPr id="32799" name="Line 18"/>
              <p:cNvSpPr>
                <a:spLocks noChangeShapeType="1"/>
              </p:cNvSpPr>
              <p:nvPr/>
            </p:nvSpPr>
            <p:spPr bwMode="auto">
              <a:xfrm>
                <a:off x="357" y="2450"/>
                <a:ext cx="795" cy="0"/>
              </a:xfrm>
              <a:prstGeom prst="line">
                <a:avLst/>
              </a:prstGeom>
              <a:noFill/>
              <a:ln w="9525">
                <a:solidFill>
                  <a:schemeClr val="tx1"/>
                </a:solidFill>
                <a:prstDash val="lgDash"/>
                <a:round/>
                <a:headEnd/>
                <a:tailEnd/>
              </a:ln>
            </p:spPr>
            <p:txBody>
              <a:bodyPr/>
              <a:lstStyle/>
              <a:p>
                <a:endParaRPr lang="en-US">
                  <a:latin typeface="Arial"/>
                  <a:cs typeface="Arial"/>
                </a:endParaRPr>
              </a:p>
            </p:txBody>
          </p:sp>
          <p:sp>
            <p:nvSpPr>
              <p:cNvPr id="32800" name="Line 19"/>
              <p:cNvSpPr>
                <a:spLocks noChangeShapeType="1"/>
              </p:cNvSpPr>
              <p:nvPr/>
            </p:nvSpPr>
            <p:spPr bwMode="auto">
              <a:xfrm>
                <a:off x="1152" y="2451"/>
                <a:ext cx="0" cy="645"/>
              </a:xfrm>
              <a:prstGeom prst="line">
                <a:avLst/>
              </a:prstGeom>
              <a:noFill/>
              <a:ln w="9525">
                <a:solidFill>
                  <a:schemeClr val="tx1"/>
                </a:solidFill>
                <a:prstDash val="lgDash"/>
                <a:round/>
                <a:headEnd/>
                <a:tailEnd/>
              </a:ln>
            </p:spPr>
            <p:txBody>
              <a:bodyPr/>
              <a:lstStyle/>
              <a:p>
                <a:endParaRPr lang="en-US">
                  <a:latin typeface="Arial"/>
                  <a:cs typeface="Arial"/>
                </a:endParaRPr>
              </a:p>
            </p:txBody>
          </p:sp>
        </p:grpSp>
        <p:sp>
          <p:nvSpPr>
            <p:cNvPr id="32796" name="Oval 20"/>
            <p:cNvSpPr>
              <a:spLocks noChangeArrowheads="1"/>
            </p:cNvSpPr>
            <p:nvPr/>
          </p:nvSpPr>
          <p:spPr bwMode="auto">
            <a:xfrm>
              <a:off x="4081" y="1699"/>
              <a:ext cx="88" cy="87"/>
            </a:xfrm>
            <a:prstGeom prst="ellipse">
              <a:avLst/>
            </a:prstGeom>
            <a:solidFill>
              <a:srgbClr val="000000"/>
            </a:solidFill>
            <a:ln w="9525">
              <a:noFill/>
              <a:prstDash val="dash"/>
              <a:round/>
              <a:headEnd/>
              <a:tailEnd/>
            </a:ln>
          </p:spPr>
          <p:txBody>
            <a:bodyPr wrap="none" anchor="ctr"/>
            <a:lstStyle/>
            <a:p>
              <a:endParaRPr lang="en-US">
                <a:latin typeface="Arial"/>
                <a:cs typeface="Arial"/>
              </a:endParaRPr>
            </a:p>
          </p:txBody>
        </p:sp>
        <p:sp>
          <p:nvSpPr>
            <p:cNvPr id="32797" name="Text Box 21"/>
            <p:cNvSpPr txBox="1">
              <a:spLocks noChangeArrowheads="1"/>
            </p:cNvSpPr>
            <p:nvPr/>
          </p:nvSpPr>
          <p:spPr bwMode="auto">
            <a:xfrm>
              <a:off x="1963" y="1627"/>
              <a:ext cx="721" cy="233"/>
            </a:xfrm>
            <a:prstGeom prst="rect">
              <a:avLst/>
            </a:prstGeom>
            <a:noFill/>
            <a:ln w="9525">
              <a:noFill/>
              <a:miter lim="800000"/>
              <a:headEnd/>
              <a:tailEnd/>
            </a:ln>
          </p:spPr>
          <p:txBody>
            <a:bodyPr lIns="0" tIns="0" bIns="0">
              <a:spAutoFit/>
            </a:bodyPr>
            <a:lstStyle/>
            <a:p>
              <a:pPr algn="r">
                <a:spcBef>
                  <a:spcPct val="50000"/>
                </a:spcBef>
              </a:pPr>
              <a:r>
                <a:rPr lang="en-US" sz="2400" dirty="0">
                  <a:latin typeface="Arial"/>
                  <a:cs typeface="Arial"/>
                </a:rPr>
                <a:t>€</a:t>
              </a:r>
              <a:r>
                <a:rPr lang="en-US" sz="2400" dirty="0" smtClean="0">
                  <a:latin typeface="Arial"/>
                  <a:cs typeface="Arial"/>
                </a:rPr>
                <a:t>10.00</a:t>
              </a:r>
              <a:endParaRPr lang="en-US" sz="2400" dirty="0">
                <a:latin typeface="Arial"/>
                <a:cs typeface="Arial"/>
              </a:endParaRPr>
            </a:p>
          </p:txBody>
        </p:sp>
        <p:sp>
          <p:nvSpPr>
            <p:cNvPr id="32798" name="Text Box 22"/>
            <p:cNvSpPr txBox="1">
              <a:spLocks noChangeArrowheads="1"/>
            </p:cNvSpPr>
            <p:nvPr/>
          </p:nvSpPr>
          <p:spPr bwMode="auto">
            <a:xfrm>
              <a:off x="3969" y="3111"/>
              <a:ext cx="371" cy="233"/>
            </a:xfrm>
            <a:prstGeom prst="rect">
              <a:avLst/>
            </a:prstGeom>
            <a:noFill/>
            <a:ln w="9525">
              <a:noFill/>
              <a:miter lim="800000"/>
              <a:headEnd/>
              <a:tailEnd/>
            </a:ln>
          </p:spPr>
          <p:txBody>
            <a:bodyPr lIns="0" tIns="0" rIns="0" bIns="0">
              <a:spAutoFit/>
            </a:bodyPr>
            <a:lstStyle/>
            <a:p>
              <a:pPr algn="ctr">
                <a:spcBef>
                  <a:spcPct val="50000"/>
                </a:spcBef>
              </a:pPr>
              <a:r>
                <a:rPr lang="en-US" sz="2400">
                  <a:latin typeface="Arial"/>
                  <a:cs typeface="Arial"/>
                </a:rPr>
                <a:t>500</a:t>
              </a:r>
            </a:p>
          </p:txBody>
        </p:sp>
      </p:grpSp>
      <p:sp>
        <p:nvSpPr>
          <p:cNvPr id="32778" name="Line 23"/>
          <p:cNvSpPr>
            <a:spLocks noChangeShapeType="1"/>
          </p:cNvSpPr>
          <p:nvPr/>
        </p:nvSpPr>
        <p:spPr bwMode="auto">
          <a:xfrm>
            <a:off x="7778750" y="2711451"/>
            <a:ext cx="0" cy="2697163"/>
          </a:xfrm>
          <a:prstGeom prst="line">
            <a:avLst/>
          </a:prstGeom>
          <a:noFill/>
          <a:ln w="9525">
            <a:solidFill>
              <a:schemeClr val="tx1"/>
            </a:solidFill>
            <a:prstDash val="lgDash"/>
            <a:round/>
            <a:headEnd/>
            <a:tailEnd/>
          </a:ln>
        </p:spPr>
        <p:txBody>
          <a:bodyPr/>
          <a:lstStyle/>
          <a:p>
            <a:endParaRPr lang="en-US">
              <a:latin typeface="Arial"/>
              <a:cs typeface="Arial"/>
            </a:endParaRPr>
          </a:p>
        </p:txBody>
      </p:sp>
      <p:sp>
        <p:nvSpPr>
          <p:cNvPr id="32779" name="Text Box 27"/>
          <p:cNvSpPr txBox="1">
            <a:spLocks noChangeArrowheads="1"/>
          </p:cNvSpPr>
          <p:nvPr/>
        </p:nvSpPr>
        <p:spPr bwMode="auto">
          <a:xfrm>
            <a:off x="7437438" y="5461000"/>
            <a:ext cx="588962" cy="369332"/>
          </a:xfrm>
          <a:prstGeom prst="rect">
            <a:avLst/>
          </a:prstGeom>
          <a:noFill/>
          <a:ln w="9525">
            <a:noFill/>
            <a:miter lim="800000"/>
            <a:headEnd/>
            <a:tailEnd/>
          </a:ln>
        </p:spPr>
        <p:txBody>
          <a:bodyPr lIns="0" tIns="0" rIns="0" bIns="0">
            <a:spAutoFit/>
          </a:bodyPr>
          <a:lstStyle/>
          <a:p>
            <a:pPr algn="ctr">
              <a:spcBef>
                <a:spcPct val="50000"/>
              </a:spcBef>
            </a:pPr>
            <a:r>
              <a:rPr lang="en-US" sz="2400">
                <a:latin typeface="Arial"/>
                <a:cs typeface="Arial"/>
              </a:rPr>
              <a:t>450</a:t>
            </a:r>
          </a:p>
        </p:txBody>
      </p:sp>
      <p:grpSp>
        <p:nvGrpSpPr>
          <p:cNvPr id="8" name="Group 28"/>
          <p:cNvGrpSpPr>
            <a:grpSpLocks/>
          </p:cNvGrpSpPr>
          <p:nvPr/>
        </p:nvGrpSpPr>
        <p:grpSpPr bwMode="auto">
          <a:xfrm>
            <a:off x="5116514" y="3524254"/>
            <a:ext cx="2738437" cy="369888"/>
            <a:chOff x="2091" y="1887"/>
            <a:chExt cx="1725" cy="233"/>
          </a:xfrm>
        </p:grpSpPr>
        <p:sp>
          <p:nvSpPr>
            <p:cNvPr id="32792" name="Line 29"/>
            <p:cNvSpPr>
              <a:spLocks noChangeShapeType="1"/>
            </p:cNvSpPr>
            <p:nvPr/>
          </p:nvSpPr>
          <p:spPr bwMode="auto">
            <a:xfrm>
              <a:off x="2700" y="2005"/>
              <a:ext cx="1072" cy="0"/>
            </a:xfrm>
            <a:prstGeom prst="line">
              <a:avLst/>
            </a:prstGeom>
            <a:noFill/>
            <a:ln w="9525">
              <a:solidFill>
                <a:schemeClr val="tx1"/>
              </a:solidFill>
              <a:prstDash val="lgDash"/>
              <a:round/>
              <a:headEnd/>
              <a:tailEnd/>
            </a:ln>
          </p:spPr>
          <p:txBody>
            <a:bodyPr/>
            <a:lstStyle/>
            <a:p>
              <a:endParaRPr lang="en-US">
                <a:latin typeface="Arial"/>
                <a:cs typeface="Arial"/>
              </a:endParaRPr>
            </a:p>
          </p:txBody>
        </p:sp>
        <p:sp>
          <p:nvSpPr>
            <p:cNvPr id="32793" name="Oval 30"/>
            <p:cNvSpPr>
              <a:spLocks noChangeArrowheads="1"/>
            </p:cNvSpPr>
            <p:nvPr/>
          </p:nvSpPr>
          <p:spPr bwMode="auto">
            <a:xfrm>
              <a:off x="3728" y="1958"/>
              <a:ext cx="88" cy="87"/>
            </a:xfrm>
            <a:prstGeom prst="ellipse">
              <a:avLst/>
            </a:prstGeom>
            <a:solidFill>
              <a:srgbClr val="000000"/>
            </a:solidFill>
            <a:ln w="9525">
              <a:noFill/>
              <a:prstDash val="dash"/>
              <a:round/>
              <a:headEnd/>
              <a:tailEnd/>
            </a:ln>
          </p:spPr>
          <p:txBody>
            <a:bodyPr wrap="none" anchor="ctr"/>
            <a:lstStyle/>
            <a:p>
              <a:endParaRPr lang="en-US">
                <a:latin typeface="Arial"/>
                <a:cs typeface="Arial"/>
              </a:endParaRPr>
            </a:p>
          </p:txBody>
        </p:sp>
        <p:sp>
          <p:nvSpPr>
            <p:cNvPr id="32794" name="Text Box 31"/>
            <p:cNvSpPr txBox="1">
              <a:spLocks noChangeArrowheads="1"/>
            </p:cNvSpPr>
            <p:nvPr/>
          </p:nvSpPr>
          <p:spPr bwMode="auto">
            <a:xfrm>
              <a:off x="2091" y="1887"/>
              <a:ext cx="593" cy="233"/>
            </a:xfrm>
            <a:prstGeom prst="rect">
              <a:avLst/>
            </a:prstGeom>
            <a:noFill/>
            <a:ln w="9525">
              <a:noFill/>
              <a:miter lim="800000"/>
              <a:headEnd/>
              <a:tailEnd/>
            </a:ln>
          </p:spPr>
          <p:txBody>
            <a:bodyPr lIns="0" tIns="0" bIns="0">
              <a:spAutoFit/>
            </a:bodyPr>
            <a:lstStyle/>
            <a:p>
              <a:pPr algn="r">
                <a:spcBef>
                  <a:spcPct val="50000"/>
                </a:spcBef>
              </a:pPr>
              <a:r>
                <a:rPr lang="en-US" sz="2400" dirty="0">
                  <a:latin typeface="Arial"/>
                  <a:cs typeface="Arial"/>
                </a:rPr>
                <a:t>€</a:t>
              </a:r>
              <a:r>
                <a:rPr lang="en-US" sz="2400" dirty="0" smtClean="0">
                  <a:latin typeface="Arial"/>
                  <a:cs typeface="Arial"/>
                </a:rPr>
                <a:t>9.50</a:t>
              </a:r>
              <a:endParaRPr lang="en-US" sz="2400" dirty="0">
                <a:latin typeface="Arial"/>
                <a:cs typeface="Arial"/>
              </a:endParaRPr>
            </a:p>
          </p:txBody>
        </p:sp>
      </p:grpSp>
      <p:grpSp>
        <p:nvGrpSpPr>
          <p:cNvPr id="9" name="Group 32"/>
          <p:cNvGrpSpPr>
            <a:grpSpLocks/>
          </p:cNvGrpSpPr>
          <p:nvPr/>
        </p:nvGrpSpPr>
        <p:grpSpPr bwMode="auto">
          <a:xfrm>
            <a:off x="4891089" y="2522541"/>
            <a:ext cx="2960687" cy="369888"/>
            <a:chOff x="1947" y="1263"/>
            <a:chExt cx="1865" cy="233"/>
          </a:xfrm>
        </p:grpSpPr>
        <p:sp>
          <p:nvSpPr>
            <p:cNvPr id="32789" name="Line 33"/>
            <p:cNvSpPr>
              <a:spLocks noChangeShapeType="1"/>
            </p:cNvSpPr>
            <p:nvPr/>
          </p:nvSpPr>
          <p:spPr bwMode="auto">
            <a:xfrm>
              <a:off x="2700" y="1376"/>
              <a:ext cx="1072" cy="0"/>
            </a:xfrm>
            <a:prstGeom prst="line">
              <a:avLst/>
            </a:prstGeom>
            <a:noFill/>
            <a:ln w="9525">
              <a:solidFill>
                <a:schemeClr val="tx1"/>
              </a:solidFill>
              <a:prstDash val="lgDash"/>
              <a:round/>
              <a:headEnd/>
              <a:tailEnd/>
            </a:ln>
          </p:spPr>
          <p:txBody>
            <a:bodyPr/>
            <a:lstStyle/>
            <a:p>
              <a:endParaRPr lang="en-US">
                <a:latin typeface="Arial"/>
                <a:cs typeface="Arial"/>
              </a:endParaRPr>
            </a:p>
          </p:txBody>
        </p:sp>
        <p:sp>
          <p:nvSpPr>
            <p:cNvPr id="32790" name="Oval 34"/>
            <p:cNvSpPr>
              <a:spLocks noChangeArrowheads="1"/>
            </p:cNvSpPr>
            <p:nvPr/>
          </p:nvSpPr>
          <p:spPr bwMode="auto">
            <a:xfrm>
              <a:off x="3724" y="1330"/>
              <a:ext cx="88" cy="87"/>
            </a:xfrm>
            <a:prstGeom prst="ellipse">
              <a:avLst/>
            </a:prstGeom>
            <a:solidFill>
              <a:srgbClr val="000000"/>
            </a:solidFill>
            <a:ln w="9525">
              <a:noFill/>
              <a:prstDash val="dash"/>
              <a:round/>
              <a:headEnd/>
              <a:tailEnd/>
            </a:ln>
          </p:spPr>
          <p:txBody>
            <a:bodyPr wrap="none" anchor="ctr"/>
            <a:lstStyle/>
            <a:p>
              <a:endParaRPr lang="en-US">
                <a:latin typeface="Arial"/>
                <a:cs typeface="Arial"/>
              </a:endParaRPr>
            </a:p>
          </p:txBody>
        </p:sp>
        <p:sp>
          <p:nvSpPr>
            <p:cNvPr id="32791" name="Text Box 35"/>
            <p:cNvSpPr txBox="1">
              <a:spLocks noChangeArrowheads="1"/>
            </p:cNvSpPr>
            <p:nvPr/>
          </p:nvSpPr>
          <p:spPr bwMode="auto">
            <a:xfrm>
              <a:off x="1947" y="1263"/>
              <a:ext cx="737" cy="233"/>
            </a:xfrm>
            <a:prstGeom prst="rect">
              <a:avLst/>
            </a:prstGeom>
            <a:noFill/>
            <a:ln w="9525">
              <a:noFill/>
              <a:miter lim="800000"/>
              <a:headEnd/>
              <a:tailEnd/>
            </a:ln>
          </p:spPr>
          <p:txBody>
            <a:bodyPr lIns="0" tIns="0" bIns="0">
              <a:spAutoFit/>
            </a:bodyPr>
            <a:lstStyle/>
            <a:p>
              <a:pPr algn="r">
                <a:spcBef>
                  <a:spcPct val="50000"/>
                </a:spcBef>
              </a:pPr>
              <a:r>
                <a:rPr lang="en-US" sz="2400" dirty="0">
                  <a:latin typeface="Arial"/>
                  <a:cs typeface="Arial"/>
                </a:rPr>
                <a:t>€</a:t>
              </a:r>
              <a:r>
                <a:rPr lang="en-US" sz="2400" dirty="0" smtClean="0">
                  <a:latin typeface="Arial"/>
                  <a:cs typeface="Arial"/>
                </a:rPr>
                <a:t>11.00</a:t>
              </a:r>
              <a:endParaRPr lang="en-US" sz="2400" dirty="0">
                <a:latin typeface="Arial"/>
                <a:cs typeface="Arial"/>
              </a:endParaRPr>
            </a:p>
          </p:txBody>
        </p:sp>
      </p:grpSp>
      <p:sp>
        <p:nvSpPr>
          <p:cNvPr id="32782" name="Text Box 36"/>
          <p:cNvSpPr txBox="1">
            <a:spLocks noChangeArrowheads="1"/>
          </p:cNvSpPr>
          <p:nvPr/>
        </p:nvSpPr>
        <p:spPr bwMode="auto">
          <a:xfrm>
            <a:off x="4235450" y="2479675"/>
            <a:ext cx="801688" cy="457200"/>
          </a:xfrm>
          <a:prstGeom prst="rect">
            <a:avLst/>
          </a:prstGeom>
          <a:noFill/>
          <a:ln w="9525">
            <a:noFill/>
            <a:miter lim="800000"/>
            <a:headEnd/>
            <a:tailEnd/>
          </a:ln>
        </p:spPr>
        <p:txBody>
          <a:bodyPr>
            <a:spAutoFit/>
          </a:bodyPr>
          <a:lstStyle/>
          <a:p>
            <a:pPr algn="r">
              <a:spcBef>
                <a:spcPct val="50000"/>
              </a:spcBef>
            </a:pPr>
            <a:r>
              <a:rPr lang="en-US" sz="2400" b="1" i="1">
                <a:latin typeface="Arial"/>
                <a:cs typeface="Arial"/>
              </a:rPr>
              <a:t>P</a:t>
            </a:r>
            <a:r>
              <a:rPr lang="en-US" sz="2400" b="1" i="1" baseline="-25000">
                <a:latin typeface="Arial"/>
                <a:cs typeface="Arial"/>
              </a:rPr>
              <a:t>B</a:t>
            </a:r>
            <a:r>
              <a:rPr lang="en-US" sz="2400">
                <a:latin typeface="Arial"/>
                <a:cs typeface="Arial"/>
              </a:rPr>
              <a:t> =</a:t>
            </a:r>
            <a:endParaRPr lang="en-US" sz="2400" b="1" i="1" baseline="-25000">
              <a:latin typeface="Arial"/>
              <a:cs typeface="Arial"/>
            </a:endParaRPr>
          </a:p>
        </p:txBody>
      </p:sp>
      <p:sp>
        <p:nvSpPr>
          <p:cNvPr id="32783" name="Text Box 37"/>
          <p:cNvSpPr txBox="1">
            <a:spLocks noChangeArrowheads="1"/>
          </p:cNvSpPr>
          <p:nvPr/>
        </p:nvSpPr>
        <p:spPr bwMode="auto">
          <a:xfrm>
            <a:off x="4394200" y="3484563"/>
            <a:ext cx="801688" cy="457200"/>
          </a:xfrm>
          <a:prstGeom prst="rect">
            <a:avLst/>
          </a:prstGeom>
          <a:noFill/>
          <a:ln w="9525">
            <a:noFill/>
            <a:miter lim="800000"/>
            <a:headEnd/>
            <a:tailEnd/>
          </a:ln>
        </p:spPr>
        <p:txBody>
          <a:bodyPr>
            <a:spAutoFit/>
          </a:bodyPr>
          <a:lstStyle/>
          <a:p>
            <a:pPr algn="r">
              <a:spcBef>
                <a:spcPct val="50000"/>
              </a:spcBef>
            </a:pPr>
            <a:r>
              <a:rPr lang="en-US" sz="2400" b="1" i="1">
                <a:latin typeface="Arial"/>
                <a:cs typeface="Arial"/>
              </a:rPr>
              <a:t>P</a:t>
            </a:r>
            <a:r>
              <a:rPr lang="en-US" sz="2400" b="1" i="1" baseline="-25000">
                <a:latin typeface="Arial"/>
                <a:cs typeface="Arial"/>
              </a:rPr>
              <a:t>S</a:t>
            </a:r>
            <a:r>
              <a:rPr lang="en-US" sz="2400">
                <a:latin typeface="Arial"/>
                <a:cs typeface="Arial"/>
              </a:rPr>
              <a:t> =</a:t>
            </a:r>
            <a:endParaRPr lang="en-US" sz="2400" b="1" i="1" baseline="-25000">
              <a:latin typeface="Arial"/>
              <a:cs typeface="Arial"/>
            </a:endParaRPr>
          </a:p>
        </p:txBody>
      </p:sp>
      <p:sp>
        <p:nvSpPr>
          <p:cNvPr id="32784" name="AutoShape 40"/>
          <p:cNvSpPr>
            <a:spLocks/>
          </p:cNvSpPr>
          <p:nvPr/>
        </p:nvSpPr>
        <p:spPr bwMode="auto">
          <a:xfrm flipH="1">
            <a:off x="7856539" y="2708275"/>
            <a:ext cx="187325" cy="985838"/>
          </a:xfrm>
          <a:prstGeom prst="leftBrace">
            <a:avLst>
              <a:gd name="adj1" fmla="val 57110"/>
              <a:gd name="adj2" fmla="val 49435"/>
            </a:avLst>
          </a:prstGeom>
          <a:noFill/>
          <a:ln w="31750">
            <a:solidFill>
              <a:schemeClr val="accent2">
                <a:lumMod val="60000"/>
                <a:lumOff val="40000"/>
              </a:schemeClr>
            </a:solidFill>
            <a:round/>
            <a:headEnd/>
            <a:tailEnd/>
          </a:ln>
        </p:spPr>
        <p:txBody>
          <a:bodyPr wrap="none" anchor="ctr"/>
          <a:lstStyle/>
          <a:p>
            <a:endParaRPr lang="en-US">
              <a:latin typeface="Arial"/>
              <a:cs typeface="Arial"/>
            </a:endParaRPr>
          </a:p>
        </p:txBody>
      </p:sp>
      <p:sp>
        <p:nvSpPr>
          <p:cNvPr id="32785" name="Text Box 41"/>
          <p:cNvSpPr txBox="1">
            <a:spLocks noChangeArrowheads="1"/>
          </p:cNvSpPr>
          <p:nvPr/>
        </p:nvSpPr>
        <p:spPr bwMode="auto">
          <a:xfrm>
            <a:off x="7997826" y="2635250"/>
            <a:ext cx="701675" cy="457200"/>
          </a:xfrm>
          <a:prstGeom prst="rect">
            <a:avLst/>
          </a:prstGeom>
          <a:noFill/>
          <a:ln w="9525">
            <a:noFill/>
            <a:miter lim="800000"/>
            <a:headEnd/>
            <a:tailEnd/>
          </a:ln>
        </p:spPr>
        <p:txBody>
          <a:bodyPr>
            <a:spAutoFit/>
          </a:bodyPr>
          <a:lstStyle/>
          <a:p>
            <a:pPr algn="r">
              <a:spcBef>
                <a:spcPct val="50000"/>
              </a:spcBef>
            </a:pPr>
            <a:r>
              <a:rPr lang="en-US" sz="2400" dirty="0">
                <a:solidFill>
                  <a:schemeClr val="accent2">
                    <a:lumMod val="60000"/>
                    <a:lumOff val="40000"/>
                  </a:schemeClr>
                </a:solidFill>
                <a:latin typeface="Arial"/>
                <a:cs typeface="Arial"/>
              </a:rPr>
              <a:t>Tax</a:t>
            </a:r>
          </a:p>
        </p:txBody>
      </p:sp>
      <p:sp>
        <p:nvSpPr>
          <p:cNvPr id="32786" name="Line 42"/>
          <p:cNvSpPr>
            <a:spLocks noChangeShapeType="1"/>
          </p:cNvSpPr>
          <p:nvPr/>
        </p:nvSpPr>
        <p:spPr bwMode="auto">
          <a:xfrm flipV="1">
            <a:off x="8088313" y="3003550"/>
            <a:ext cx="222250" cy="179388"/>
          </a:xfrm>
          <a:prstGeom prst="line">
            <a:avLst/>
          </a:prstGeom>
          <a:noFill/>
          <a:ln w="12700">
            <a:solidFill>
              <a:schemeClr val="tx1"/>
            </a:solidFill>
            <a:round/>
            <a:headEnd/>
            <a:tailEnd/>
          </a:ln>
        </p:spPr>
        <p:txBody>
          <a:bodyPr/>
          <a:lstStyle/>
          <a:p>
            <a:endParaRPr lang="en-US">
              <a:latin typeface="Arial"/>
              <a:cs typeface="Arial"/>
            </a:endParaRPr>
          </a:p>
        </p:txBody>
      </p:sp>
      <p:sp>
        <p:nvSpPr>
          <p:cNvPr id="125996" name="Rectangle 44"/>
          <p:cNvSpPr>
            <a:spLocks noChangeArrowheads="1"/>
          </p:cNvSpPr>
          <p:nvPr/>
        </p:nvSpPr>
        <p:spPr bwMode="auto">
          <a:xfrm>
            <a:off x="1982788" y="773113"/>
            <a:ext cx="8393112" cy="1022350"/>
          </a:xfrm>
          <a:prstGeom prst="rect">
            <a:avLst/>
          </a:prstGeom>
          <a:noFill/>
          <a:ln w="9525">
            <a:noFill/>
            <a:miter lim="800000"/>
            <a:headEnd/>
            <a:tailEnd/>
          </a:ln>
        </p:spPr>
        <p:txBody>
          <a:bodyPr/>
          <a:lstStyle/>
          <a:p>
            <a:pPr>
              <a:lnSpc>
                <a:spcPct val="105000"/>
              </a:lnSpc>
              <a:spcBef>
                <a:spcPct val="45000"/>
              </a:spcBef>
              <a:buClr>
                <a:srgbClr val="00B85C"/>
              </a:buClr>
              <a:buSzPct val="120000"/>
              <a:buFont typeface="Wingdings" pitchFamily="2" charset="2"/>
              <a:buNone/>
            </a:pPr>
            <a:r>
              <a:rPr lang="en-US" sz="2600" dirty="0">
                <a:latin typeface="Arial"/>
                <a:cs typeface="Arial"/>
              </a:rPr>
              <a:t>The effects on </a:t>
            </a:r>
            <a:r>
              <a:rPr lang="en-US" sz="2600" b="1" i="1" dirty="0">
                <a:latin typeface="Arial"/>
                <a:cs typeface="Arial"/>
              </a:rPr>
              <a:t>P</a:t>
            </a:r>
            <a:r>
              <a:rPr lang="en-US" sz="2600" dirty="0">
                <a:latin typeface="Arial"/>
                <a:cs typeface="Arial"/>
              </a:rPr>
              <a:t> and </a:t>
            </a:r>
            <a:r>
              <a:rPr lang="en-US" sz="2600" b="1" i="1" dirty="0">
                <a:latin typeface="Arial"/>
                <a:cs typeface="Arial"/>
              </a:rPr>
              <a:t>Q</a:t>
            </a:r>
            <a:r>
              <a:rPr lang="en-US" sz="2600" dirty="0">
                <a:latin typeface="Arial"/>
                <a:cs typeface="Arial"/>
              </a:rPr>
              <a:t>, and the tax incidence are the same whether the tax is imposed on buyers or sellers!</a:t>
            </a:r>
          </a:p>
        </p:txBody>
      </p:sp>
      <p:sp>
        <p:nvSpPr>
          <p:cNvPr id="32788" name="Line 42"/>
          <p:cNvSpPr>
            <a:spLocks noChangeShapeType="1"/>
          </p:cNvSpPr>
          <p:nvPr/>
        </p:nvSpPr>
        <p:spPr bwMode="auto">
          <a:xfrm flipV="1">
            <a:off x="7778750" y="2767013"/>
            <a:ext cx="1588" cy="874712"/>
          </a:xfrm>
          <a:prstGeom prst="line">
            <a:avLst/>
          </a:prstGeom>
          <a:noFill/>
          <a:ln w="38100">
            <a:solidFill>
              <a:srgbClr val="00CC00"/>
            </a:solidFill>
            <a:round/>
            <a:headEnd/>
            <a:tailEnd/>
          </a:ln>
        </p:spPr>
        <p:txBody>
          <a:bodyPr/>
          <a:lstStyle/>
          <a:p>
            <a:endParaRPr lang="en-US">
              <a:latin typeface="Arial"/>
              <a:cs typeface="Arial"/>
            </a:endParaRPr>
          </a:p>
        </p:txBody>
      </p:sp>
    </p:spTree>
    <p:extLst>
      <p:ext uri="{BB962C8B-B14F-4D97-AF65-F5344CB8AC3E}">
        <p14:creationId xmlns:p14="http://schemas.microsoft.com/office/powerpoint/2010/main" val="27511762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5996"/>
                                        </p:tgtEl>
                                        <p:attrNameLst>
                                          <p:attrName>style.visibility</p:attrName>
                                        </p:attrNameLst>
                                      </p:cBhvr>
                                      <p:to>
                                        <p:strVal val="visible"/>
                                      </p:to>
                                    </p:set>
                                    <p:animEffect transition="in" filter="wipe(left)">
                                      <p:cBhvr>
                                        <p:cTn id="7" dur="500"/>
                                        <p:tgtEl>
                                          <p:spTgt spid="125996"/>
                                        </p:tgtEl>
                                      </p:cBhvr>
                                    </p:animEffect>
                                  </p:childTnLst>
                                  <p:subTnLst>
                                    <p:animClr clrSpc="rgb" dir="cw">
                                      <p:cBhvr override="childStyle">
                                        <p:cTn dur="1" fill="hold" display="0" masterRel="nextClick" afterEffect="1"/>
                                        <p:tgtEl>
                                          <p:spTgt spid="125996"/>
                                        </p:tgtEl>
                                        <p:attrNameLst>
                                          <p:attrName>ppt_c</p:attrName>
                                        </p:attrNameLst>
                                      </p:cBhvr>
                                      <p:to>
                                        <a:schemeClr val="tx1"/>
                                      </p:to>
                                    </p:animClr>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5958">
                                            <p:txEl>
                                              <p:pRg st="0" end="0"/>
                                            </p:txEl>
                                          </p:spTgt>
                                        </p:tgtEl>
                                        <p:attrNameLst>
                                          <p:attrName>style.visibility</p:attrName>
                                        </p:attrNameLst>
                                      </p:cBhvr>
                                      <p:to>
                                        <p:strVal val="visible"/>
                                      </p:to>
                                    </p:set>
                                    <p:animEffect transition="in" filter="wipe(left)">
                                      <p:cBhvr>
                                        <p:cTn id="12" dur="500"/>
                                        <p:tgtEl>
                                          <p:spTgt spid="12595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5958">
                                            <p:txEl>
                                              <p:pRg st="1" end="1"/>
                                            </p:txEl>
                                          </p:spTgt>
                                        </p:tgtEl>
                                        <p:attrNameLst>
                                          <p:attrName>style.visibility</p:attrName>
                                        </p:attrNameLst>
                                      </p:cBhvr>
                                      <p:to>
                                        <p:strVal val="visible"/>
                                      </p:to>
                                    </p:set>
                                    <p:animEffect transition="in" filter="wipe(left)">
                                      <p:cBhvr>
                                        <p:cTn id="17" dur="500"/>
                                        <p:tgtEl>
                                          <p:spTgt spid="12595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8" grpId="0" build="p" bldLvl="2"/>
      <p:bldP spid="125996" grpId="0" bldLvl="5"/>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 name="Line 12"/>
          <p:cNvSpPr>
            <a:spLocks noChangeShapeType="1"/>
          </p:cNvSpPr>
          <p:nvPr/>
        </p:nvSpPr>
        <p:spPr bwMode="auto">
          <a:xfrm>
            <a:off x="5565774" y="2530476"/>
            <a:ext cx="1039813" cy="2847975"/>
          </a:xfrm>
          <a:prstGeom prst="line">
            <a:avLst/>
          </a:prstGeom>
          <a:noFill/>
          <a:ln w="38100">
            <a:solidFill>
              <a:schemeClr val="accent6">
                <a:lumMod val="60000"/>
                <a:lumOff val="40000"/>
              </a:schemeClr>
            </a:solidFill>
            <a:round/>
            <a:headEnd/>
            <a:tailEnd/>
          </a:ln>
        </p:spPr>
        <p:txBody>
          <a:bodyPr/>
          <a:lstStyle/>
          <a:p>
            <a:endParaRPr lang="en-US">
              <a:latin typeface="Arial"/>
              <a:cs typeface="Arial"/>
            </a:endParaRPr>
          </a:p>
        </p:txBody>
      </p:sp>
      <p:sp>
        <p:nvSpPr>
          <p:cNvPr id="33796" name="Rectangle 2"/>
          <p:cNvSpPr>
            <a:spLocks noGrp="1" noChangeArrowheads="1"/>
          </p:cNvSpPr>
          <p:nvPr>
            <p:ph type="title" idx="4294967295"/>
          </p:nvPr>
        </p:nvSpPr>
        <p:spPr>
          <a:xfrm>
            <a:off x="1981200" y="152400"/>
            <a:ext cx="8229600" cy="914400"/>
          </a:xfrm>
        </p:spPr>
        <p:txBody>
          <a:bodyPr>
            <a:normAutofit/>
          </a:bodyPr>
          <a:lstStyle/>
          <a:p>
            <a:pPr algn="ctr" eaLnBrk="1" hangingPunct="1"/>
            <a:r>
              <a:rPr lang="en-US" dirty="0" smtClean="0"/>
              <a:t>Elasticity </a:t>
            </a:r>
            <a:r>
              <a:rPr lang="en-US" dirty="0"/>
              <a:t>&amp;</a:t>
            </a:r>
            <a:r>
              <a:rPr lang="en-US" dirty="0" smtClean="0"/>
              <a:t> Tax Incidence</a:t>
            </a:r>
          </a:p>
        </p:txBody>
      </p:sp>
      <p:sp>
        <p:nvSpPr>
          <p:cNvPr id="33797" name="Rectangle 3"/>
          <p:cNvSpPr>
            <a:spLocks noGrp="1" noChangeArrowheads="1"/>
          </p:cNvSpPr>
          <p:nvPr>
            <p:ph type="body" idx="4294967295"/>
          </p:nvPr>
        </p:nvSpPr>
        <p:spPr>
          <a:xfrm>
            <a:off x="1928814" y="1035050"/>
            <a:ext cx="7254875" cy="579438"/>
          </a:xfrm>
        </p:spPr>
        <p:txBody>
          <a:bodyPr/>
          <a:lstStyle/>
          <a:p>
            <a:pPr marL="0" indent="0" algn="ctr" eaLnBrk="1" hangingPunct="1">
              <a:buNone/>
            </a:pPr>
            <a:r>
              <a:rPr lang="en-US" sz="2600" u="sng" dirty="0" smtClean="0"/>
              <a:t>Demand </a:t>
            </a:r>
            <a:r>
              <a:rPr lang="en-US" sz="2600" u="sng" dirty="0"/>
              <a:t>is </a:t>
            </a:r>
            <a:r>
              <a:rPr lang="en-US" sz="2600" u="sng" dirty="0" smtClean="0"/>
              <a:t>inelastic supply is elastic</a:t>
            </a:r>
            <a:endParaRPr lang="en-US" sz="2600" u="sng" dirty="0"/>
          </a:p>
        </p:txBody>
      </p:sp>
      <p:grpSp>
        <p:nvGrpSpPr>
          <p:cNvPr id="2" name="Group 4"/>
          <p:cNvGrpSpPr>
            <a:grpSpLocks/>
          </p:cNvGrpSpPr>
          <p:nvPr/>
        </p:nvGrpSpPr>
        <p:grpSpPr bwMode="auto">
          <a:xfrm>
            <a:off x="4868864" y="1824038"/>
            <a:ext cx="3316287" cy="4108450"/>
            <a:chOff x="3326" y="1149"/>
            <a:chExt cx="2089" cy="2588"/>
          </a:xfrm>
        </p:grpSpPr>
        <p:grpSp>
          <p:nvGrpSpPr>
            <p:cNvPr id="3" name="Group 5"/>
            <p:cNvGrpSpPr>
              <a:grpSpLocks/>
            </p:cNvGrpSpPr>
            <p:nvPr/>
          </p:nvGrpSpPr>
          <p:grpSpPr bwMode="auto">
            <a:xfrm>
              <a:off x="3433" y="1403"/>
              <a:ext cx="1784" cy="2190"/>
              <a:chOff x="2424" y="1167"/>
              <a:chExt cx="2400" cy="2079"/>
            </a:xfrm>
          </p:grpSpPr>
          <p:sp>
            <p:nvSpPr>
              <p:cNvPr id="33844" name="Line 6"/>
              <p:cNvSpPr>
                <a:spLocks noChangeShapeType="1"/>
              </p:cNvSpPr>
              <p:nvPr/>
            </p:nvSpPr>
            <p:spPr bwMode="auto">
              <a:xfrm>
                <a:off x="2424" y="1167"/>
                <a:ext cx="0" cy="2079"/>
              </a:xfrm>
              <a:prstGeom prst="line">
                <a:avLst/>
              </a:prstGeom>
              <a:noFill/>
              <a:ln w="9525">
                <a:solidFill>
                  <a:schemeClr val="tx1"/>
                </a:solidFill>
                <a:round/>
                <a:headEnd/>
                <a:tailEnd/>
              </a:ln>
            </p:spPr>
            <p:txBody>
              <a:bodyPr/>
              <a:lstStyle/>
              <a:p>
                <a:endParaRPr lang="en-US">
                  <a:latin typeface="Arial"/>
                  <a:cs typeface="Arial"/>
                </a:endParaRPr>
              </a:p>
            </p:txBody>
          </p:sp>
          <p:sp>
            <p:nvSpPr>
              <p:cNvPr id="33845" name="Line 7"/>
              <p:cNvSpPr>
                <a:spLocks noChangeShapeType="1"/>
              </p:cNvSpPr>
              <p:nvPr/>
            </p:nvSpPr>
            <p:spPr bwMode="auto">
              <a:xfrm>
                <a:off x="2424" y="3246"/>
                <a:ext cx="2400" cy="0"/>
              </a:xfrm>
              <a:prstGeom prst="line">
                <a:avLst/>
              </a:prstGeom>
              <a:noFill/>
              <a:ln w="9525">
                <a:solidFill>
                  <a:schemeClr val="tx1"/>
                </a:solidFill>
                <a:round/>
                <a:headEnd/>
                <a:tailEnd/>
              </a:ln>
            </p:spPr>
            <p:txBody>
              <a:bodyPr/>
              <a:lstStyle/>
              <a:p>
                <a:endParaRPr lang="en-US">
                  <a:latin typeface="Arial"/>
                  <a:cs typeface="Arial"/>
                </a:endParaRPr>
              </a:p>
            </p:txBody>
          </p:sp>
        </p:grpSp>
        <p:sp>
          <p:nvSpPr>
            <p:cNvPr id="33842" name="Text Box 8"/>
            <p:cNvSpPr txBox="1">
              <a:spLocks noChangeArrowheads="1"/>
            </p:cNvSpPr>
            <p:nvPr/>
          </p:nvSpPr>
          <p:spPr bwMode="auto">
            <a:xfrm>
              <a:off x="3326" y="1149"/>
              <a:ext cx="233" cy="279"/>
            </a:xfrm>
            <a:prstGeom prst="rect">
              <a:avLst/>
            </a:prstGeom>
            <a:noFill/>
            <a:ln w="9525">
              <a:noFill/>
              <a:miter lim="800000"/>
              <a:headEnd/>
              <a:tailEnd/>
            </a:ln>
          </p:spPr>
          <p:txBody>
            <a:bodyPr>
              <a:spAutoFit/>
            </a:bodyPr>
            <a:lstStyle/>
            <a:p>
              <a:pPr algn="ctr">
                <a:spcBef>
                  <a:spcPct val="50000"/>
                </a:spcBef>
              </a:pPr>
              <a:r>
                <a:rPr lang="en-US" sz="2300" b="1" i="1">
                  <a:latin typeface="Arial"/>
                  <a:cs typeface="Arial"/>
                </a:rPr>
                <a:t>P</a:t>
              </a:r>
            </a:p>
          </p:txBody>
        </p:sp>
        <p:sp>
          <p:nvSpPr>
            <p:cNvPr id="33843" name="Text Box 9"/>
            <p:cNvSpPr txBox="1">
              <a:spLocks noChangeArrowheads="1"/>
            </p:cNvSpPr>
            <p:nvPr/>
          </p:nvSpPr>
          <p:spPr bwMode="auto">
            <a:xfrm>
              <a:off x="5182" y="3458"/>
              <a:ext cx="233" cy="279"/>
            </a:xfrm>
            <a:prstGeom prst="rect">
              <a:avLst/>
            </a:prstGeom>
            <a:noFill/>
            <a:ln w="9525">
              <a:noFill/>
              <a:miter lim="800000"/>
              <a:headEnd/>
              <a:tailEnd/>
            </a:ln>
          </p:spPr>
          <p:txBody>
            <a:bodyPr>
              <a:spAutoFit/>
            </a:bodyPr>
            <a:lstStyle/>
            <a:p>
              <a:pPr algn="ctr">
                <a:spcBef>
                  <a:spcPct val="50000"/>
                </a:spcBef>
              </a:pPr>
              <a:r>
                <a:rPr lang="en-US" sz="2300" b="1" i="1">
                  <a:latin typeface="Arial"/>
                  <a:cs typeface="Arial"/>
                </a:rPr>
                <a:t>Q</a:t>
              </a:r>
            </a:p>
          </p:txBody>
        </p:sp>
      </p:grpSp>
      <p:grpSp>
        <p:nvGrpSpPr>
          <p:cNvPr id="4" name="Group 10"/>
          <p:cNvGrpSpPr>
            <a:grpSpLocks/>
          </p:cNvGrpSpPr>
          <p:nvPr/>
        </p:nvGrpSpPr>
        <p:grpSpPr bwMode="auto">
          <a:xfrm>
            <a:off x="5937250" y="2360614"/>
            <a:ext cx="1301750" cy="3209925"/>
            <a:chOff x="3999" y="1361"/>
            <a:chExt cx="820" cy="2022"/>
          </a:xfrm>
        </p:grpSpPr>
        <p:sp>
          <p:nvSpPr>
            <p:cNvPr id="33839" name="Text Box 11"/>
            <p:cNvSpPr txBox="1">
              <a:spLocks noChangeArrowheads="1"/>
            </p:cNvSpPr>
            <p:nvPr/>
          </p:nvSpPr>
          <p:spPr bwMode="auto">
            <a:xfrm>
              <a:off x="4586" y="3104"/>
              <a:ext cx="233" cy="279"/>
            </a:xfrm>
            <a:prstGeom prst="rect">
              <a:avLst/>
            </a:prstGeom>
            <a:noFill/>
            <a:ln w="9525">
              <a:noFill/>
              <a:miter lim="800000"/>
              <a:headEnd/>
              <a:tailEnd/>
            </a:ln>
          </p:spPr>
          <p:txBody>
            <a:bodyPr>
              <a:spAutoFit/>
            </a:bodyPr>
            <a:lstStyle/>
            <a:p>
              <a:pPr algn="ctr">
                <a:spcBef>
                  <a:spcPct val="50000"/>
                </a:spcBef>
              </a:pPr>
              <a:r>
                <a:rPr lang="en-US" sz="2300" b="1" i="1" dirty="0">
                  <a:latin typeface="Arial"/>
                  <a:cs typeface="Arial"/>
                </a:rPr>
                <a:t>D</a:t>
              </a:r>
            </a:p>
          </p:txBody>
        </p:sp>
        <p:sp>
          <p:nvSpPr>
            <p:cNvPr id="33840" name="Line 12"/>
            <p:cNvSpPr>
              <a:spLocks noChangeShapeType="1"/>
            </p:cNvSpPr>
            <p:nvPr/>
          </p:nvSpPr>
          <p:spPr bwMode="auto">
            <a:xfrm>
              <a:off x="3999" y="1361"/>
              <a:ext cx="655" cy="1794"/>
            </a:xfrm>
            <a:prstGeom prst="line">
              <a:avLst/>
            </a:prstGeom>
            <a:noFill/>
            <a:ln w="38100">
              <a:solidFill>
                <a:schemeClr val="accent6">
                  <a:lumMod val="60000"/>
                  <a:lumOff val="40000"/>
                </a:schemeClr>
              </a:solidFill>
              <a:round/>
              <a:headEnd/>
              <a:tailEnd/>
            </a:ln>
          </p:spPr>
          <p:txBody>
            <a:bodyPr/>
            <a:lstStyle/>
            <a:p>
              <a:endParaRPr lang="en-US">
                <a:latin typeface="Arial"/>
                <a:cs typeface="Arial"/>
              </a:endParaRPr>
            </a:p>
          </p:txBody>
        </p:sp>
      </p:grpSp>
      <p:grpSp>
        <p:nvGrpSpPr>
          <p:cNvPr id="5" name="Group 13"/>
          <p:cNvGrpSpPr>
            <a:grpSpLocks/>
          </p:cNvGrpSpPr>
          <p:nvPr/>
        </p:nvGrpSpPr>
        <p:grpSpPr bwMode="auto">
          <a:xfrm>
            <a:off x="5232400" y="2620964"/>
            <a:ext cx="2508250" cy="2465387"/>
            <a:chOff x="2336" y="1651"/>
            <a:chExt cx="1580" cy="1553"/>
          </a:xfrm>
        </p:grpSpPr>
        <p:sp>
          <p:nvSpPr>
            <p:cNvPr id="33837" name="Text Box 14"/>
            <p:cNvSpPr txBox="1">
              <a:spLocks noChangeArrowheads="1"/>
            </p:cNvSpPr>
            <p:nvPr/>
          </p:nvSpPr>
          <p:spPr bwMode="auto">
            <a:xfrm>
              <a:off x="3683" y="1651"/>
              <a:ext cx="233" cy="288"/>
            </a:xfrm>
            <a:prstGeom prst="rect">
              <a:avLst/>
            </a:prstGeom>
            <a:noFill/>
            <a:ln w="9525">
              <a:noFill/>
              <a:miter lim="800000"/>
              <a:headEnd/>
              <a:tailEnd/>
            </a:ln>
          </p:spPr>
          <p:txBody>
            <a:bodyPr>
              <a:spAutoFit/>
            </a:bodyPr>
            <a:lstStyle/>
            <a:p>
              <a:pPr algn="ctr">
                <a:spcBef>
                  <a:spcPct val="50000"/>
                </a:spcBef>
              </a:pPr>
              <a:r>
                <a:rPr lang="en-US" sz="2400" b="1" i="1">
                  <a:latin typeface="Arial"/>
                  <a:cs typeface="Arial"/>
                </a:rPr>
                <a:t>S</a:t>
              </a:r>
            </a:p>
          </p:txBody>
        </p:sp>
        <p:sp>
          <p:nvSpPr>
            <p:cNvPr id="33838" name="Line 15"/>
            <p:cNvSpPr>
              <a:spLocks noChangeShapeType="1"/>
            </p:cNvSpPr>
            <p:nvPr/>
          </p:nvSpPr>
          <p:spPr bwMode="auto">
            <a:xfrm flipV="1">
              <a:off x="2336" y="1875"/>
              <a:ext cx="1399" cy="1329"/>
            </a:xfrm>
            <a:prstGeom prst="line">
              <a:avLst/>
            </a:prstGeom>
            <a:noFill/>
            <a:ln w="38100">
              <a:solidFill>
                <a:srgbClr val="CC0000"/>
              </a:solidFill>
              <a:round/>
              <a:headEnd/>
              <a:tailEnd/>
            </a:ln>
          </p:spPr>
          <p:txBody>
            <a:bodyPr/>
            <a:lstStyle/>
            <a:p>
              <a:endParaRPr lang="en-US">
                <a:latin typeface="Arial"/>
                <a:cs typeface="Arial"/>
              </a:endParaRPr>
            </a:p>
          </p:txBody>
        </p:sp>
      </p:grpSp>
      <p:grpSp>
        <p:nvGrpSpPr>
          <p:cNvPr id="6" name="Group 16"/>
          <p:cNvGrpSpPr>
            <a:grpSpLocks/>
          </p:cNvGrpSpPr>
          <p:nvPr/>
        </p:nvGrpSpPr>
        <p:grpSpPr bwMode="auto">
          <a:xfrm>
            <a:off x="5224463" y="3062289"/>
            <a:ext cx="952500" cy="1108075"/>
            <a:chOff x="3550" y="1803"/>
            <a:chExt cx="600" cy="698"/>
          </a:xfrm>
        </p:grpSpPr>
        <p:sp>
          <p:nvSpPr>
            <p:cNvPr id="33834" name="Line 17"/>
            <p:cNvSpPr>
              <a:spLocks noChangeShapeType="1"/>
            </p:cNvSpPr>
            <p:nvPr/>
          </p:nvSpPr>
          <p:spPr bwMode="auto">
            <a:xfrm flipH="1" flipV="1">
              <a:off x="4149" y="1803"/>
              <a:ext cx="1" cy="698"/>
            </a:xfrm>
            <a:prstGeom prst="line">
              <a:avLst/>
            </a:prstGeom>
            <a:noFill/>
            <a:ln w="38100">
              <a:solidFill>
                <a:srgbClr val="FF6600"/>
              </a:solidFill>
              <a:round/>
              <a:headEnd/>
              <a:tailEnd/>
            </a:ln>
          </p:spPr>
          <p:txBody>
            <a:bodyPr/>
            <a:lstStyle/>
            <a:p>
              <a:endParaRPr lang="en-US">
                <a:latin typeface="Arial"/>
                <a:cs typeface="Arial"/>
              </a:endParaRPr>
            </a:p>
          </p:txBody>
        </p:sp>
        <p:sp>
          <p:nvSpPr>
            <p:cNvPr id="33835" name="AutoShape 18"/>
            <p:cNvSpPr>
              <a:spLocks/>
            </p:cNvSpPr>
            <p:nvPr/>
          </p:nvSpPr>
          <p:spPr bwMode="auto">
            <a:xfrm>
              <a:off x="3977" y="1805"/>
              <a:ext cx="118" cy="693"/>
            </a:xfrm>
            <a:prstGeom prst="leftBrace">
              <a:avLst>
                <a:gd name="adj1" fmla="val 63732"/>
                <a:gd name="adj2" fmla="val 44880"/>
              </a:avLst>
            </a:prstGeom>
            <a:noFill/>
            <a:ln w="25400">
              <a:solidFill>
                <a:schemeClr val="tx1"/>
              </a:solidFill>
              <a:round/>
              <a:headEnd/>
              <a:tailEnd/>
            </a:ln>
          </p:spPr>
          <p:txBody>
            <a:bodyPr wrap="none" anchor="ctr"/>
            <a:lstStyle/>
            <a:p>
              <a:endParaRPr lang="en-US">
                <a:latin typeface="Arial"/>
                <a:cs typeface="Arial"/>
              </a:endParaRPr>
            </a:p>
          </p:txBody>
        </p:sp>
        <p:sp>
          <p:nvSpPr>
            <p:cNvPr id="33836" name="Text Box 19"/>
            <p:cNvSpPr txBox="1">
              <a:spLocks noChangeArrowheads="1"/>
            </p:cNvSpPr>
            <p:nvPr/>
          </p:nvSpPr>
          <p:spPr bwMode="auto">
            <a:xfrm>
              <a:off x="3550" y="1958"/>
              <a:ext cx="442" cy="288"/>
            </a:xfrm>
            <a:prstGeom prst="rect">
              <a:avLst/>
            </a:prstGeom>
            <a:noFill/>
            <a:ln w="9525">
              <a:noFill/>
              <a:miter lim="800000"/>
              <a:headEnd/>
              <a:tailEnd/>
            </a:ln>
          </p:spPr>
          <p:txBody>
            <a:bodyPr>
              <a:spAutoFit/>
            </a:bodyPr>
            <a:lstStyle/>
            <a:p>
              <a:pPr algn="r">
                <a:spcBef>
                  <a:spcPct val="50000"/>
                </a:spcBef>
              </a:pPr>
              <a:r>
                <a:rPr lang="en-US" sz="2400">
                  <a:latin typeface="Arial"/>
                  <a:cs typeface="Arial"/>
                </a:rPr>
                <a:t>Tax</a:t>
              </a:r>
            </a:p>
          </p:txBody>
        </p:sp>
      </p:grpSp>
      <p:grpSp>
        <p:nvGrpSpPr>
          <p:cNvPr id="7" name="Group 20"/>
          <p:cNvGrpSpPr>
            <a:grpSpLocks/>
          </p:cNvGrpSpPr>
          <p:nvPr/>
        </p:nvGrpSpPr>
        <p:grpSpPr bwMode="auto">
          <a:xfrm>
            <a:off x="1895475" y="2727326"/>
            <a:ext cx="3113088" cy="1154113"/>
            <a:chOff x="234" y="1718"/>
            <a:chExt cx="1961" cy="727"/>
          </a:xfrm>
        </p:grpSpPr>
        <p:sp>
          <p:nvSpPr>
            <p:cNvPr id="33830" name="AutoShape 21"/>
            <p:cNvSpPr>
              <a:spLocks/>
            </p:cNvSpPr>
            <p:nvPr/>
          </p:nvSpPr>
          <p:spPr bwMode="auto">
            <a:xfrm>
              <a:off x="2054" y="1920"/>
              <a:ext cx="141" cy="525"/>
            </a:xfrm>
            <a:prstGeom prst="leftBrace">
              <a:avLst>
                <a:gd name="adj1" fmla="val 60988"/>
                <a:gd name="adj2" fmla="val 50000"/>
              </a:avLst>
            </a:prstGeom>
            <a:noFill/>
            <a:ln w="19050">
              <a:solidFill>
                <a:srgbClr val="009900"/>
              </a:solidFill>
              <a:round/>
              <a:headEnd/>
              <a:tailEnd/>
            </a:ln>
          </p:spPr>
          <p:txBody>
            <a:bodyPr wrap="none" anchor="ctr"/>
            <a:lstStyle/>
            <a:p>
              <a:endParaRPr lang="en-US">
                <a:latin typeface="Arial"/>
                <a:cs typeface="Arial"/>
              </a:endParaRPr>
            </a:p>
          </p:txBody>
        </p:sp>
        <p:grpSp>
          <p:nvGrpSpPr>
            <p:cNvPr id="8" name="Group 22"/>
            <p:cNvGrpSpPr>
              <a:grpSpLocks/>
            </p:cNvGrpSpPr>
            <p:nvPr/>
          </p:nvGrpSpPr>
          <p:grpSpPr bwMode="auto">
            <a:xfrm>
              <a:off x="234" y="1718"/>
              <a:ext cx="1792" cy="465"/>
              <a:chOff x="1453" y="1718"/>
              <a:chExt cx="1792" cy="465"/>
            </a:xfrm>
          </p:grpSpPr>
          <p:sp>
            <p:nvSpPr>
              <p:cNvPr id="33832" name="Line 23"/>
              <p:cNvSpPr>
                <a:spLocks noChangeShapeType="1"/>
              </p:cNvSpPr>
              <p:nvPr/>
            </p:nvSpPr>
            <p:spPr bwMode="auto">
              <a:xfrm>
                <a:off x="2610" y="1881"/>
                <a:ext cx="635" cy="297"/>
              </a:xfrm>
              <a:prstGeom prst="line">
                <a:avLst/>
              </a:prstGeom>
              <a:noFill/>
              <a:ln w="9525">
                <a:solidFill>
                  <a:schemeClr val="tx1"/>
                </a:solidFill>
                <a:round/>
                <a:headEnd/>
                <a:tailEnd/>
              </a:ln>
            </p:spPr>
            <p:txBody>
              <a:bodyPr/>
              <a:lstStyle/>
              <a:p>
                <a:endParaRPr lang="en-US">
                  <a:latin typeface="Arial"/>
                  <a:cs typeface="Arial"/>
                </a:endParaRPr>
              </a:p>
            </p:txBody>
          </p:sp>
          <p:sp>
            <p:nvSpPr>
              <p:cNvPr id="33833" name="Text Box 24"/>
              <p:cNvSpPr txBox="1">
                <a:spLocks noChangeArrowheads="1"/>
              </p:cNvSpPr>
              <p:nvPr/>
            </p:nvSpPr>
            <p:spPr bwMode="auto">
              <a:xfrm>
                <a:off x="1453" y="1718"/>
                <a:ext cx="1360" cy="465"/>
              </a:xfrm>
              <a:prstGeom prst="rect">
                <a:avLst/>
              </a:prstGeom>
              <a:solidFill>
                <a:srgbClr val="CCFFCC"/>
              </a:solidFill>
              <a:ln w="9525">
                <a:noFill/>
                <a:miter lim="800000"/>
                <a:headEnd/>
                <a:tailEnd/>
              </a:ln>
            </p:spPr>
            <p:txBody>
              <a:bodyPr lIns="0" tIns="0" rIns="0" bIns="0">
                <a:spAutoFit/>
              </a:bodyPr>
              <a:lstStyle/>
              <a:p>
                <a:pPr algn="ctr">
                  <a:spcBef>
                    <a:spcPct val="50000"/>
                  </a:spcBef>
                </a:pPr>
                <a:r>
                  <a:rPr lang="en-US" sz="2400" dirty="0">
                    <a:solidFill>
                      <a:schemeClr val="accent6">
                        <a:lumMod val="75000"/>
                      </a:schemeClr>
                    </a:solidFill>
                    <a:latin typeface="Arial"/>
                    <a:cs typeface="Arial"/>
                  </a:rPr>
                  <a:t>Buyers’ share of tax burden</a:t>
                </a:r>
              </a:p>
            </p:txBody>
          </p:sp>
        </p:grpSp>
      </p:grpSp>
      <p:grpSp>
        <p:nvGrpSpPr>
          <p:cNvPr id="9" name="Group 25"/>
          <p:cNvGrpSpPr>
            <a:grpSpLocks/>
          </p:cNvGrpSpPr>
          <p:nvPr/>
        </p:nvGrpSpPr>
        <p:grpSpPr bwMode="auto">
          <a:xfrm>
            <a:off x="1965325" y="3900490"/>
            <a:ext cx="3043238" cy="1176338"/>
            <a:chOff x="278" y="2457"/>
            <a:chExt cx="1917" cy="741"/>
          </a:xfrm>
        </p:grpSpPr>
        <p:sp>
          <p:nvSpPr>
            <p:cNvPr id="33826" name="AutoShape 26"/>
            <p:cNvSpPr>
              <a:spLocks/>
            </p:cNvSpPr>
            <p:nvPr/>
          </p:nvSpPr>
          <p:spPr bwMode="auto">
            <a:xfrm>
              <a:off x="2054" y="2457"/>
              <a:ext cx="141" cy="177"/>
            </a:xfrm>
            <a:prstGeom prst="leftBrace">
              <a:avLst>
                <a:gd name="adj1" fmla="val 20562"/>
                <a:gd name="adj2" fmla="val 50000"/>
              </a:avLst>
            </a:prstGeom>
            <a:noFill/>
            <a:ln w="19050">
              <a:solidFill>
                <a:srgbClr val="FF0000"/>
              </a:solidFill>
              <a:round/>
              <a:headEnd/>
              <a:tailEnd/>
            </a:ln>
          </p:spPr>
          <p:txBody>
            <a:bodyPr wrap="none" anchor="ctr"/>
            <a:lstStyle/>
            <a:p>
              <a:endParaRPr lang="en-US">
                <a:latin typeface="Arial"/>
                <a:cs typeface="Arial"/>
              </a:endParaRPr>
            </a:p>
          </p:txBody>
        </p:sp>
        <p:grpSp>
          <p:nvGrpSpPr>
            <p:cNvPr id="10" name="Group 27"/>
            <p:cNvGrpSpPr>
              <a:grpSpLocks/>
            </p:cNvGrpSpPr>
            <p:nvPr/>
          </p:nvGrpSpPr>
          <p:grpSpPr bwMode="auto">
            <a:xfrm>
              <a:off x="278" y="2549"/>
              <a:ext cx="1749" cy="649"/>
              <a:chOff x="1497" y="2549"/>
              <a:chExt cx="1749" cy="649"/>
            </a:xfrm>
          </p:grpSpPr>
          <p:sp>
            <p:nvSpPr>
              <p:cNvPr id="33828" name="Line 28"/>
              <p:cNvSpPr>
                <a:spLocks noChangeShapeType="1"/>
              </p:cNvSpPr>
              <p:nvPr/>
            </p:nvSpPr>
            <p:spPr bwMode="auto">
              <a:xfrm flipH="1">
                <a:off x="2657" y="2549"/>
                <a:ext cx="589" cy="468"/>
              </a:xfrm>
              <a:prstGeom prst="line">
                <a:avLst/>
              </a:prstGeom>
              <a:noFill/>
              <a:ln w="9525">
                <a:solidFill>
                  <a:schemeClr val="tx1"/>
                </a:solidFill>
                <a:round/>
                <a:headEnd/>
                <a:tailEnd/>
              </a:ln>
            </p:spPr>
            <p:txBody>
              <a:bodyPr/>
              <a:lstStyle/>
              <a:p>
                <a:endParaRPr lang="en-US">
                  <a:latin typeface="Arial"/>
                  <a:cs typeface="Arial"/>
                </a:endParaRPr>
              </a:p>
            </p:txBody>
          </p:sp>
          <p:sp>
            <p:nvSpPr>
              <p:cNvPr id="33829" name="Text Box 29"/>
              <p:cNvSpPr txBox="1">
                <a:spLocks noChangeArrowheads="1"/>
              </p:cNvSpPr>
              <p:nvPr/>
            </p:nvSpPr>
            <p:spPr bwMode="auto">
              <a:xfrm>
                <a:off x="1497" y="2733"/>
                <a:ext cx="1319" cy="465"/>
              </a:xfrm>
              <a:prstGeom prst="rect">
                <a:avLst/>
              </a:prstGeom>
              <a:solidFill>
                <a:srgbClr val="FFCCCC"/>
              </a:solidFill>
              <a:ln w="9525">
                <a:noFill/>
                <a:miter lim="800000"/>
                <a:headEnd/>
                <a:tailEnd/>
              </a:ln>
            </p:spPr>
            <p:txBody>
              <a:bodyPr lIns="0" tIns="0" rIns="0" bIns="0">
                <a:spAutoFit/>
              </a:bodyPr>
              <a:lstStyle/>
              <a:p>
                <a:pPr algn="ctr">
                  <a:spcBef>
                    <a:spcPct val="50000"/>
                  </a:spcBef>
                </a:pPr>
                <a:r>
                  <a:rPr lang="en-US" sz="2400" dirty="0">
                    <a:solidFill>
                      <a:srgbClr val="FF0000"/>
                    </a:solidFill>
                    <a:latin typeface="Arial"/>
                    <a:cs typeface="Arial"/>
                  </a:rPr>
                  <a:t>Sellers’ share of tax burden</a:t>
                </a:r>
              </a:p>
            </p:txBody>
          </p:sp>
        </p:grpSp>
      </p:grpSp>
      <p:grpSp>
        <p:nvGrpSpPr>
          <p:cNvPr id="11" name="Group 30"/>
          <p:cNvGrpSpPr>
            <a:grpSpLocks/>
          </p:cNvGrpSpPr>
          <p:nvPr/>
        </p:nvGrpSpPr>
        <p:grpSpPr bwMode="auto">
          <a:xfrm>
            <a:off x="2406651" y="3684593"/>
            <a:ext cx="4156075" cy="369888"/>
            <a:chOff x="556" y="2321"/>
            <a:chExt cx="2618" cy="233"/>
          </a:xfrm>
        </p:grpSpPr>
        <p:grpSp>
          <p:nvGrpSpPr>
            <p:cNvPr id="12" name="Group 31"/>
            <p:cNvGrpSpPr>
              <a:grpSpLocks/>
            </p:cNvGrpSpPr>
            <p:nvPr/>
          </p:nvGrpSpPr>
          <p:grpSpPr bwMode="auto">
            <a:xfrm>
              <a:off x="2213" y="2407"/>
              <a:ext cx="961" cy="87"/>
              <a:chOff x="3432" y="2281"/>
              <a:chExt cx="961" cy="87"/>
            </a:xfrm>
          </p:grpSpPr>
          <p:sp>
            <p:nvSpPr>
              <p:cNvPr id="33824" name="Oval 32"/>
              <p:cNvSpPr>
                <a:spLocks noChangeArrowheads="1"/>
              </p:cNvSpPr>
              <p:nvPr/>
            </p:nvSpPr>
            <p:spPr bwMode="auto">
              <a:xfrm>
                <a:off x="4305" y="2281"/>
                <a:ext cx="88" cy="87"/>
              </a:xfrm>
              <a:prstGeom prst="ellipse">
                <a:avLst/>
              </a:prstGeom>
              <a:solidFill>
                <a:srgbClr val="000000"/>
              </a:solidFill>
              <a:ln w="9525">
                <a:noFill/>
                <a:prstDash val="dash"/>
                <a:round/>
                <a:headEnd/>
                <a:tailEnd/>
              </a:ln>
            </p:spPr>
            <p:txBody>
              <a:bodyPr wrap="none" anchor="ctr"/>
              <a:lstStyle/>
              <a:p>
                <a:endParaRPr lang="en-US">
                  <a:latin typeface="Arial"/>
                  <a:cs typeface="Arial"/>
                </a:endParaRPr>
              </a:p>
            </p:txBody>
          </p:sp>
          <p:sp>
            <p:nvSpPr>
              <p:cNvPr id="33825" name="Line 33"/>
              <p:cNvSpPr>
                <a:spLocks noChangeShapeType="1"/>
              </p:cNvSpPr>
              <p:nvPr/>
            </p:nvSpPr>
            <p:spPr bwMode="auto">
              <a:xfrm flipH="1">
                <a:off x="3432" y="2324"/>
                <a:ext cx="912" cy="0"/>
              </a:xfrm>
              <a:prstGeom prst="line">
                <a:avLst/>
              </a:prstGeom>
              <a:noFill/>
              <a:ln w="12700">
                <a:solidFill>
                  <a:schemeClr val="tx1"/>
                </a:solidFill>
                <a:prstDash val="dash"/>
                <a:round/>
                <a:headEnd/>
                <a:tailEnd/>
              </a:ln>
            </p:spPr>
            <p:txBody>
              <a:bodyPr/>
              <a:lstStyle/>
              <a:p>
                <a:endParaRPr lang="en-US">
                  <a:latin typeface="Arial"/>
                  <a:cs typeface="Arial"/>
                </a:endParaRPr>
              </a:p>
            </p:txBody>
          </p:sp>
        </p:grpSp>
        <p:grpSp>
          <p:nvGrpSpPr>
            <p:cNvPr id="13" name="Group 34"/>
            <p:cNvGrpSpPr>
              <a:grpSpLocks/>
            </p:cNvGrpSpPr>
            <p:nvPr/>
          </p:nvGrpSpPr>
          <p:grpSpPr bwMode="auto">
            <a:xfrm>
              <a:off x="556" y="2321"/>
              <a:ext cx="1640" cy="233"/>
              <a:chOff x="1775" y="2321"/>
              <a:chExt cx="1640" cy="233"/>
            </a:xfrm>
          </p:grpSpPr>
          <p:sp>
            <p:nvSpPr>
              <p:cNvPr id="33822" name="Text Box 35"/>
              <p:cNvSpPr txBox="1">
                <a:spLocks noChangeArrowheads="1"/>
              </p:cNvSpPr>
              <p:nvPr/>
            </p:nvSpPr>
            <p:spPr bwMode="auto">
              <a:xfrm>
                <a:off x="1775" y="2321"/>
                <a:ext cx="1293" cy="233"/>
              </a:xfrm>
              <a:prstGeom prst="rect">
                <a:avLst/>
              </a:prstGeom>
              <a:noFill/>
              <a:ln w="9525">
                <a:noFill/>
                <a:miter lim="800000"/>
                <a:headEnd/>
                <a:tailEnd/>
              </a:ln>
            </p:spPr>
            <p:txBody>
              <a:bodyPr lIns="0" tIns="0" rIns="0" bIns="0">
                <a:spAutoFit/>
              </a:bodyPr>
              <a:lstStyle/>
              <a:p>
                <a:pPr algn="ctr">
                  <a:spcBef>
                    <a:spcPct val="50000"/>
                  </a:spcBef>
                </a:pPr>
                <a:r>
                  <a:rPr lang="en-US" sz="2400">
                    <a:latin typeface="Arial"/>
                    <a:cs typeface="Arial"/>
                  </a:rPr>
                  <a:t>Price if no tax</a:t>
                </a:r>
              </a:p>
            </p:txBody>
          </p:sp>
          <p:sp>
            <p:nvSpPr>
              <p:cNvPr id="33823" name="Line 36"/>
              <p:cNvSpPr>
                <a:spLocks noChangeShapeType="1"/>
              </p:cNvSpPr>
              <p:nvPr/>
            </p:nvSpPr>
            <p:spPr bwMode="auto">
              <a:xfrm flipH="1">
                <a:off x="3022" y="2449"/>
                <a:ext cx="393" cy="0"/>
              </a:xfrm>
              <a:prstGeom prst="line">
                <a:avLst/>
              </a:prstGeom>
              <a:noFill/>
              <a:ln w="9525">
                <a:solidFill>
                  <a:schemeClr val="tx1"/>
                </a:solidFill>
                <a:round/>
                <a:headEnd/>
                <a:tailEnd/>
              </a:ln>
            </p:spPr>
            <p:txBody>
              <a:bodyPr/>
              <a:lstStyle/>
              <a:p>
                <a:endParaRPr lang="en-US">
                  <a:latin typeface="Arial"/>
                  <a:cs typeface="Arial"/>
                </a:endParaRPr>
              </a:p>
            </p:txBody>
          </p:sp>
        </p:grpSp>
      </p:grpSp>
      <p:grpSp>
        <p:nvGrpSpPr>
          <p:cNvPr id="14" name="Group 37"/>
          <p:cNvGrpSpPr>
            <a:grpSpLocks/>
          </p:cNvGrpSpPr>
          <p:nvPr/>
        </p:nvGrpSpPr>
        <p:grpSpPr bwMode="auto">
          <a:xfrm>
            <a:off x="4094163" y="2530476"/>
            <a:ext cx="2151062" cy="587375"/>
            <a:chOff x="1619" y="1594"/>
            <a:chExt cx="1355" cy="370"/>
          </a:xfrm>
        </p:grpSpPr>
        <p:grpSp>
          <p:nvGrpSpPr>
            <p:cNvPr id="15" name="Group 38"/>
            <p:cNvGrpSpPr>
              <a:grpSpLocks/>
            </p:cNvGrpSpPr>
            <p:nvPr/>
          </p:nvGrpSpPr>
          <p:grpSpPr bwMode="auto">
            <a:xfrm>
              <a:off x="2206" y="1877"/>
              <a:ext cx="768" cy="87"/>
              <a:chOff x="3425" y="1751"/>
              <a:chExt cx="768" cy="87"/>
            </a:xfrm>
          </p:grpSpPr>
          <p:sp>
            <p:nvSpPr>
              <p:cNvPr id="33818" name="Oval 39"/>
              <p:cNvSpPr>
                <a:spLocks noChangeArrowheads="1"/>
              </p:cNvSpPr>
              <p:nvPr/>
            </p:nvSpPr>
            <p:spPr bwMode="auto">
              <a:xfrm>
                <a:off x="4105" y="1751"/>
                <a:ext cx="88" cy="87"/>
              </a:xfrm>
              <a:prstGeom prst="ellipse">
                <a:avLst/>
              </a:prstGeom>
              <a:solidFill>
                <a:srgbClr val="000000"/>
              </a:solidFill>
              <a:ln w="9525">
                <a:noFill/>
                <a:prstDash val="dash"/>
                <a:round/>
                <a:headEnd/>
                <a:tailEnd/>
              </a:ln>
            </p:spPr>
            <p:txBody>
              <a:bodyPr wrap="none" anchor="ctr"/>
              <a:lstStyle/>
              <a:p>
                <a:endParaRPr lang="en-US">
                  <a:latin typeface="Arial"/>
                  <a:cs typeface="Arial"/>
                </a:endParaRPr>
              </a:p>
            </p:txBody>
          </p:sp>
          <p:sp>
            <p:nvSpPr>
              <p:cNvPr id="33819" name="Line 40"/>
              <p:cNvSpPr>
                <a:spLocks noChangeShapeType="1"/>
              </p:cNvSpPr>
              <p:nvPr/>
            </p:nvSpPr>
            <p:spPr bwMode="auto">
              <a:xfrm flipH="1">
                <a:off x="3425" y="1796"/>
                <a:ext cx="720" cy="0"/>
              </a:xfrm>
              <a:prstGeom prst="line">
                <a:avLst/>
              </a:prstGeom>
              <a:noFill/>
              <a:ln w="12700">
                <a:solidFill>
                  <a:schemeClr val="tx1"/>
                </a:solidFill>
                <a:prstDash val="dash"/>
                <a:round/>
                <a:headEnd/>
                <a:tailEnd/>
              </a:ln>
            </p:spPr>
            <p:txBody>
              <a:bodyPr/>
              <a:lstStyle/>
              <a:p>
                <a:endParaRPr lang="en-US">
                  <a:latin typeface="Arial"/>
                  <a:cs typeface="Arial"/>
                </a:endParaRPr>
              </a:p>
            </p:txBody>
          </p:sp>
        </p:grpSp>
        <p:grpSp>
          <p:nvGrpSpPr>
            <p:cNvPr id="16" name="Group 41"/>
            <p:cNvGrpSpPr>
              <a:grpSpLocks/>
            </p:cNvGrpSpPr>
            <p:nvPr/>
          </p:nvGrpSpPr>
          <p:grpSpPr bwMode="auto">
            <a:xfrm>
              <a:off x="1619" y="1594"/>
              <a:ext cx="577" cy="325"/>
              <a:chOff x="2838" y="1594"/>
              <a:chExt cx="577" cy="325"/>
            </a:xfrm>
          </p:grpSpPr>
          <p:sp>
            <p:nvSpPr>
              <p:cNvPr id="33816" name="Text Box 42"/>
              <p:cNvSpPr txBox="1">
                <a:spLocks noChangeArrowheads="1"/>
              </p:cNvSpPr>
              <p:nvPr/>
            </p:nvSpPr>
            <p:spPr bwMode="auto">
              <a:xfrm>
                <a:off x="2838" y="1594"/>
                <a:ext cx="405" cy="288"/>
              </a:xfrm>
              <a:prstGeom prst="rect">
                <a:avLst/>
              </a:prstGeom>
              <a:noFill/>
              <a:ln w="9525">
                <a:noFill/>
                <a:miter lim="800000"/>
                <a:headEnd/>
                <a:tailEnd/>
              </a:ln>
            </p:spPr>
            <p:txBody>
              <a:bodyPr>
                <a:spAutoFit/>
              </a:bodyPr>
              <a:lstStyle/>
              <a:p>
                <a:pPr algn="r">
                  <a:spcBef>
                    <a:spcPct val="50000"/>
                  </a:spcBef>
                </a:pPr>
                <a:r>
                  <a:rPr lang="en-US" sz="2400" b="1" i="1">
                    <a:latin typeface="Arial"/>
                    <a:cs typeface="Arial"/>
                  </a:rPr>
                  <a:t>P</a:t>
                </a:r>
                <a:r>
                  <a:rPr lang="en-US" sz="2400" b="1" i="1" baseline="-25000">
                    <a:latin typeface="Arial"/>
                    <a:cs typeface="Arial"/>
                  </a:rPr>
                  <a:t>B</a:t>
                </a:r>
              </a:p>
            </p:txBody>
          </p:sp>
          <p:sp>
            <p:nvSpPr>
              <p:cNvPr id="33817" name="Line 43"/>
              <p:cNvSpPr>
                <a:spLocks noChangeShapeType="1"/>
              </p:cNvSpPr>
              <p:nvPr/>
            </p:nvSpPr>
            <p:spPr bwMode="auto">
              <a:xfrm flipH="1" flipV="1">
                <a:off x="3222" y="1802"/>
                <a:ext cx="193" cy="117"/>
              </a:xfrm>
              <a:prstGeom prst="line">
                <a:avLst/>
              </a:prstGeom>
              <a:noFill/>
              <a:ln w="9525">
                <a:solidFill>
                  <a:schemeClr val="tx1"/>
                </a:solidFill>
                <a:round/>
                <a:headEnd/>
                <a:tailEnd/>
              </a:ln>
            </p:spPr>
            <p:txBody>
              <a:bodyPr/>
              <a:lstStyle/>
              <a:p>
                <a:endParaRPr lang="en-US">
                  <a:latin typeface="Arial"/>
                  <a:cs typeface="Arial"/>
                </a:endParaRPr>
              </a:p>
            </p:txBody>
          </p:sp>
        </p:grpSp>
      </p:grpSp>
      <p:grpSp>
        <p:nvGrpSpPr>
          <p:cNvPr id="17" name="Group 44"/>
          <p:cNvGrpSpPr>
            <a:grpSpLocks/>
          </p:cNvGrpSpPr>
          <p:nvPr/>
        </p:nvGrpSpPr>
        <p:grpSpPr bwMode="auto">
          <a:xfrm>
            <a:off x="4405313" y="4119564"/>
            <a:ext cx="1839912" cy="655637"/>
            <a:chOff x="1815" y="2595"/>
            <a:chExt cx="1159" cy="413"/>
          </a:xfrm>
        </p:grpSpPr>
        <p:grpSp>
          <p:nvGrpSpPr>
            <p:cNvPr id="18" name="Group 45"/>
            <p:cNvGrpSpPr>
              <a:grpSpLocks/>
            </p:cNvGrpSpPr>
            <p:nvPr/>
          </p:nvGrpSpPr>
          <p:grpSpPr bwMode="auto">
            <a:xfrm>
              <a:off x="2213" y="2595"/>
              <a:ext cx="761" cy="87"/>
              <a:chOff x="3432" y="2469"/>
              <a:chExt cx="761" cy="87"/>
            </a:xfrm>
          </p:grpSpPr>
          <p:sp>
            <p:nvSpPr>
              <p:cNvPr id="33812" name="Oval 46"/>
              <p:cNvSpPr>
                <a:spLocks noChangeArrowheads="1"/>
              </p:cNvSpPr>
              <p:nvPr/>
            </p:nvSpPr>
            <p:spPr bwMode="auto">
              <a:xfrm>
                <a:off x="4105" y="2469"/>
                <a:ext cx="88" cy="87"/>
              </a:xfrm>
              <a:prstGeom prst="ellipse">
                <a:avLst/>
              </a:prstGeom>
              <a:solidFill>
                <a:srgbClr val="000000"/>
              </a:solidFill>
              <a:ln w="9525">
                <a:noFill/>
                <a:prstDash val="dash"/>
                <a:round/>
                <a:headEnd/>
                <a:tailEnd/>
              </a:ln>
            </p:spPr>
            <p:txBody>
              <a:bodyPr wrap="none" anchor="ctr"/>
              <a:lstStyle/>
              <a:p>
                <a:endParaRPr lang="en-US">
                  <a:latin typeface="Arial"/>
                  <a:cs typeface="Arial"/>
                </a:endParaRPr>
              </a:p>
            </p:txBody>
          </p:sp>
          <p:sp>
            <p:nvSpPr>
              <p:cNvPr id="33813" name="Line 47"/>
              <p:cNvSpPr>
                <a:spLocks noChangeShapeType="1"/>
              </p:cNvSpPr>
              <p:nvPr/>
            </p:nvSpPr>
            <p:spPr bwMode="auto">
              <a:xfrm flipH="1">
                <a:off x="3432" y="2512"/>
                <a:ext cx="716" cy="0"/>
              </a:xfrm>
              <a:prstGeom prst="line">
                <a:avLst/>
              </a:prstGeom>
              <a:noFill/>
              <a:ln w="12700">
                <a:solidFill>
                  <a:schemeClr val="tx1"/>
                </a:solidFill>
                <a:prstDash val="dash"/>
                <a:round/>
                <a:headEnd/>
                <a:tailEnd/>
              </a:ln>
            </p:spPr>
            <p:txBody>
              <a:bodyPr/>
              <a:lstStyle/>
              <a:p>
                <a:endParaRPr lang="en-US">
                  <a:latin typeface="Arial"/>
                  <a:cs typeface="Arial"/>
                </a:endParaRPr>
              </a:p>
            </p:txBody>
          </p:sp>
        </p:grpSp>
        <p:grpSp>
          <p:nvGrpSpPr>
            <p:cNvPr id="19" name="Group 48"/>
            <p:cNvGrpSpPr>
              <a:grpSpLocks/>
            </p:cNvGrpSpPr>
            <p:nvPr/>
          </p:nvGrpSpPr>
          <p:grpSpPr bwMode="auto">
            <a:xfrm>
              <a:off x="1815" y="2643"/>
              <a:ext cx="384" cy="365"/>
              <a:chOff x="3034" y="2643"/>
              <a:chExt cx="384" cy="365"/>
            </a:xfrm>
          </p:grpSpPr>
          <p:sp>
            <p:nvSpPr>
              <p:cNvPr id="33810" name="Text Box 49"/>
              <p:cNvSpPr txBox="1">
                <a:spLocks noChangeArrowheads="1"/>
              </p:cNvSpPr>
              <p:nvPr/>
            </p:nvSpPr>
            <p:spPr bwMode="auto">
              <a:xfrm>
                <a:off x="3034" y="2720"/>
                <a:ext cx="351" cy="288"/>
              </a:xfrm>
              <a:prstGeom prst="rect">
                <a:avLst/>
              </a:prstGeom>
              <a:noFill/>
              <a:ln w="9525">
                <a:noFill/>
                <a:miter lim="800000"/>
                <a:headEnd/>
                <a:tailEnd/>
              </a:ln>
            </p:spPr>
            <p:txBody>
              <a:bodyPr>
                <a:spAutoFit/>
              </a:bodyPr>
              <a:lstStyle/>
              <a:p>
                <a:pPr algn="r">
                  <a:spcBef>
                    <a:spcPct val="50000"/>
                  </a:spcBef>
                </a:pPr>
                <a:r>
                  <a:rPr lang="en-US" sz="2400" b="1" i="1">
                    <a:latin typeface="Arial"/>
                    <a:cs typeface="Arial"/>
                  </a:rPr>
                  <a:t>P</a:t>
                </a:r>
                <a:r>
                  <a:rPr lang="en-US" sz="2400" b="1" i="1" baseline="-25000">
                    <a:latin typeface="Arial"/>
                    <a:cs typeface="Arial"/>
                  </a:rPr>
                  <a:t>S</a:t>
                </a:r>
              </a:p>
            </p:txBody>
          </p:sp>
          <p:sp>
            <p:nvSpPr>
              <p:cNvPr id="33811" name="Line 50"/>
              <p:cNvSpPr>
                <a:spLocks noChangeShapeType="1"/>
              </p:cNvSpPr>
              <p:nvPr/>
            </p:nvSpPr>
            <p:spPr bwMode="auto">
              <a:xfrm flipH="1">
                <a:off x="3274" y="2643"/>
                <a:ext cx="144" cy="147"/>
              </a:xfrm>
              <a:prstGeom prst="line">
                <a:avLst/>
              </a:prstGeom>
              <a:noFill/>
              <a:ln w="9525">
                <a:solidFill>
                  <a:schemeClr val="tx1"/>
                </a:solidFill>
                <a:round/>
                <a:headEnd/>
                <a:tailEnd/>
              </a:ln>
            </p:spPr>
            <p:txBody>
              <a:bodyPr/>
              <a:lstStyle/>
              <a:p>
                <a:endParaRPr lang="en-US">
                  <a:latin typeface="Arial"/>
                  <a:cs typeface="Arial"/>
                </a:endParaRPr>
              </a:p>
            </p:txBody>
          </p:sp>
        </p:grpSp>
      </p:grpSp>
      <p:sp>
        <p:nvSpPr>
          <p:cNvPr id="176179" name="Rectangle 51"/>
          <p:cNvSpPr>
            <a:spLocks noChangeArrowheads="1"/>
          </p:cNvSpPr>
          <p:nvPr/>
        </p:nvSpPr>
        <p:spPr bwMode="auto">
          <a:xfrm>
            <a:off x="8277224" y="1660525"/>
            <a:ext cx="3273545" cy="3114676"/>
          </a:xfrm>
          <a:prstGeom prst="rect">
            <a:avLst/>
          </a:prstGeom>
          <a:solidFill>
            <a:srgbClr val="FFFFCC"/>
          </a:solidFill>
          <a:ln w="9525">
            <a:noFill/>
            <a:miter lim="800000"/>
            <a:headEnd/>
            <a:tailEnd/>
          </a:ln>
          <a:effectLst>
            <a:outerShdw blurRad="50800" dist="38100" dir="2700000" algn="tl" rotWithShape="0">
              <a:prstClr val="black">
                <a:alpha val="40000"/>
              </a:prstClr>
            </a:outerShdw>
          </a:effectLst>
        </p:spPr>
        <p:txBody>
          <a:bodyPr/>
          <a:lstStyle/>
          <a:p>
            <a:pPr>
              <a:lnSpc>
                <a:spcPct val="105000"/>
              </a:lnSpc>
              <a:spcBef>
                <a:spcPct val="20000"/>
              </a:spcBef>
              <a:buClr>
                <a:srgbClr val="00B85C"/>
              </a:buClr>
              <a:buSzPct val="120000"/>
              <a:buFont typeface="Wingdings" pitchFamily="2" charset="2"/>
              <a:buNone/>
              <a:defRPr/>
            </a:pPr>
            <a:r>
              <a:rPr lang="en-US" sz="2500" dirty="0" smtClean="0">
                <a:solidFill>
                  <a:srgbClr val="FF0000"/>
                </a:solidFill>
                <a:latin typeface="Arial"/>
                <a:cs typeface="Arial"/>
              </a:rPr>
              <a:t>For example, the demand for the good is inelastic because it has few substitutes e.g. food, alcohol, tobacco, pharmaceuticals, etc.</a:t>
            </a:r>
            <a:endParaRPr lang="en-US" sz="2500" dirty="0">
              <a:solidFill>
                <a:srgbClr val="FF0000"/>
              </a:solidFill>
              <a:latin typeface="Arial"/>
              <a:cs typeface="Arial"/>
            </a:endParaRPr>
          </a:p>
        </p:txBody>
      </p:sp>
      <p:sp>
        <p:nvSpPr>
          <p:cNvPr id="54" name="Text Box 11"/>
          <p:cNvSpPr txBox="1">
            <a:spLocks noChangeArrowheads="1"/>
          </p:cNvSpPr>
          <p:nvPr/>
        </p:nvSpPr>
        <p:spPr bwMode="auto">
          <a:xfrm>
            <a:off x="6116240" y="5179218"/>
            <a:ext cx="607223" cy="442913"/>
          </a:xfrm>
          <a:prstGeom prst="rect">
            <a:avLst/>
          </a:prstGeom>
          <a:noFill/>
          <a:ln w="9525">
            <a:noFill/>
            <a:miter lim="800000"/>
            <a:headEnd/>
            <a:tailEnd/>
          </a:ln>
        </p:spPr>
        <p:txBody>
          <a:bodyPr wrap="square">
            <a:spAutoFit/>
          </a:bodyPr>
          <a:lstStyle/>
          <a:p>
            <a:pPr algn="ctr">
              <a:spcBef>
                <a:spcPct val="50000"/>
              </a:spcBef>
            </a:pPr>
            <a:r>
              <a:rPr lang="en-US" sz="2300" b="1" i="1" dirty="0" smtClean="0">
                <a:latin typeface="Arial"/>
                <a:cs typeface="Arial"/>
              </a:rPr>
              <a:t>D</a:t>
            </a:r>
            <a:r>
              <a:rPr lang="en-US" sz="2300" b="1" i="1" baseline="-25000" dirty="0" smtClean="0">
                <a:latin typeface="Arial"/>
                <a:cs typeface="Arial"/>
              </a:rPr>
              <a:t>1</a:t>
            </a:r>
            <a:endParaRPr lang="en-US" sz="2300" b="1" i="1" dirty="0">
              <a:latin typeface="Arial"/>
              <a:cs typeface="Arial"/>
            </a:endParaRPr>
          </a:p>
        </p:txBody>
      </p:sp>
    </p:spTree>
    <p:extLst>
      <p:ext uri="{BB962C8B-B14F-4D97-AF65-F5344CB8AC3E}">
        <p14:creationId xmlns:p14="http://schemas.microsoft.com/office/powerpoint/2010/main" val="280966934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strips(upRigh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righ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strips(down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strips(downLeft)">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9"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strips(upLeft)">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6179"/>
                                        </p:tgtEl>
                                        <p:attrNameLst>
                                          <p:attrName>style.visibility</p:attrName>
                                        </p:attrNameLst>
                                      </p:cBhvr>
                                      <p:to>
                                        <p:strVal val="visible"/>
                                      </p:to>
                                    </p:set>
                                    <p:animEffect transition="in" filter="fade">
                                      <p:cBhvr>
                                        <p:cTn id="47" dur="500"/>
                                        <p:tgtEl>
                                          <p:spTgt spid="176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79"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 name="Line 12"/>
          <p:cNvSpPr>
            <a:spLocks noChangeShapeType="1"/>
          </p:cNvSpPr>
          <p:nvPr/>
        </p:nvSpPr>
        <p:spPr bwMode="auto">
          <a:xfrm>
            <a:off x="5090717" y="2999728"/>
            <a:ext cx="2101850" cy="2549525"/>
          </a:xfrm>
          <a:prstGeom prst="line">
            <a:avLst/>
          </a:prstGeom>
          <a:noFill/>
          <a:ln w="38100">
            <a:solidFill>
              <a:schemeClr val="bg2">
                <a:lumMod val="75000"/>
              </a:schemeClr>
            </a:solidFill>
            <a:round/>
            <a:headEnd/>
            <a:tailEnd/>
          </a:ln>
        </p:spPr>
        <p:txBody>
          <a:bodyPr/>
          <a:lstStyle/>
          <a:p>
            <a:endParaRPr lang="en-US">
              <a:latin typeface="Arial"/>
              <a:cs typeface="Arial"/>
            </a:endParaRPr>
          </a:p>
        </p:txBody>
      </p:sp>
      <p:sp>
        <p:nvSpPr>
          <p:cNvPr id="34820" name="Rectangle 2"/>
          <p:cNvSpPr>
            <a:spLocks noGrp="1" noChangeArrowheads="1"/>
          </p:cNvSpPr>
          <p:nvPr>
            <p:ph type="title" idx="4294967295"/>
          </p:nvPr>
        </p:nvSpPr>
        <p:spPr>
          <a:xfrm>
            <a:off x="1981200" y="152400"/>
            <a:ext cx="8229600" cy="914400"/>
          </a:xfrm>
        </p:spPr>
        <p:txBody>
          <a:bodyPr>
            <a:normAutofit/>
          </a:bodyPr>
          <a:lstStyle/>
          <a:p>
            <a:pPr algn="ctr" eaLnBrk="1" hangingPunct="1"/>
            <a:r>
              <a:rPr lang="en-US" dirty="0" smtClean="0"/>
              <a:t>Elasticity and Tax Incidence</a:t>
            </a:r>
          </a:p>
        </p:txBody>
      </p:sp>
      <p:sp>
        <p:nvSpPr>
          <p:cNvPr id="34821" name="Rectangle 3"/>
          <p:cNvSpPr>
            <a:spLocks noGrp="1" noChangeArrowheads="1"/>
          </p:cNvSpPr>
          <p:nvPr>
            <p:ph type="body" idx="4294967295"/>
          </p:nvPr>
        </p:nvSpPr>
        <p:spPr>
          <a:xfrm>
            <a:off x="1928814" y="1035050"/>
            <a:ext cx="7254875" cy="579438"/>
          </a:xfrm>
        </p:spPr>
        <p:txBody>
          <a:bodyPr/>
          <a:lstStyle/>
          <a:p>
            <a:pPr marL="0" indent="0" eaLnBrk="1" hangingPunct="1">
              <a:buNone/>
            </a:pPr>
            <a:r>
              <a:rPr lang="en-US" sz="2600" u="sng" dirty="0"/>
              <a:t>CASE 2:  </a:t>
            </a:r>
            <a:r>
              <a:rPr lang="en-US" sz="2600" u="sng" dirty="0" smtClean="0"/>
              <a:t>Supply is inelastic Demand is elastic</a:t>
            </a:r>
            <a:endParaRPr lang="en-US" sz="2600" u="sng" dirty="0"/>
          </a:p>
        </p:txBody>
      </p:sp>
      <p:grpSp>
        <p:nvGrpSpPr>
          <p:cNvPr id="2" name="Group 4"/>
          <p:cNvGrpSpPr>
            <a:grpSpLocks/>
          </p:cNvGrpSpPr>
          <p:nvPr/>
        </p:nvGrpSpPr>
        <p:grpSpPr bwMode="auto">
          <a:xfrm>
            <a:off x="4868864" y="1824038"/>
            <a:ext cx="3316287" cy="4108450"/>
            <a:chOff x="3326" y="1149"/>
            <a:chExt cx="2089" cy="2588"/>
          </a:xfrm>
        </p:grpSpPr>
        <p:grpSp>
          <p:nvGrpSpPr>
            <p:cNvPr id="3" name="Group 5"/>
            <p:cNvGrpSpPr>
              <a:grpSpLocks/>
            </p:cNvGrpSpPr>
            <p:nvPr/>
          </p:nvGrpSpPr>
          <p:grpSpPr bwMode="auto">
            <a:xfrm>
              <a:off x="3433" y="1403"/>
              <a:ext cx="1784" cy="2190"/>
              <a:chOff x="2424" y="1167"/>
              <a:chExt cx="2400" cy="2079"/>
            </a:xfrm>
          </p:grpSpPr>
          <p:sp>
            <p:nvSpPr>
              <p:cNvPr id="34868" name="Line 6"/>
              <p:cNvSpPr>
                <a:spLocks noChangeShapeType="1"/>
              </p:cNvSpPr>
              <p:nvPr/>
            </p:nvSpPr>
            <p:spPr bwMode="auto">
              <a:xfrm>
                <a:off x="2424" y="1167"/>
                <a:ext cx="0" cy="2079"/>
              </a:xfrm>
              <a:prstGeom prst="line">
                <a:avLst/>
              </a:prstGeom>
              <a:noFill/>
              <a:ln w="9525">
                <a:solidFill>
                  <a:schemeClr val="tx1"/>
                </a:solidFill>
                <a:round/>
                <a:headEnd/>
                <a:tailEnd/>
              </a:ln>
            </p:spPr>
            <p:txBody>
              <a:bodyPr/>
              <a:lstStyle/>
              <a:p>
                <a:endParaRPr lang="en-US">
                  <a:latin typeface="Arial"/>
                  <a:cs typeface="Arial"/>
                </a:endParaRPr>
              </a:p>
            </p:txBody>
          </p:sp>
          <p:sp>
            <p:nvSpPr>
              <p:cNvPr id="34869" name="Line 7"/>
              <p:cNvSpPr>
                <a:spLocks noChangeShapeType="1"/>
              </p:cNvSpPr>
              <p:nvPr/>
            </p:nvSpPr>
            <p:spPr bwMode="auto">
              <a:xfrm>
                <a:off x="2424" y="3246"/>
                <a:ext cx="2400" cy="0"/>
              </a:xfrm>
              <a:prstGeom prst="line">
                <a:avLst/>
              </a:prstGeom>
              <a:noFill/>
              <a:ln w="9525">
                <a:solidFill>
                  <a:schemeClr val="tx1"/>
                </a:solidFill>
                <a:round/>
                <a:headEnd/>
                <a:tailEnd/>
              </a:ln>
            </p:spPr>
            <p:txBody>
              <a:bodyPr/>
              <a:lstStyle/>
              <a:p>
                <a:endParaRPr lang="en-US">
                  <a:latin typeface="Arial"/>
                  <a:cs typeface="Arial"/>
                </a:endParaRPr>
              </a:p>
            </p:txBody>
          </p:sp>
        </p:grpSp>
        <p:sp>
          <p:nvSpPr>
            <p:cNvPr id="34866" name="Text Box 8"/>
            <p:cNvSpPr txBox="1">
              <a:spLocks noChangeArrowheads="1"/>
            </p:cNvSpPr>
            <p:nvPr/>
          </p:nvSpPr>
          <p:spPr bwMode="auto">
            <a:xfrm>
              <a:off x="3326" y="1149"/>
              <a:ext cx="233" cy="279"/>
            </a:xfrm>
            <a:prstGeom prst="rect">
              <a:avLst/>
            </a:prstGeom>
            <a:noFill/>
            <a:ln w="9525">
              <a:noFill/>
              <a:miter lim="800000"/>
              <a:headEnd/>
              <a:tailEnd/>
            </a:ln>
          </p:spPr>
          <p:txBody>
            <a:bodyPr>
              <a:spAutoFit/>
            </a:bodyPr>
            <a:lstStyle/>
            <a:p>
              <a:pPr algn="ctr">
                <a:spcBef>
                  <a:spcPct val="50000"/>
                </a:spcBef>
              </a:pPr>
              <a:r>
                <a:rPr lang="en-US" sz="2300" b="1" i="1">
                  <a:latin typeface="Arial"/>
                  <a:cs typeface="Arial"/>
                </a:rPr>
                <a:t>P</a:t>
              </a:r>
            </a:p>
          </p:txBody>
        </p:sp>
        <p:sp>
          <p:nvSpPr>
            <p:cNvPr id="34867" name="Text Box 9"/>
            <p:cNvSpPr txBox="1">
              <a:spLocks noChangeArrowheads="1"/>
            </p:cNvSpPr>
            <p:nvPr/>
          </p:nvSpPr>
          <p:spPr bwMode="auto">
            <a:xfrm>
              <a:off x="5182" y="3458"/>
              <a:ext cx="233" cy="279"/>
            </a:xfrm>
            <a:prstGeom prst="rect">
              <a:avLst/>
            </a:prstGeom>
            <a:noFill/>
            <a:ln w="9525">
              <a:noFill/>
              <a:miter lim="800000"/>
              <a:headEnd/>
              <a:tailEnd/>
            </a:ln>
          </p:spPr>
          <p:txBody>
            <a:bodyPr>
              <a:spAutoFit/>
            </a:bodyPr>
            <a:lstStyle/>
            <a:p>
              <a:pPr algn="ctr">
                <a:spcBef>
                  <a:spcPct val="50000"/>
                </a:spcBef>
              </a:pPr>
              <a:r>
                <a:rPr lang="en-US" sz="2300" b="1" i="1">
                  <a:latin typeface="Arial"/>
                  <a:cs typeface="Arial"/>
                </a:rPr>
                <a:t>Q</a:t>
              </a:r>
            </a:p>
          </p:txBody>
        </p:sp>
      </p:grpSp>
      <p:grpSp>
        <p:nvGrpSpPr>
          <p:cNvPr id="4" name="Group 10"/>
          <p:cNvGrpSpPr>
            <a:grpSpLocks/>
          </p:cNvGrpSpPr>
          <p:nvPr/>
        </p:nvGrpSpPr>
        <p:grpSpPr bwMode="auto">
          <a:xfrm>
            <a:off x="5543550" y="2425700"/>
            <a:ext cx="2368550" cy="2889250"/>
            <a:chOff x="2532" y="1528"/>
            <a:chExt cx="1492" cy="1820"/>
          </a:xfrm>
        </p:grpSpPr>
        <p:sp>
          <p:nvSpPr>
            <p:cNvPr id="34863" name="Text Box 11"/>
            <p:cNvSpPr txBox="1">
              <a:spLocks noChangeArrowheads="1"/>
            </p:cNvSpPr>
            <p:nvPr/>
          </p:nvSpPr>
          <p:spPr bwMode="auto">
            <a:xfrm>
              <a:off x="3791" y="3069"/>
              <a:ext cx="233" cy="279"/>
            </a:xfrm>
            <a:prstGeom prst="rect">
              <a:avLst/>
            </a:prstGeom>
            <a:noFill/>
            <a:ln w="9525">
              <a:solidFill>
                <a:schemeClr val="bg2">
                  <a:lumMod val="75000"/>
                </a:schemeClr>
              </a:solidFill>
              <a:miter lim="800000"/>
              <a:headEnd/>
              <a:tailEnd/>
            </a:ln>
          </p:spPr>
          <p:txBody>
            <a:bodyPr>
              <a:spAutoFit/>
            </a:bodyPr>
            <a:lstStyle/>
            <a:p>
              <a:pPr algn="ctr">
                <a:spcBef>
                  <a:spcPct val="50000"/>
                </a:spcBef>
              </a:pPr>
              <a:r>
                <a:rPr lang="en-US" sz="2300" b="1" i="1">
                  <a:latin typeface="Arial"/>
                  <a:cs typeface="Arial"/>
                </a:rPr>
                <a:t>D</a:t>
              </a:r>
            </a:p>
          </p:txBody>
        </p:sp>
        <p:sp>
          <p:nvSpPr>
            <p:cNvPr id="34864" name="Line 12"/>
            <p:cNvSpPr>
              <a:spLocks noChangeShapeType="1"/>
            </p:cNvSpPr>
            <p:nvPr/>
          </p:nvSpPr>
          <p:spPr bwMode="auto">
            <a:xfrm>
              <a:off x="2532" y="1528"/>
              <a:ext cx="1324" cy="1606"/>
            </a:xfrm>
            <a:prstGeom prst="line">
              <a:avLst/>
            </a:prstGeom>
            <a:noFill/>
            <a:ln w="38100">
              <a:solidFill>
                <a:schemeClr val="bg2">
                  <a:lumMod val="75000"/>
                </a:schemeClr>
              </a:solidFill>
              <a:round/>
              <a:headEnd/>
              <a:tailEnd/>
            </a:ln>
          </p:spPr>
          <p:txBody>
            <a:bodyPr/>
            <a:lstStyle/>
            <a:p>
              <a:endParaRPr lang="en-US">
                <a:latin typeface="Arial"/>
                <a:cs typeface="Arial"/>
              </a:endParaRPr>
            </a:p>
          </p:txBody>
        </p:sp>
      </p:grpSp>
      <p:grpSp>
        <p:nvGrpSpPr>
          <p:cNvPr id="5" name="Group 13"/>
          <p:cNvGrpSpPr>
            <a:grpSpLocks/>
          </p:cNvGrpSpPr>
          <p:nvPr/>
        </p:nvGrpSpPr>
        <p:grpSpPr bwMode="auto">
          <a:xfrm>
            <a:off x="5903914" y="2041525"/>
            <a:ext cx="1425575" cy="3322638"/>
            <a:chOff x="2759" y="1286"/>
            <a:chExt cx="898" cy="2093"/>
          </a:xfrm>
        </p:grpSpPr>
        <p:sp>
          <p:nvSpPr>
            <p:cNvPr id="34861" name="Text Box 14"/>
            <p:cNvSpPr txBox="1">
              <a:spLocks noChangeArrowheads="1"/>
            </p:cNvSpPr>
            <p:nvPr/>
          </p:nvSpPr>
          <p:spPr bwMode="auto">
            <a:xfrm>
              <a:off x="3424" y="1286"/>
              <a:ext cx="233" cy="288"/>
            </a:xfrm>
            <a:prstGeom prst="rect">
              <a:avLst/>
            </a:prstGeom>
            <a:noFill/>
            <a:ln w="9525">
              <a:noFill/>
              <a:miter lim="800000"/>
              <a:headEnd/>
              <a:tailEnd/>
            </a:ln>
          </p:spPr>
          <p:txBody>
            <a:bodyPr>
              <a:spAutoFit/>
            </a:bodyPr>
            <a:lstStyle/>
            <a:p>
              <a:pPr algn="ctr">
                <a:spcBef>
                  <a:spcPct val="50000"/>
                </a:spcBef>
              </a:pPr>
              <a:r>
                <a:rPr lang="en-US" sz="2400" b="1" i="1">
                  <a:latin typeface="Arial"/>
                  <a:cs typeface="Arial"/>
                </a:rPr>
                <a:t>S</a:t>
              </a:r>
            </a:p>
          </p:txBody>
        </p:sp>
        <p:sp>
          <p:nvSpPr>
            <p:cNvPr id="34862" name="Line 15"/>
            <p:cNvSpPr>
              <a:spLocks noChangeShapeType="1"/>
            </p:cNvSpPr>
            <p:nvPr/>
          </p:nvSpPr>
          <p:spPr bwMode="auto">
            <a:xfrm flipV="1">
              <a:off x="2759" y="1534"/>
              <a:ext cx="744" cy="1845"/>
            </a:xfrm>
            <a:prstGeom prst="line">
              <a:avLst/>
            </a:prstGeom>
            <a:noFill/>
            <a:ln w="38100">
              <a:solidFill>
                <a:srgbClr val="CC0000"/>
              </a:solidFill>
              <a:round/>
              <a:headEnd/>
              <a:tailEnd/>
            </a:ln>
          </p:spPr>
          <p:txBody>
            <a:bodyPr/>
            <a:lstStyle/>
            <a:p>
              <a:endParaRPr lang="en-US">
                <a:latin typeface="Arial"/>
                <a:cs typeface="Arial"/>
              </a:endParaRPr>
            </a:p>
          </p:txBody>
        </p:sp>
      </p:grpSp>
      <p:grpSp>
        <p:nvGrpSpPr>
          <p:cNvPr id="6" name="Group 16"/>
          <p:cNvGrpSpPr>
            <a:grpSpLocks/>
          </p:cNvGrpSpPr>
          <p:nvPr/>
        </p:nvGrpSpPr>
        <p:grpSpPr bwMode="auto">
          <a:xfrm>
            <a:off x="5997585" y="3316289"/>
            <a:ext cx="274638" cy="1108075"/>
            <a:chOff x="2818" y="2089"/>
            <a:chExt cx="173" cy="698"/>
          </a:xfrm>
        </p:grpSpPr>
        <p:sp>
          <p:nvSpPr>
            <p:cNvPr id="34858" name="Line 17"/>
            <p:cNvSpPr>
              <a:spLocks noChangeShapeType="1"/>
            </p:cNvSpPr>
            <p:nvPr/>
          </p:nvSpPr>
          <p:spPr bwMode="auto">
            <a:xfrm flipH="1" flipV="1">
              <a:off x="2990" y="2089"/>
              <a:ext cx="1" cy="698"/>
            </a:xfrm>
            <a:prstGeom prst="line">
              <a:avLst/>
            </a:prstGeom>
            <a:noFill/>
            <a:ln w="38100">
              <a:solidFill>
                <a:srgbClr val="FF6600"/>
              </a:solidFill>
              <a:round/>
              <a:headEnd/>
              <a:tailEnd/>
            </a:ln>
          </p:spPr>
          <p:txBody>
            <a:bodyPr/>
            <a:lstStyle/>
            <a:p>
              <a:endParaRPr lang="en-US">
                <a:latin typeface="Arial"/>
                <a:cs typeface="Arial"/>
              </a:endParaRPr>
            </a:p>
          </p:txBody>
        </p:sp>
        <p:sp>
          <p:nvSpPr>
            <p:cNvPr id="34859" name="AutoShape 18"/>
            <p:cNvSpPr>
              <a:spLocks/>
            </p:cNvSpPr>
            <p:nvPr/>
          </p:nvSpPr>
          <p:spPr bwMode="auto">
            <a:xfrm>
              <a:off x="2818" y="2091"/>
              <a:ext cx="118" cy="693"/>
            </a:xfrm>
            <a:prstGeom prst="leftBrace">
              <a:avLst>
                <a:gd name="adj1" fmla="val 63732"/>
                <a:gd name="adj2" fmla="val 51806"/>
              </a:avLst>
            </a:prstGeom>
            <a:noFill/>
            <a:ln w="25400">
              <a:solidFill>
                <a:schemeClr val="tx1"/>
              </a:solidFill>
              <a:round/>
              <a:headEnd/>
              <a:tailEnd/>
            </a:ln>
          </p:spPr>
          <p:txBody>
            <a:bodyPr wrap="none" anchor="ctr"/>
            <a:lstStyle/>
            <a:p>
              <a:endParaRPr lang="en-US">
                <a:latin typeface="Arial"/>
                <a:cs typeface="Arial"/>
              </a:endParaRPr>
            </a:p>
          </p:txBody>
        </p:sp>
      </p:grpSp>
      <p:grpSp>
        <p:nvGrpSpPr>
          <p:cNvPr id="7" name="Group 20"/>
          <p:cNvGrpSpPr>
            <a:grpSpLocks/>
          </p:cNvGrpSpPr>
          <p:nvPr/>
        </p:nvGrpSpPr>
        <p:grpSpPr bwMode="auto">
          <a:xfrm>
            <a:off x="1860551" y="2589213"/>
            <a:ext cx="3148013" cy="1098550"/>
            <a:chOff x="212" y="1631"/>
            <a:chExt cx="1983" cy="692"/>
          </a:xfrm>
        </p:grpSpPr>
        <p:sp>
          <p:nvSpPr>
            <p:cNvPr id="34854" name="AutoShape 21"/>
            <p:cNvSpPr>
              <a:spLocks/>
            </p:cNvSpPr>
            <p:nvPr/>
          </p:nvSpPr>
          <p:spPr bwMode="auto">
            <a:xfrm>
              <a:off x="2054" y="2090"/>
              <a:ext cx="141" cy="233"/>
            </a:xfrm>
            <a:prstGeom prst="leftBrace">
              <a:avLst>
                <a:gd name="adj1" fmla="val 27067"/>
                <a:gd name="adj2" fmla="val 50000"/>
              </a:avLst>
            </a:prstGeom>
            <a:noFill/>
            <a:ln w="19050">
              <a:solidFill>
                <a:srgbClr val="009900"/>
              </a:solidFill>
              <a:round/>
              <a:headEnd/>
              <a:tailEnd/>
            </a:ln>
          </p:spPr>
          <p:txBody>
            <a:bodyPr wrap="none" anchor="ctr"/>
            <a:lstStyle/>
            <a:p>
              <a:endParaRPr lang="en-US">
                <a:latin typeface="Arial"/>
                <a:cs typeface="Arial"/>
              </a:endParaRPr>
            </a:p>
          </p:txBody>
        </p:sp>
        <p:grpSp>
          <p:nvGrpSpPr>
            <p:cNvPr id="8" name="Group 22"/>
            <p:cNvGrpSpPr>
              <a:grpSpLocks/>
            </p:cNvGrpSpPr>
            <p:nvPr/>
          </p:nvGrpSpPr>
          <p:grpSpPr bwMode="auto">
            <a:xfrm>
              <a:off x="212" y="1631"/>
              <a:ext cx="1807" cy="570"/>
              <a:chOff x="212" y="1631"/>
              <a:chExt cx="1807" cy="570"/>
            </a:xfrm>
          </p:grpSpPr>
          <p:sp>
            <p:nvSpPr>
              <p:cNvPr id="34856" name="Line 23"/>
              <p:cNvSpPr>
                <a:spLocks noChangeShapeType="1"/>
              </p:cNvSpPr>
              <p:nvPr/>
            </p:nvSpPr>
            <p:spPr bwMode="auto">
              <a:xfrm>
                <a:off x="1384" y="1904"/>
                <a:ext cx="635" cy="297"/>
              </a:xfrm>
              <a:prstGeom prst="line">
                <a:avLst/>
              </a:prstGeom>
              <a:noFill/>
              <a:ln w="9525">
                <a:solidFill>
                  <a:schemeClr val="tx1"/>
                </a:solidFill>
                <a:round/>
                <a:headEnd/>
                <a:tailEnd/>
              </a:ln>
            </p:spPr>
            <p:txBody>
              <a:bodyPr/>
              <a:lstStyle/>
              <a:p>
                <a:endParaRPr lang="en-US">
                  <a:latin typeface="Arial"/>
                  <a:cs typeface="Arial"/>
                </a:endParaRPr>
              </a:p>
            </p:txBody>
          </p:sp>
          <p:sp>
            <p:nvSpPr>
              <p:cNvPr id="34857" name="Text Box 24"/>
              <p:cNvSpPr txBox="1">
                <a:spLocks noChangeArrowheads="1"/>
              </p:cNvSpPr>
              <p:nvPr/>
            </p:nvSpPr>
            <p:spPr bwMode="auto">
              <a:xfrm>
                <a:off x="212" y="1631"/>
                <a:ext cx="1360" cy="465"/>
              </a:xfrm>
              <a:prstGeom prst="rect">
                <a:avLst/>
              </a:prstGeom>
              <a:solidFill>
                <a:srgbClr val="CCFFCC"/>
              </a:solidFill>
              <a:ln w="9525">
                <a:noFill/>
                <a:miter lim="800000"/>
                <a:headEnd/>
                <a:tailEnd/>
              </a:ln>
            </p:spPr>
            <p:txBody>
              <a:bodyPr lIns="0" tIns="0" rIns="0" bIns="0">
                <a:spAutoFit/>
              </a:bodyPr>
              <a:lstStyle/>
              <a:p>
                <a:pPr algn="ctr">
                  <a:spcBef>
                    <a:spcPct val="50000"/>
                  </a:spcBef>
                </a:pPr>
                <a:r>
                  <a:rPr lang="en-US" sz="2400" dirty="0">
                    <a:solidFill>
                      <a:srgbClr val="FF0000"/>
                    </a:solidFill>
                    <a:latin typeface="Arial"/>
                    <a:cs typeface="Arial"/>
                  </a:rPr>
                  <a:t>Buyers’ share of </a:t>
                </a:r>
                <a:r>
                  <a:rPr lang="en-US" sz="2400" dirty="0" smtClean="0">
                    <a:solidFill>
                      <a:srgbClr val="FF0000"/>
                    </a:solidFill>
                    <a:latin typeface="Arial"/>
                    <a:cs typeface="Arial"/>
                  </a:rPr>
                  <a:t>subsidy</a:t>
                </a:r>
                <a:endParaRPr lang="en-US" sz="2400" dirty="0">
                  <a:solidFill>
                    <a:srgbClr val="FF0000"/>
                  </a:solidFill>
                  <a:latin typeface="Arial"/>
                  <a:cs typeface="Arial"/>
                </a:endParaRPr>
              </a:p>
            </p:txBody>
          </p:sp>
        </p:grpSp>
      </p:grpSp>
      <p:grpSp>
        <p:nvGrpSpPr>
          <p:cNvPr id="9" name="Group 25"/>
          <p:cNvGrpSpPr>
            <a:grpSpLocks/>
          </p:cNvGrpSpPr>
          <p:nvPr/>
        </p:nvGrpSpPr>
        <p:grpSpPr bwMode="auto">
          <a:xfrm>
            <a:off x="1941513" y="3697287"/>
            <a:ext cx="3067050" cy="1228724"/>
            <a:chOff x="263" y="2329"/>
            <a:chExt cx="1932" cy="774"/>
          </a:xfrm>
        </p:grpSpPr>
        <p:sp>
          <p:nvSpPr>
            <p:cNvPr id="34850" name="AutoShape 26"/>
            <p:cNvSpPr>
              <a:spLocks/>
            </p:cNvSpPr>
            <p:nvPr/>
          </p:nvSpPr>
          <p:spPr bwMode="auto">
            <a:xfrm>
              <a:off x="2054" y="2329"/>
              <a:ext cx="141" cy="457"/>
            </a:xfrm>
            <a:prstGeom prst="leftBrace">
              <a:avLst>
                <a:gd name="adj1" fmla="val 53089"/>
                <a:gd name="adj2" fmla="val 50000"/>
              </a:avLst>
            </a:prstGeom>
            <a:noFill/>
            <a:ln w="19050">
              <a:solidFill>
                <a:srgbClr val="FF0000"/>
              </a:solidFill>
              <a:round/>
              <a:headEnd/>
              <a:tailEnd/>
            </a:ln>
          </p:spPr>
          <p:txBody>
            <a:bodyPr wrap="none" anchor="ctr"/>
            <a:lstStyle/>
            <a:p>
              <a:endParaRPr lang="en-US">
                <a:latin typeface="Arial"/>
                <a:cs typeface="Arial"/>
              </a:endParaRPr>
            </a:p>
          </p:txBody>
        </p:sp>
        <p:grpSp>
          <p:nvGrpSpPr>
            <p:cNvPr id="10" name="Group 27"/>
            <p:cNvGrpSpPr>
              <a:grpSpLocks/>
            </p:cNvGrpSpPr>
            <p:nvPr/>
          </p:nvGrpSpPr>
          <p:grpSpPr bwMode="auto">
            <a:xfrm>
              <a:off x="263" y="2569"/>
              <a:ext cx="1764" cy="534"/>
              <a:chOff x="263" y="2569"/>
              <a:chExt cx="1764" cy="534"/>
            </a:xfrm>
          </p:grpSpPr>
          <p:sp>
            <p:nvSpPr>
              <p:cNvPr id="34852" name="Line 28"/>
              <p:cNvSpPr>
                <a:spLocks noChangeShapeType="1"/>
              </p:cNvSpPr>
              <p:nvPr/>
            </p:nvSpPr>
            <p:spPr bwMode="auto">
              <a:xfrm flipH="1">
                <a:off x="1494" y="2569"/>
                <a:ext cx="533" cy="318"/>
              </a:xfrm>
              <a:prstGeom prst="line">
                <a:avLst/>
              </a:prstGeom>
              <a:noFill/>
              <a:ln w="9525">
                <a:solidFill>
                  <a:schemeClr val="tx1"/>
                </a:solidFill>
                <a:round/>
                <a:headEnd/>
                <a:tailEnd/>
              </a:ln>
            </p:spPr>
            <p:txBody>
              <a:bodyPr/>
              <a:lstStyle/>
              <a:p>
                <a:endParaRPr lang="en-US">
                  <a:latin typeface="Arial"/>
                  <a:cs typeface="Arial"/>
                </a:endParaRPr>
              </a:p>
            </p:txBody>
          </p:sp>
          <p:sp>
            <p:nvSpPr>
              <p:cNvPr id="34853" name="Text Box 29"/>
              <p:cNvSpPr txBox="1">
                <a:spLocks noChangeArrowheads="1"/>
              </p:cNvSpPr>
              <p:nvPr/>
            </p:nvSpPr>
            <p:spPr bwMode="auto">
              <a:xfrm>
                <a:off x="263" y="2638"/>
                <a:ext cx="1319" cy="465"/>
              </a:xfrm>
              <a:prstGeom prst="rect">
                <a:avLst/>
              </a:prstGeom>
              <a:solidFill>
                <a:srgbClr val="FFCCCC"/>
              </a:solidFill>
              <a:ln w="9525">
                <a:noFill/>
                <a:miter lim="800000"/>
                <a:headEnd/>
                <a:tailEnd/>
              </a:ln>
            </p:spPr>
            <p:txBody>
              <a:bodyPr lIns="0" tIns="0" rIns="0" bIns="0">
                <a:spAutoFit/>
              </a:bodyPr>
              <a:lstStyle/>
              <a:p>
                <a:pPr algn="ctr">
                  <a:spcBef>
                    <a:spcPct val="50000"/>
                  </a:spcBef>
                </a:pPr>
                <a:r>
                  <a:rPr lang="en-US" sz="2400" dirty="0">
                    <a:solidFill>
                      <a:srgbClr val="FF0000"/>
                    </a:solidFill>
                    <a:latin typeface="Arial"/>
                    <a:cs typeface="Arial"/>
                  </a:rPr>
                  <a:t>Sellers’ share of </a:t>
                </a:r>
                <a:r>
                  <a:rPr lang="en-US" sz="2400" dirty="0" smtClean="0">
                    <a:solidFill>
                      <a:srgbClr val="FF0000"/>
                    </a:solidFill>
                    <a:latin typeface="Arial"/>
                    <a:cs typeface="Arial"/>
                  </a:rPr>
                  <a:t>subsidy</a:t>
                </a:r>
                <a:endParaRPr lang="en-US" sz="2400" dirty="0">
                  <a:solidFill>
                    <a:srgbClr val="FF0000"/>
                  </a:solidFill>
                  <a:latin typeface="Arial"/>
                  <a:cs typeface="Arial"/>
                </a:endParaRPr>
              </a:p>
            </p:txBody>
          </p:sp>
        </p:grpSp>
      </p:grpSp>
      <p:grpSp>
        <p:nvGrpSpPr>
          <p:cNvPr id="11" name="Group 30"/>
          <p:cNvGrpSpPr>
            <a:grpSpLocks/>
          </p:cNvGrpSpPr>
          <p:nvPr/>
        </p:nvGrpSpPr>
        <p:grpSpPr bwMode="auto">
          <a:xfrm>
            <a:off x="2393951" y="3490918"/>
            <a:ext cx="4251325" cy="369888"/>
            <a:chOff x="548" y="2199"/>
            <a:chExt cx="2678" cy="233"/>
          </a:xfrm>
        </p:grpSpPr>
        <p:grpSp>
          <p:nvGrpSpPr>
            <p:cNvPr id="12" name="Group 31"/>
            <p:cNvGrpSpPr>
              <a:grpSpLocks/>
            </p:cNvGrpSpPr>
            <p:nvPr/>
          </p:nvGrpSpPr>
          <p:grpSpPr bwMode="auto">
            <a:xfrm>
              <a:off x="2215" y="2283"/>
              <a:ext cx="1011" cy="87"/>
              <a:chOff x="2215" y="2283"/>
              <a:chExt cx="1011" cy="87"/>
            </a:xfrm>
          </p:grpSpPr>
          <p:sp>
            <p:nvSpPr>
              <p:cNvPr id="34848" name="Oval 32"/>
              <p:cNvSpPr>
                <a:spLocks noChangeArrowheads="1"/>
              </p:cNvSpPr>
              <p:nvPr/>
            </p:nvSpPr>
            <p:spPr bwMode="auto">
              <a:xfrm>
                <a:off x="3138" y="2283"/>
                <a:ext cx="88" cy="87"/>
              </a:xfrm>
              <a:prstGeom prst="ellipse">
                <a:avLst/>
              </a:prstGeom>
              <a:solidFill>
                <a:srgbClr val="000000"/>
              </a:solidFill>
              <a:ln w="9525">
                <a:noFill/>
                <a:prstDash val="dash"/>
                <a:round/>
                <a:headEnd/>
                <a:tailEnd/>
              </a:ln>
            </p:spPr>
            <p:txBody>
              <a:bodyPr wrap="none" anchor="ctr"/>
              <a:lstStyle/>
              <a:p>
                <a:endParaRPr lang="en-US">
                  <a:latin typeface="Arial"/>
                  <a:cs typeface="Arial"/>
                </a:endParaRPr>
              </a:p>
            </p:txBody>
          </p:sp>
          <p:sp>
            <p:nvSpPr>
              <p:cNvPr id="34849" name="Line 33"/>
              <p:cNvSpPr>
                <a:spLocks noChangeShapeType="1"/>
              </p:cNvSpPr>
              <p:nvPr/>
            </p:nvSpPr>
            <p:spPr bwMode="auto">
              <a:xfrm flipH="1">
                <a:off x="2215" y="2326"/>
                <a:ext cx="962" cy="0"/>
              </a:xfrm>
              <a:prstGeom prst="line">
                <a:avLst/>
              </a:prstGeom>
              <a:noFill/>
              <a:ln w="12700">
                <a:solidFill>
                  <a:schemeClr val="tx1"/>
                </a:solidFill>
                <a:prstDash val="dash"/>
                <a:round/>
                <a:headEnd/>
                <a:tailEnd/>
              </a:ln>
            </p:spPr>
            <p:txBody>
              <a:bodyPr/>
              <a:lstStyle/>
              <a:p>
                <a:endParaRPr lang="en-US">
                  <a:latin typeface="Arial"/>
                  <a:cs typeface="Arial"/>
                </a:endParaRPr>
              </a:p>
            </p:txBody>
          </p:sp>
        </p:grpSp>
        <p:grpSp>
          <p:nvGrpSpPr>
            <p:cNvPr id="13" name="Group 34"/>
            <p:cNvGrpSpPr>
              <a:grpSpLocks/>
            </p:cNvGrpSpPr>
            <p:nvPr/>
          </p:nvGrpSpPr>
          <p:grpSpPr bwMode="auto">
            <a:xfrm>
              <a:off x="548" y="2199"/>
              <a:ext cx="1640" cy="233"/>
              <a:chOff x="1775" y="2321"/>
              <a:chExt cx="1640" cy="233"/>
            </a:xfrm>
          </p:grpSpPr>
          <p:sp>
            <p:nvSpPr>
              <p:cNvPr id="34846" name="Text Box 35"/>
              <p:cNvSpPr txBox="1">
                <a:spLocks noChangeArrowheads="1"/>
              </p:cNvSpPr>
              <p:nvPr/>
            </p:nvSpPr>
            <p:spPr bwMode="auto">
              <a:xfrm>
                <a:off x="1775" y="2321"/>
                <a:ext cx="1293" cy="233"/>
              </a:xfrm>
              <a:prstGeom prst="rect">
                <a:avLst/>
              </a:prstGeom>
              <a:noFill/>
              <a:ln w="9525">
                <a:noFill/>
                <a:miter lim="800000"/>
                <a:headEnd/>
                <a:tailEnd/>
              </a:ln>
            </p:spPr>
            <p:txBody>
              <a:bodyPr lIns="0" tIns="0" rIns="0" bIns="0">
                <a:spAutoFit/>
              </a:bodyPr>
              <a:lstStyle/>
              <a:p>
                <a:pPr algn="ctr">
                  <a:spcBef>
                    <a:spcPct val="50000"/>
                  </a:spcBef>
                </a:pPr>
                <a:r>
                  <a:rPr lang="en-US" sz="2400">
                    <a:latin typeface="Arial"/>
                    <a:cs typeface="Arial"/>
                  </a:rPr>
                  <a:t>Price if no tax</a:t>
                </a:r>
              </a:p>
            </p:txBody>
          </p:sp>
          <p:sp>
            <p:nvSpPr>
              <p:cNvPr id="34847" name="Line 36"/>
              <p:cNvSpPr>
                <a:spLocks noChangeShapeType="1"/>
              </p:cNvSpPr>
              <p:nvPr/>
            </p:nvSpPr>
            <p:spPr bwMode="auto">
              <a:xfrm flipH="1">
                <a:off x="3022" y="2449"/>
                <a:ext cx="393" cy="0"/>
              </a:xfrm>
              <a:prstGeom prst="line">
                <a:avLst/>
              </a:prstGeom>
              <a:noFill/>
              <a:ln w="9525">
                <a:solidFill>
                  <a:schemeClr val="tx1"/>
                </a:solidFill>
                <a:round/>
                <a:headEnd/>
                <a:tailEnd/>
              </a:ln>
            </p:spPr>
            <p:txBody>
              <a:bodyPr/>
              <a:lstStyle/>
              <a:p>
                <a:endParaRPr lang="en-US">
                  <a:latin typeface="Arial"/>
                  <a:cs typeface="Arial"/>
                </a:endParaRPr>
              </a:p>
            </p:txBody>
          </p:sp>
        </p:grpSp>
      </p:grpSp>
      <p:grpSp>
        <p:nvGrpSpPr>
          <p:cNvPr id="14" name="Group 37"/>
          <p:cNvGrpSpPr>
            <a:grpSpLocks/>
          </p:cNvGrpSpPr>
          <p:nvPr/>
        </p:nvGrpSpPr>
        <p:grpSpPr bwMode="auto">
          <a:xfrm>
            <a:off x="4090989" y="2786064"/>
            <a:ext cx="2249487" cy="593725"/>
            <a:chOff x="1617" y="1755"/>
            <a:chExt cx="1417" cy="374"/>
          </a:xfrm>
        </p:grpSpPr>
        <p:grpSp>
          <p:nvGrpSpPr>
            <p:cNvPr id="15" name="Group 38"/>
            <p:cNvGrpSpPr>
              <a:grpSpLocks/>
            </p:cNvGrpSpPr>
            <p:nvPr/>
          </p:nvGrpSpPr>
          <p:grpSpPr bwMode="auto">
            <a:xfrm>
              <a:off x="2216" y="2042"/>
              <a:ext cx="818" cy="87"/>
              <a:chOff x="2216" y="2042"/>
              <a:chExt cx="818" cy="87"/>
            </a:xfrm>
          </p:grpSpPr>
          <p:sp>
            <p:nvSpPr>
              <p:cNvPr id="34842" name="Oval 39"/>
              <p:cNvSpPr>
                <a:spLocks noChangeArrowheads="1"/>
              </p:cNvSpPr>
              <p:nvPr/>
            </p:nvSpPr>
            <p:spPr bwMode="auto">
              <a:xfrm>
                <a:off x="2946" y="2042"/>
                <a:ext cx="88" cy="87"/>
              </a:xfrm>
              <a:prstGeom prst="ellipse">
                <a:avLst/>
              </a:prstGeom>
              <a:solidFill>
                <a:srgbClr val="000000"/>
              </a:solidFill>
              <a:ln w="9525">
                <a:noFill/>
                <a:prstDash val="dash"/>
                <a:round/>
                <a:headEnd/>
                <a:tailEnd/>
              </a:ln>
            </p:spPr>
            <p:txBody>
              <a:bodyPr wrap="none" anchor="ctr"/>
              <a:lstStyle/>
              <a:p>
                <a:endParaRPr lang="en-US">
                  <a:latin typeface="Arial"/>
                  <a:cs typeface="Arial"/>
                </a:endParaRPr>
              </a:p>
            </p:txBody>
          </p:sp>
          <p:sp>
            <p:nvSpPr>
              <p:cNvPr id="34843" name="Line 40"/>
              <p:cNvSpPr>
                <a:spLocks noChangeShapeType="1"/>
              </p:cNvSpPr>
              <p:nvPr/>
            </p:nvSpPr>
            <p:spPr bwMode="auto">
              <a:xfrm flipH="1">
                <a:off x="2216" y="2087"/>
                <a:ext cx="760" cy="0"/>
              </a:xfrm>
              <a:prstGeom prst="line">
                <a:avLst/>
              </a:prstGeom>
              <a:noFill/>
              <a:ln w="12700">
                <a:solidFill>
                  <a:schemeClr val="tx1"/>
                </a:solidFill>
                <a:prstDash val="dash"/>
                <a:round/>
                <a:headEnd/>
                <a:tailEnd/>
              </a:ln>
            </p:spPr>
            <p:txBody>
              <a:bodyPr/>
              <a:lstStyle/>
              <a:p>
                <a:endParaRPr lang="en-US">
                  <a:latin typeface="Arial"/>
                  <a:cs typeface="Arial"/>
                </a:endParaRPr>
              </a:p>
            </p:txBody>
          </p:sp>
        </p:grpSp>
        <p:grpSp>
          <p:nvGrpSpPr>
            <p:cNvPr id="16" name="Group 41"/>
            <p:cNvGrpSpPr>
              <a:grpSpLocks/>
            </p:cNvGrpSpPr>
            <p:nvPr/>
          </p:nvGrpSpPr>
          <p:grpSpPr bwMode="auto">
            <a:xfrm>
              <a:off x="1617" y="1755"/>
              <a:ext cx="577" cy="325"/>
              <a:chOff x="2838" y="1594"/>
              <a:chExt cx="577" cy="325"/>
            </a:xfrm>
          </p:grpSpPr>
          <p:sp>
            <p:nvSpPr>
              <p:cNvPr id="34840" name="Text Box 42"/>
              <p:cNvSpPr txBox="1">
                <a:spLocks noChangeArrowheads="1"/>
              </p:cNvSpPr>
              <p:nvPr/>
            </p:nvSpPr>
            <p:spPr bwMode="auto">
              <a:xfrm>
                <a:off x="2838" y="1594"/>
                <a:ext cx="405" cy="288"/>
              </a:xfrm>
              <a:prstGeom prst="rect">
                <a:avLst/>
              </a:prstGeom>
              <a:noFill/>
              <a:ln w="9525">
                <a:noFill/>
                <a:miter lim="800000"/>
                <a:headEnd/>
                <a:tailEnd/>
              </a:ln>
            </p:spPr>
            <p:txBody>
              <a:bodyPr>
                <a:spAutoFit/>
              </a:bodyPr>
              <a:lstStyle/>
              <a:p>
                <a:pPr algn="r">
                  <a:spcBef>
                    <a:spcPct val="50000"/>
                  </a:spcBef>
                </a:pPr>
                <a:r>
                  <a:rPr lang="en-US" sz="2400" b="1" i="1">
                    <a:latin typeface="Arial"/>
                    <a:cs typeface="Arial"/>
                  </a:rPr>
                  <a:t>P</a:t>
                </a:r>
                <a:r>
                  <a:rPr lang="en-US" sz="2400" b="1" i="1" baseline="-25000">
                    <a:latin typeface="Arial"/>
                    <a:cs typeface="Arial"/>
                  </a:rPr>
                  <a:t>B</a:t>
                </a:r>
              </a:p>
            </p:txBody>
          </p:sp>
          <p:sp>
            <p:nvSpPr>
              <p:cNvPr id="34841" name="Line 43"/>
              <p:cNvSpPr>
                <a:spLocks noChangeShapeType="1"/>
              </p:cNvSpPr>
              <p:nvPr/>
            </p:nvSpPr>
            <p:spPr bwMode="auto">
              <a:xfrm flipH="1" flipV="1">
                <a:off x="3222" y="1802"/>
                <a:ext cx="193" cy="117"/>
              </a:xfrm>
              <a:prstGeom prst="line">
                <a:avLst/>
              </a:prstGeom>
              <a:noFill/>
              <a:ln w="9525">
                <a:solidFill>
                  <a:schemeClr val="tx1"/>
                </a:solidFill>
                <a:round/>
                <a:headEnd/>
                <a:tailEnd/>
              </a:ln>
            </p:spPr>
            <p:txBody>
              <a:bodyPr/>
              <a:lstStyle/>
              <a:p>
                <a:endParaRPr lang="en-US">
                  <a:latin typeface="Arial"/>
                  <a:cs typeface="Arial"/>
                </a:endParaRPr>
              </a:p>
            </p:txBody>
          </p:sp>
        </p:grpSp>
      </p:grpSp>
      <p:grpSp>
        <p:nvGrpSpPr>
          <p:cNvPr id="17" name="Group 44"/>
          <p:cNvGrpSpPr>
            <a:grpSpLocks/>
          </p:cNvGrpSpPr>
          <p:nvPr/>
        </p:nvGrpSpPr>
        <p:grpSpPr bwMode="auto">
          <a:xfrm>
            <a:off x="4402138" y="4362450"/>
            <a:ext cx="1943100" cy="661988"/>
            <a:chOff x="1813" y="2748"/>
            <a:chExt cx="1224" cy="417"/>
          </a:xfrm>
        </p:grpSpPr>
        <p:grpSp>
          <p:nvGrpSpPr>
            <p:cNvPr id="18" name="Group 45"/>
            <p:cNvGrpSpPr>
              <a:grpSpLocks/>
            </p:cNvGrpSpPr>
            <p:nvPr/>
          </p:nvGrpSpPr>
          <p:grpSpPr bwMode="auto">
            <a:xfrm>
              <a:off x="2215" y="2748"/>
              <a:ext cx="822" cy="87"/>
              <a:chOff x="2215" y="2748"/>
              <a:chExt cx="822" cy="87"/>
            </a:xfrm>
          </p:grpSpPr>
          <p:sp>
            <p:nvSpPr>
              <p:cNvPr id="34836" name="Oval 46"/>
              <p:cNvSpPr>
                <a:spLocks noChangeArrowheads="1"/>
              </p:cNvSpPr>
              <p:nvPr/>
            </p:nvSpPr>
            <p:spPr bwMode="auto">
              <a:xfrm>
                <a:off x="2949" y="2748"/>
                <a:ext cx="88" cy="87"/>
              </a:xfrm>
              <a:prstGeom prst="ellipse">
                <a:avLst/>
              </a:prstGeom>
              <a:solidFill>
                <a:srgbClr val="000000"/>
              </a:solidFill>
              <a:ln w="9525">
                <a:noFill/>
                <a:prstDash val="dash"/>
                <a:round/>
                <a:headEnd/>
                <a:tailEnd/>
              </a:ln>
            </p:spPr>
            <p:txBody>
              <a:bodyPr wrap="none" anchor="ctr"/>
              <a:lstStyle/>
              <a:p>
                <a:endParaRPr lang="en-US">
                  <a:latin typeface="Arial"/>
                  <a:cs typeface="Arial"/>
                </a:endParaRPr>
              </a:p>
            </p:txBody>
          </p:sp>
          <p:sp>
            <p:nvSpPr>
              <p:cNvPr id="34837" name="Line 47"/>
              <p:cNvSpPr>
                <a:spLocks noChangeShapeType="1"/>
              </p:cNvSpPr>
              <p:nvPr/>
            </p:nvSpPr>
            <p:spPr bwMode="auto">
              <a:xfrm flipH="1">
                <a:off x="2215" y="2791"/>
                <a:ext cx="767" cy="0"/>
              </a:xfrm>
              <a:prstGeom prst="line">
                <a:avLst/>
              </a:prstGeom>
              <a:noFill/>
              <a:ln w="12700">
                <a:solidFill>
                  <a:schemeClr val="tx1"/>
                </a:solidFill>
                <a:prstDash val="dash"/>
                <a:round/>
                <a:headEnd/>
                <a:tailEnd/>
              </a:ln>
            </p:spPr>
            <p:txBody>
              <a:bodyPr/>
              <a:lstStyle/>
              <a:p>
                <a:endParaRPr lang="en-US">
                  <a:latin typeface="Arial"/>
                  <a:cs typeface="Arial"/>
                </a:endParaRPr>
              </a:p>
            </p:txBody>
          </p:sp>
        </p:grpSp>
        <p:grpSp>
          <p:nvGrpSpPr>
            <p:cNvPr id="19" name="Group 48"/>
            <p:cNvGrpSpPr>
              <a:grpSpLocks/>
            </p:cNvGrpSpPr>
            <p:nvPr/>
          </p:nvGrpSpPr>
          <p:grpSpPr bwMode="auto">
            <a:xfrm>
              <a:off x="1813" y="2800"/>
              <a:ext cx="384" cy="365"/>
              <a:chOff x="3034" y="2643"/>
              <a:chExt cx="384" cy="365"/>
            </a:xfrm>
          </p:grpSpPr>
          <p:sp>
            <p:nvSpPr>
              <p:cNvPr id="34834" name="Text Box 49"/>
              <p:cNvSpPr txBox="1">
                <a:spLocks noChangeArrowheads="1"/>
              </p:cNvSpPr>
              <p:nvPr/>
            </p:nvSpPr>
            <p:spPr bwMode="auto">
              <a:xfrm>
                <a:off x="3034" y="2720"/>
                <a:ext cx="351" cy="288"/>
              </a:xfrm>
              <a:prstGeom prst="rect">
                <a:avLst/>
              </a:prstGeom>
              <a:noFill/>
              <a:ln w="9525">
                <a:noFill/>
                <a:miter lim="800000"/>
                <a:headEnd/>
                <a:tailEnd/>
              </a:ln>
            </p:spPr>
            <p:txBody>
              <a:bodyPr>
                <a:spAutoFit/>
              </a:bodyPr>
              <a:lstStyle/>
              <a:p>
                <a:pPr algn="r">
                  <a:spcBef>
                    <a:spcPct val="50000"/>
                  </a:spcBef>
                </a:pPr>
                <a:r>
                  <a:rPr lang="en-US" sz="2400" b="1" i="1">
                    <a:latin typeface="Arial"/>
                    <a:cs typeface="Arial"/>
                  </a:rPr>
                  <a:t>P</a:t>
                </a:r>
                <a:r>
                  <a:rPr lang="en-US" sz="2400" b="1" i="1" baseline="-25000">
                    <a:latin typeface="Arial"/>
                    <a:cs typeface="Arial"/>
                  </a:rPr>
                  <a:t>S</a:t>
                </a:r>
              </a:p>
            </p:txBody>
          </p:sp>
          <p:sp>
            <p:nvSpPr>
              <p:cNvPr id="34835" name="Line 50"/>
              <p:cNvSpPr>
                <a:spLocks noChangeShapeType="1"/>
              </p:cNvSpPr>
              <p:nvPr/>
            </p:nvSpPr>
            <p:spPr bwMode="auto">
              <a:xfrm flipH="1">
                <a:off x="3274" y="2643"/>
                <a:ext cx="144" cy="147"/>
              </a:xfrm>
              <a:prstGeom prst="line">
                <a:avLst/>
              </a:prstGeom>
              <a:noFill/>
              <a:ln w="9525">
                <a:solidFill>
                  <a:schemeClr val="tx1"/>
                </a:solidFill>
                <a:round/>
                <a:headEnd/>
                <a:tailEnd/>
              </a:ln>
            </p:spPr>
            <p:txBody>
              <a:bodyPr/>
              <a:lstStyle/>
              <a:p>
                <a:endParaRPr lang="en-US">
                  <a:latin typeface="Arial"/>
                  <a:cs typeface="Arial"/>
                </a:endParaRPr>
              </a:p>
            </p:txBody>
          </p:sp>
        </p:grpSp>
      </p:grpSp>
      <p:sp>
        <p:nvSpPr>
          <p:cNvPr id="178227" name="Rectangle 51"/>
          <p:cNvSpPr>
            <a:spLocks noChangeArrowheads="1"/>
          </p:cNvSpPr>
          <p:nvPr/>
        </p:nvSpPr>
        <p:spPr bwMode="auto">
          <a:xfrm>
            <a:off x="8281987" y="1647827"/>
            <a:ext cx="2966857" cy="2919412"/>
          </a:xfrm>
          <a:prstGeom prst="rect">
            <a:avLst/>
          </a:prstGeom>
          <a:solidFill>
            <a:srgbClr val="FFFFCC"/>
          </a:solidFill>
          <a:ln w="9525">
            <a:noFill/>
            <a:miter lim="800000"/>
            <a:headEnd/>
            <a:tailEnd/>
          </a:ln>
          <a:effectLst>
            <a:outerShdw blurRad="50800" dist="38100" dir="2700000" algn="tl" rotWithShape="0">
              <a:prstClr val="black">
                <a:alpha val="40000"/>
              </a:prstClr>
            </a:outerShdw>
          </a:effectLst>
        </p:spPr>
        <p:txBody>
          <a:bodyPr/>
          <a:lstStyle/>
          <a:p>
            <a:pPr>
              <a:lnSpc>
                <a:spcPct val="105000"/>
              </a:lnSpc>
              <a:spcBef>
                <a:spcPct val="25000"/>
              </a:spcBef>
              <a:buClr>
                <a:srgbClr val="00B85C"/>
              </a:buClr>
              <a:buSzPct val="120000"/>
              <a:buFont typeface="Wingdings" pitchFamily="2" charset="2"/>
              <a:buNone/>
              <a:defRPr/>
            </a:pPr>
            <a:r>
              <a:rPr lang="en-US" sz="2500" dirty="0" smtClean="0">
                <a:solidFill>
                  <a:srgbClr val="FF0000"/>
                </a:solidFill>
                <a:latin typeface="Arial"/>
                <a:cs typeface="Arial"/>
              </a:rPr>
              <a:t>Housing supply is inelastic. A grant to buyers will push the price up with most of the subsidy going to the builder</a:t>
            </a:r>
            <a:endParaRPr lang="en-US" sz="2500" dirty="0">
              <a:solidFill>
                <a:srgbClr val="FF0000"/>
              </a:solidFill>
              <a:latin typeface="Arial"/>
              <a:cs typeface="Arial"/>
            </a:endParaRPr>
          </a:p>
        </p:txBody>
      </p:sp>
      <p:sp>
        <p:nvSpPr>
          <p:cNvPr id="53" name="Line 28"/>
          <p:cNvSpPr>
            <a:spLocks noChangeShapeType="1"/>
          </p:cNvSpPr>
          <p:nvPr/>
        </p:nvSpPr>
        <p:spPr bwMode="auto">
          <a:xfrm flipH="1">
            <a:off x="4556127" y="3891757"/>
            <a:ext cx="1443036" cy="1475574"/>
          </a:xfrm>
          <a:prstGeom prst="line">
            <a:avLst/>
          </a:prstGeom>
          <a:noFill/>
          <a:ln w="9525">
            <a:solidFill>
              <a:schemeClr val="tx1"/>
            </a:solidFill>
            <a:round/>
            <a:headEnd/>
            <a:tailEnd/>
          </a:ln>
        </p:spPr>
        <p:txBody>
          <a:bodyPr/>
          <a:lstStyle/>
          <a:p>
            <a:endParaRPr lang="en-US">
              <a:latin typeface="Arial"/>
              <a:cs typeface="Arial"/>
            </a:endParaRPr>
          </a:p>
        </p:txBody>
      </p:sp>
      <p:sp>
        <p:nvSpPr>
          <p:cNvPr id="54" name="Text Box 19"/>
          <p:cNvSpPr txBox="1">
            <a:spLocks noChangeArrowheads="1"/>
          </p:cNvSpPr>
          <p:nvPr/>
        </p:nvSpPr>
        <p:spPr bwMode="auto">
          <a:xfrm>
            <a:off x="3253186" y="5225397"/>
            <a:ext cx="1377156" cy="461665"/>
          </a:xfrm>
          <a:prstGeom prst="rect">
            <a:avLst/>
          </a:prstGeom>
          <a:noFill/>
          <a:ln w="9525">
            <a:noFill/>
            <a:miter lim="800000"/>
            <a:headEnd/>
            <a:tailEnd/>
          </a:ln>
        </p:spPr>
        <p:txBody>
          <a:bodyPr wrap="square">
            <a:spAutoFit/>
          </a:bodyPr>
          <a:lstStyle/>
          <a:p>
            <a:pPr algn="r">
              <a:spcBef>
                <a:spcPct val="50000"/>
              </a:spcBef>
            </a:pPr>
            <a:r>
              <a:rPr lang="en-US" sz="2400" dirty="0" smtClean="0">
                <a:latin typeface="Arial"/>
                <a:cs typeface="Arial"/>
              </a:rPr>
              <a:t>Subsidy</a:t>
            </a:r>
            <a:endParaRPr lang="en-US" sz="2400" dirty="0">
              <a:latin typeface="Arial"/>
              <a:cs typeface="Arial"/>
            </a:endParaRPr>
          </a:p>
        </p:txBody>
      </p:sp>
      <p:sp>
        <p:nvSpPr>
          <p:cNvPr id="56" name="Text Box 15"/>
          <p:cNvSpPr txBox="1">
            <a:spLocks noChangeArrowheads="1"/>
          </p:cNvSpPr>
          <p:nvPr/>
        </p:nvSpPr>
        <p:spPr bwMode="auto">
          <a:xfrm>
            <a:off x="7114382" y="5235328"/>
            <a:ext cx="612775" cy="457200"/>
          </a:xfrm>
          <a:prstGeom prst="rect">
            <a:avLst/>
          </a:prstGeom>
          <a:noFill/>
          <a:ln w="9525">
            <a:noFill/>
            <a:miter lim="800000"/>
            <a:headEnd/>
            <a:tailEnd/>
          </a:ln>
        </p:spPr>
        <p:txBody>
          <a:bodyPr>
            <a:spAutoFit/>
          </a:bodyPr>
          <a:lstStyle/>
          <a:p>
            <a:pPr algn="ctr">
              <a:spcBef>
                <a:spcPct val="50000"/>
              </a:spcBef>
            </a:pPr>
            <a:r>
              <a:rPr lang="en-US" sz="2400" b="1" i="1" dirty="0" smtClean="0">
                <a:latin typeface="Arial"/>
                <a:cs typeface="Arial"/>
              </a:rPr>
              <a:t>D</a:t>
            </a:r>
            <a:r>
              <a:rPr lang="en-US" sz="2400" b="1" baseline="-25000" dirty="0">
                <a:latin typeface="Arial"/>
                <a:cs typeface="Arial"/>
              </a:rPr>
              <a:t>1</a:t>
            </a:r>
          </a:p>
        </p:txBody>
      </p:sp>
    </p:spTree>
    <p:extLst>
      <p:ext uri="{BB962C8B-B14F-4D97-AF65-F5344CB8AC3E}">
        <p14:creationId xmlns:p14="http://schemas.microsoft.com/office/powerpoint/2010/main" val="58779211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strips(upRigh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righ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strips(down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9"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strips(up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strips(downLeft)">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8227"/>
                                        </p:tgtEl>
                                        <p:attrNameLst>
                                          <p:attrName>style.visibility</p:attrName>
                                        </p:attrNameLst>
                                      </p:cBhvr>
                                      <p:to>
                                        <p:strVal val="visible"/>
                                      </p:to>
                                    </p:set>
                                    <p:animEffect transition="in" filter="fade">
                                      <p:cBhvr>
                                        <p:cTn id="47" dur="500"/>
                                        <p:tgtEl>
                                          <p:spTgt spid="178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22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Rectangle 5"/>
          <p:cNvSpPr>
            <a:spLocks noGrp="1" noChangeArrowheads="1"/>
          </p:cNvSpPr>
          <p:nvPr>
            <p:ph type="title" idx="4294967295"/>
          </p:nvPr>
        </p:nvSpPr>
        <p:spPr/>
        <p:txBody>
          <a:bodyPr/>
          <a:lstStyle/>
          <a:p>
            <a:pPr eaLnBrk="1" hangingPunct="1"/>
            <a:r>
              <a:rPr lang="en-US" smtClean="0"/>
              <a:t>The Effects of a Tax</a:t>
            </a:r>
          </a:p>
        </p:txBody>
      </p:sp>
      <p:grpSp>
        <p:nvGrpSpPr>
          <p:cNvPr id="14" name="Group 13"/>
          <p:cNvGrpSpPr/>
          <p:nvPr/>
        </p:nvGrpSpPr>
        <p:grpSpPr>
          <a:xfrm>
            <a:off x="6116637" y="1424781"/>
            <a:ext cx="4305300" cy="4824413"/>
            <a:chOff x="5592763" y="927101"/>
            <a:chExt cx="4305300" cy="4824413"/>
          </a:xfrm>
        </p:grpSpPr>
        <p:grpSp>
          <p:nvGrpSpPr>
            <p:cNvPr id="4" name="Group 7"/>
            <p:cNvGrpSpPr>
              <a:grpSpLocks/>
            </p:cNvGrpSpPr>
            <p:nvPr/>
          </p:nvGrpSpPr>
          <p:grpSpPr bwMode="auto">
            <a:xfrm>
              <a:off x="5592763" y="927101"/>
              <a:ext cx="4305300" cy="4824413"/>
              <a:chOff x="2305" y="942"/>
              <a:chExt cx="2712" cy="2666"/>
            </a:xfrm>
          </p:grpSpPr>
          <p:grpSp>
            <p:nvGrpSpPr>
              <p:cNvPr id="5" name="Group 8"/>
              <p:cNvGrpSpPr>
                <a:grpSpLocks/>
              </p:cNvGrpSpPr>
              <p:nvPr/>
            </p:nvGrpSpPr>
            <p:grpSpPr bwMode="auto">
              <a:xfrm>
                <a:off x="2424" y="1167"/>
                <a:ext cx="2382" cy="2331"/>
                <a:chOff x="2424" y="1167"/>
                <a:chExt cx="2400" cy="2079"/>
              </a:xfrm>
            </p:grpSpPr>
            <p:sp>
              <p:nvSpPr>
                <p:cNvPr id="12327" name="Line 9"/>
                <p:cNvSpPr>
                  <a:spLocks noChangeShapeType="1"/>
                </p:cNvSpPr>
                <p:nvPr/>
              </p:nvSpPr>
              <p:spPr bwMode="auto">
                <a:xfrm>
                  <a:off x="2424" y="1167"/>
                  <a:ext cx="0" cy="2079"/>
                </a:xfrm>
                <a:prstGeom prst="line">
                  <a:avLst/>
                </a:prstGeom>
                <a:noFill/>
                <a:ln w="9525">
                  <a:solidFill>
                    <a:schemeClr val="tx1"/>
                  </a:solidFill>
                  <a:round/>
                  <a:headEnd/>
                  <a:tailEnd/>
                </a:ln>
              </p:spPr>
              <p:txBody>
                <a:bodyPr/>
                <a:lstStyle/>
                <a:p>
                  <a:endParaRPr lang="en-US">
                    <a:latin typeface="Arial"/>
                    <a:cs typeface="Arial"/>
                  </a:endParaRPr>
                </a:p>
              </p:txBody>
            </p:sp>
            <p:sp>
              <p:nvSpPr>
                <p:cNvPr id="12328" name="Line 10"/>
                <p:cNvSpPr>
                  <a:spLocks noChangeShapeType="1"/>
                </p:cNvSpPr>
                <p:nvPr/>
              </p:nvSpPr>
              <p:spPr bwMode="auto">
                <a:xfrm>
                  <a:off x="2424" y="3246"/>
                  <a:ext cx="2400" cy="0"/>
                </a:xfrm>
                <a:prstGeom prst="line">
                  <a:avLst/>
                </a:prstGeom>
                <a:noFill/>
                <a:ln w="9525">
                  <a:solidFill>
                    <a:schemeClr val="tx1"/>
                  </a:solidFill>
                  <a:round/>
                  <a:headEnd/>
                  <a:tailEnd/>
                </a:ln>
              </p:spPr>
              <p:txBody>
                <a:bodyPr/>
                <a:lstStyle/>
                <a:p>
                  <a:endParaRPr lang="en-US">
                    <a:latin typeface="Arial"/>
                    <a:cs typeface="Arial"/>
                  </a:endParaRPr>
                </a:p>
              </p:txBody>
            </p:sp>
          </p:grpSp>
          <p:sp>
            <p:nvSpPr>
              <p:cNvPr id="12325" name="Text Box 11"/>
              <p:cNvSpPr txBox="1">
                <a:spLocks noChangeArrowheads="1"/>
              </p:cNvSpPr>
              <p:nvPr/>
            </p:nvSpPr>
            <p:spPr bwMode="auto">
              <a:xfrm>
                <a:off x="2305" y="942"/>
                <a:ext cx="233" cy="245"/>
              </a:xfrm>
              <a:prstGeom prst="rect">
                <a:avLst/>
              </a:prstGeom>
              <a:noFill/>
              <a:ln w="9525">
                <a:noFill/>
                <a:miter lim="800000"/>
                <a:headEnd/>
                <a:tailEnd/>
              </a:ln>
            </p:spPr>
            <p:txBody>
              <a:bodyPr>
                <a:spAutoFit/>
              </a:bodyPr>
              <a:lstStyle/>
              <a:p>
                <a:pPr algn="ctr">
                  <a:spcBef>
                    <a:spcPct val="50000"/>
                  </a:spcBef>
                </a:pPr>
                <a:r>
                  <a:rPr lang="en-US" sz="2300" i="1" dirty="0">
                    <a:latin typeface="Arial"/>
                    <a:cs typeface="Arial"/>
                  </a:rPr>
                  <a:t>P</a:t>
                </a:r>
              </a:p>
            </p:txBody>
          </p:sp>
          <p:sp>
            <p:nvSpPr>
              <p:cNvPr id="12326" name="Text Box 12"/>
              <p:cNvSpPr txBox="1">
                <a:spLocks noChangeArrowheads="1"/>
              </p:cNvSpPr>
              <p:nvPr/>
            </p:nvSpPr>
            <p:spPr bwMode="auto">
              <a:xfrm>
                <a:off x="4784" y="3363"/>
                <a:ext cx="233" cy="245"/>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Q</a:t>
                </a:r>
              </a:p>
            </p:txBody>
          </p:sp>
        </p:grpSp>
        <p:grpSp>
          <p:nvGrpSpPr>
            <p:cNvPr id="6" name="Group 13"/>
            <p:cNvGrpSpPr>
              <a:grpSpLocks/>
            </p:cNvGrpSpPr>
            <p:nvPr/>
          </p:nvGrpSpPr>
          <p:grpSpPr bwMode="auto">
            <a:xfrm>
              <a:off x="5784851" y="1485901"/>
              <a:ext cx="3960813" cy="2811463"/>
              <a:chOff x="2684" y="936"/>
              <a:chExt cx="2495" cy="1771"/>
            </a:xfrm>
          </p:grpSpPr>
          <p:sp>
            <p:nvSpPr>
              <p:cNvPr id="12322" name="Text Box 14"/>
              <p:cNvSpPr txBox="1">
                <a:spLocks noChangeArrowheads="1"/>
              </p:cNvSpPr>
              <p:nvPr/>
            </p:nvSpPr>
            <p:spPr bwMode="auto">
              <a:xfrm>
                <a:off x="4946" y="2428"/>
                <a:ext cx="233" cy="279"/>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D</a:t>
                </a:r>
              </a:p>
            </p:txBody>
          </p:sp>
          <p:sp>
            <p:nvSpPr>
              <p:cNvPr id="12323" name="Line 15"/>
              <p:cNvSpPr>
                <a:spLocks noChangeShapeType="1"/>
              </p:cNvSpPr>
              <p:nvPr/>
            </p:nvSpPr>
            <p:spPr bwMode="auto">
              <a:xfrm>
                <a:off x="2684" y="936"/>
                <a:ext cx="2305" cy="1589"/>
              </a:xfrm>
              <a:prstGeom prst="line">
                <a:avLst/>
              </a:prstGeom>
              <a:noFill/>
              <a:ln w="28575">
                <a:solidFill>
                  <a:schemeClr val="tx1">
                    <a:lumMod val="65000"/>
                  </a:schemeClr>
                </a:solidFill>
                <a:round/>
                <a:headEnd/>
                <a:tailEnd/>
              </a:ln>
            </p:spPr>
            <p:txBody>
              <a:bodyPr/>
              <a:lstStyle/>
              <a:p>
                <a:endParaRPr lang="en-US">
                  <a:latin typeface="Arial"/>
                  <a:cs typeface="Arial"/>
                </a:endParaRPr>
              </a:p>
            </p:txBody>
          </p:sp>
        </p:grpSp>
        <p:grpSp>
          <p:nvGrpSpPr>
            <p:cNvPr id="13" name="Group 12"/>
            <p:cNvGrpSpPr/>
            <p:nvPr/>
          </p:nvGrpSpPr>
          <p:grpSpPr>
            <a:xfrm>
              <a:off x="5781676" y="2441576"/>
              <a:ext cx="3946526" cy="3113088"/>
              <a:chOff x="5781676" y="2441576"/>
              <a:chExt cx="3946526" cy="3113088"/>
            </a:xfrm>
          </p:grpSpPr>
          <p:sp>
            <p:nvSpPr>
              <p:cNvPr id="12320" name="Text Box 17"/>
              <p:cNvSpPr txBox="1">
                <a:spLocks noChangeArrowheads="1"/>
              </p:cNvSpPr>
              <p:nvPr/>
            </p:nvSpPr>
            <p:spPr bwMode="auto">
              <a:xfrm>
                <a:off x="9358314" y="2441576"/>
                <a:ext cx="369888" cy="442913"/>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S</a:t>
                </a:r>
              </a:p>
            </p:txBody>
          </p:sp>
          <p:sp>
            <p:nvSpPr>
              <p:cNvPr id="12321" name="Line 18"/>
              <p:cNvSpPr>
                <a:spLocks noChangeShapeType="1"/>
              </p:cNvSpPr>
              <p:nvPr/>
            </p:nvSpPr>
            <p:spPr bwMode="auto">
              <a:xfrm flipV="1">
                <a:off x="5781676" y="2749551"/>
                <a:ext cx="3622675" cy="2805113"/>
              </a:xfrm>
              <a:prstGeom prst="line">
                <a:avLst/>
              </a:prstGeom>
              <a:noFill/>
              <a:ln w="28575">
                <a:solidFill>
                  <a:schemeClr val="tx1">
                    <a:lumMod val="65000"/>
                  </a:schemeClr>
                </a:solidFill>
                <a:round/>
                <a:headEnd/>
                <a:tailEnd/>
              </a:ln>
            </p:spPr>
            <p:txBody>
              <a:bodyPr/>
              <a:lstStyle/>
              <a:p>
                <a:endParaRPr lang="en-US">
                  <a:latin typeface="Arial"/>
                  <a:cs typeface="Arial"/>
                </a:endParaRPr>
              </a:p>
            </p:txBody>
          </p:sp>
        </p:grpSp>
      </p:grpSp>
      <p:sp>
        <p:nvSpPr>
          <p:cNvPr id="66579" name="Rectangle 19"/>
          <p:cNvSpPr>
            <a:spLocks noChangeArrowheads="1"/>
          </p:cNvSpPr>
          <p:nvPr/>
        </p:nvSpPr>
        <p:spPr bwMode="auto">
          <a:xfrm>
            <a:off x="704672" y="1669571"/>
            <a:ext cx="3841197" cy="4481513"/>
          </a:xfrm>
          <a:prstGeom prst="rect">
            <a:avLst/>
          </a:prstGeom>
          <a:noFill/>
          <a:ln w="9525">
            <a:noFill/>
            <a:miter lim="800000"/>
            <a:headEnd/>
            <a:tailEnd/>
          </a:ln>
        </p:spPr>
        <p:txBody>
          <a:bodyPr/>
          <a:lstStyle/>
          <a:p>
            <a:pPr>
              <a:lnSpc>
                <a:spcPct val="110000"/>
              </a:lnSpc>
              <a:spcBef>
                <a:spcPct val="45000"/>
              </a:spcBef>
              <a:buClr>
                <a:srgbClr val="00B85C"/>
              </a:buClr>
              <a:buSzPct val="120000"/>
              <a:buFont typeface="Wingdings" pitchFamily="2" charset="2"/>
              <a:buNone/>
            </a:pPr>
            <a:r>
              <a:rPr lang="en-US" sz="2600" dirty="0" smtClean="0">
                <a:solidFill>
                  <a:schemeClr val="tx2">
                    <a:lumMod val="95000"/>
                  </a:schemeClr>
                </a:solidFill>
                <a:latin typeface="Arial"/>
                <a:cs typeface="Arial"/>
              </a:rPr>
              <a:t>Equilibrium </a:t>
            </a:r>
            <a:r>
              <a:rPr lang="en-US" sz="2600" dirty="0">
                <a:solidFill>
                  <a:schemeClr val="tx2">
                    <a:lumMod val="95000"/>
                  </a:schemeClr>
                </a:solidFill>
                <a:latin typeface="Arial"/>
                <a:cs typeface="Arial"/>
              </a:rPr>
              <a:t>with no tax: </a:t>
            </a:r>
            <a:br>
              <a:rPr lang="en-US" sz="2600" dirty="0">
                <a:solidFill>
                  <a:schemeClr val="tx2">
                    <a:lumMod val="95000"/>
                  </a:schemeClr>
                </a:solidFill>
                <a:latin typeface="Arial"/>
                <a:cs typeface="Arial"/>
              </a:rPr>
            </a:br>
            <a:r>
              <a:rPr lang="en-US" sz="2600" dirty="0">
                <a:solidFill>
                  <a:schemeClr val="tx2">
                    <a:lumMod val="95000"/>
                  </a:schemeClr>
                </a:solidFill>
                <a:latin typeface="Arial"/>
                <a:cs typeface="Arial"/>
              </a:rPr>
              <a:t>  Price = </a:t>
            </a:r>
            <a:r>
              <a:rPr lang="en-US" sz="2300" i="1" dirty="0">
                <a:solidFill>
                  <a:schemeClr val="tx2">
                    <a:lumMod val="95000"/>
                  </a:schemeClr>
                </a:solidFill>
                <a:latin typeface="Arial"/>
                <a:cs typeface="Arial"/>
              </a:rPr>
              <a:t>P</a:t>
            </a:r>
            <a:r>
              <a:rPr lang="en-US" sz="2300" i="1" baseline="-25000" dirty="0">
                <a:solidFill>
                  <a:schemeClr val="tx2">
                    <a:lumMod val="95000"/>
                  </a:schemeClr>
                </a:solidFill>
                <a:latin typeface="Arial"/>
                <a:cs typeface="Arial"/>
              </a:rPr>
              <a:t>E</a:t>
            </a:r>
            <a:r>
              <a:rPr lang="en-US" sz="2600" dirty="0">
                <a:solidFill>
                  <a:schemeClr val="tx2">
                    <a:lumMod val="95000"/>
                  </a:schemeClr>
                </a:solidFill>
                <a:latin typeface="Arial"/>
                <a:cs typeface="Arial"/>
              </a:rPr>
              <a:t> </a:t>
            </a:r>
            <a:br>
              <a:rPr lang="en-US" sz="2600" dirty="0">
                <a:solidFill>
                  <a:schemeClr val="tx2">
                    <a:lumMod val="95000"/>
                  </a:schemeClr>
                </a:solidFill>
                <a:latin typeface="Arial"/>
                <a:cs typeface="Arial"/>
              </a:rPr>
            </a:br>
            <a:r>
              <a:rPr lang="en-US" sz="2600" dirty="0">
                <a:solidFill>
                  <a:schemeClr val="tx2">
                    <a:lumMod val="95000"/>
                  </a:schemeClr>
                </a:solidFill>
                <a:latin typeface="Arial"/>
                <a:cs typeface="Arial"/>
              </a:rPr>
              <a:t>  Quantity = </a:t>
            </a:r>
            <a:r>
              <a:rPr lang="en-US" sz="2300" i="1" dirty="0">
                <a:solidFill>
                  <a:schemeClr val="tx2">
                    <a:lumMod val="95000"/>
                  </a:schemeClr>
                </a:solidFill>
                <a:latin typeface="Arial"/>
                <a:cs typeface="Arial"/>
              </a:rPr>
              <a:t>Q</a:t>
            </a:r>
            <a:r>
              <a:rPr lang="en-US" sz="2300" i="1" baseline="-25000" dirty="0">
                <a:solidFill>
                  <a:schemeClr val="tx2">
                    <a:lumMod val="95000"/>
                  </a:schemeClr>
                </a:solidFill>
                <a:latin typeface="Arial"/>
                <a:cs typeface="Arial"/>
              </a:rPr>
              <a:t>E </a:t>
            </a:r>
            <a:endParaRPr lang="en-US" sz="2300" i="1" baseline="-25000" dirty="0" smtClean="0">
              <a:solidFill>
                <a:schemeClr val="tx2">
                  <a:lumMod val="95000"/>
                </a:schemeClr>
              </a:solidFill>
              <a:latin typeface="Arial"/>
              <a:cs typeface="Arial"/>
            </a:endParaRPr>
          </a:p>
          <a:p>
            <a:pPr>
              <a:lnSpc>
                <a:spcPct val="105000"/>
              </a:lnSpc>
              <a:spcBef>
                <a:spcPct val="45000"/>
              </a:spcBef>
              <a:buClr>
                <a:srgbClr val="00B85C"/>
              </a:buClr>
              <a:buSzPct val="120000"/>
            </a:pPr>
            <a:r>
              <a:rPr lang="en-US" sz="2600" dirty="0">
                <a:solidFill>
                  <a:schemeClr val="tx2">
                    <a:lumMod val="95000"/>
                  </a:schemeClr>
                </a:solidFill>
                <a:latin typeface="Arial"/>
                <a:cs typeface="Arial"/>
              </a:rPr>
              <a:t>Equilibrium with </a:t>
            </a:r>
            <a:br>
              <a:rPr lang="en-US" sz="2600" dirty="0">
                <a:solidFill>
                  <a:schemeClr val="tx2">
                    <a:lumMod val="95000"/>
                  </a:schemeClr>
                </a:solidFill>
                <a:latin typeface="Arial"/>
                <a:cs typeface="Arial"/>
              </a:rPr>
            </a:br>
            <a:r>
              <a:rPr lang="en-US" sz="2600" dirty="0">
                <a:solidFill>
                  <a:schemeClr val="tx2">
                    <a:lumMod val="95000"/>
                  </a:schemeClr>
                </a:solidFill>
                <a:latin typeface="Arial"/>
                <a:cs typeface="Arial"/>
              </a:rPr>
              <a:t>tax = </a:t>
            </a:r>
            <a:r>
              <a:rPr lang="en-US" sz="2600" dirty="0" smtClean="0">
                <a:solidFill>
                  <a:schemeClr val="tx2">
                    <a:lumMod val="95000"/>
                  </a:schemeClr>
                </a:solidFill>
                <a:latin typeface="Arial"/>
                <a:cs typeface="Arial"/>
              </a:rPr>
              <a:t>€</a:t>
            </a:r>
            <a:r>
              <a:rPr lang="en-US" sz="2600" i="1" dirty="0" smtClean="0">
                <a:solidFill>
                  <a:schemeClr val="tx2">
                    <a:lumMod val="95000"/>
                  </a:schemeClr>
                </a:solidFill>
                <a:latin typeface="Arial"/>
                <a:cs typeface="Arial"/>
              </a:rPr>
              <a:t>T</a:t>
            </a:r>
            <a:r>
              <a:rPr lang="en-US" sz="2600" dirty="0" smtClean="0">
                <a:solidFill>
                  <a:schemeClr val="tx2">
                    <a:lumMod val="95000"/>
                  </a:schemeClr>
                </a:solidFill>
                <a:latin typeface="Arial"/>
                <a:cs typeface="Arial"/>
              </a:rPr>
              <a:t> </a:t>
            </a:r>
            <a:r>
              <a:rPr lang="en-US" sz="2600" dirty="0">
                <a:solidFill>
                  <a:schemeClr val="tx2">
                    <a:lumMod val="95000"/>
                  </a:schemeClr>
                </a:solidFill>
                <a:latin typeface="Arial"/>
                <a:cs typeface="Arial"/>
              </a:rPr>
              <a:t>per unit: </a:t>
            </a:r>
          </a:p>
          <a:p>
            <a:pPr>
              <a:lnSpc>
                <a:spcPct val="105000"/>
              </a:lnSpc>
              <a:spcBef>
                <a:spcPct val="45000"/>
              </a:spcBef>
              <a:buClr>
                <a:srgbClr val="00B85C"/>
              </a:buClr>
              <a:buSzPct val="120000"/>
            </a:pPr>
            <a:r>
              <a:rPr lang="en-US" sz="2600" dirty="0">
                <a:solidFill>
                  <a:schemeClr val="tx2">
                    <a:lumMod val="95000"/>
                  </a:schemeClr>
                </a:solidFill>
                <a:latin typeface="Arial"/>
                <a:cs typeface="Arial"/>
              </a:rPr>
              <a:t>Buyers pay </a:t>
            </a:r>
            <a:r>
              <a:rPr lang="en-US" sz="2300" i="1" dirty="0">
                <a:solidFill>
                  <a:schemeClr val="tx2">
                    <a:lumMod val="95000"/>
                  </a:schemeClr>
                </a:solidFill>
                <a:latin typeface="Arial"/>
                <a:cs typeface="Arial"/>
              </a:rPr>
              <a:t>P</a:t>
            </a:r>
            <a:r>
              <a:rPr lang="en-US" sz="2300" i="1" baseline="-25000" dirty="0">
                <a:solidFill>
                  <a:schemeClr val="tx2">
                    <a:lumMod val="95000"/>
                  </a:schemeClr>
                </a:solidFill>
                <a:latin typeface="Arial"/>
                <a:cs typeface="Arial"/>
              </a:rPr>
              <a:t>B </a:t>
            </a:r>
          </a:p>
          <a:p>
            <a:pPr>
              <a:lnSpc>
                <a:spcPct val="105000"/>
              </a:lnSpc>
              <a:spcBef>
                <a:spcPct val="45000"/>
              </a:spcBef>
              <a:buClr>
                <a:srgbClr val="00B85C"/>
              </a:buClr>
              <a:buSzPct val="120000"/>
            </a:pPr>
            <a:r>
              <a:rPr lang="en-US" sz="2600" dirty="0">
                <a:solidFill>
                  <a:schemeClr val="tx2">
                    <a:lumMod val="95000"/>
                  </a:schemeClr>
                </a:solidFill>
                <a:latin typeface="Arial"/>
                <a:cs typeface="Arial"/>
              </a:rPr>
              <a:t>Sellers receive </a:t>
            </a:r>
            <a:r>
              <a:rPr lang="en-US" sz="2300" i="1" dirty="0">
                <a:solidFill>
                  <a:schemeClr val="tx2">
                    <a:lumMod val="95000"/>
                  </a:schemeClr>
                </a:solidFill>
                <a:latin typeface="Arial"/>
                <a:cs typeface="Arial"/>
              </a:rPr>
              <a:t>P</a:t>
            </a:r>
            <a:r>
              <a:rPr lang="en-US" sz="2300" i="1" baseline="-25000" dirty="0">
                <a:solidFill>
                  <a:schemeClr val="tx2">
                    <a:lumMod val="95000"/>
                  </a:schemeClr>
                </a:solidFill>
                <a:latin typeface="Arial"/>
                <a:cs typeface="Arial"/>
              </a:rPr>
              <a:t>S </a:t>
            </a:r>
          </a:p>
          <a:p>
            <a:pPr>
              <a:lnSpc>
                <a:spcPct val="105000"/>
              </a:lnSpc>
              <a:spcBef>
                <a:spcPct val="45000"/>
              </a:spcBef>
              <a:buClr>
                <a:srgbClr val="00B85C"/>
              </a:buClr>
              <a:buSzPct val="120000"/>
            </a:pPr>
            <a:r>
              <a:rPr lang="en-US" sz="2400" dirty="0">
                <a:solidFill>
                  <a:schemeClr val="tx2">
                    <a:lumMod val="95000"/>
                  </a:schemeClr>
                </a:solidFill>
                <a:latin typeface="Arial"/>
                <a:cs typeface="Arial"/>
              </a:rPr>
              <a:t>Quantity = </a:t>
            </a:r>
            <a:r>
              <a:rPr lang="en-US" sz="2000" i="1" dirty="0">
                <a:solidFill>
                  <a:schemeClr val="tx2">
                    <a:lumMod val="95000"/>
                  </a:schemeClr>
                </a:solidFill>
                <a:latin typeface="Arial"/>
                <a:cs typeface="Arial"/>
              </a:rPr>
              <a:t>Q</a:t>
            </a:r>
            <a:r>
              <a:rPr lang="en-US" sz="2000" i="1" baseline="-25000" dirty="0">
                <a:solidFill>
                  <a:schemeClr val="tx2">
                    <a:lumMod val="95000"/>
                  </a:schemeClr>
                </a:solidFill>
                <a:latin typeface="Arial"/>
                <a:cs typeface="Arial"/>
              </a:rPr>
              <a:t>T </a:t>
            </a:r>
            <a:endParaRPr lang="en-US" sz="2400" dirty="0">
              <a:solidFill>
                <a:schemeClr val="tx2">
                  <a:lumMod val="95000"/>
                </a:schemeClr>
              </a:solidFill>
              <a:latin typeface="Arial"/>
              <a:cs typeface="Arial"/>
            </a:endParaRPr>
          </a:p>
          <a:p>
            <a:pPr>
              <a:lnSpc>
                <a:spcPct val="110000"/>
              </a:lnSpc>
              <a:spcBef>
                <a:spcPct val="45000"/>
              </a:spcBef>
              <a:buClr>
                <a:srgbClr val="00B85C"/>
              </a:buClr>
              <a:buSzPct val="120000"/>
              <a:buFont typeface="Wingdings" pitchFamily="2" charset="2"/>
              <a:buNone/>
            </a:pPr>
            <a:endParaRPr lang="en-US" sz="2600" dirty="0">
              <a:latin typeface="Arial"/>
              <a:cs typeface="Arial"/>
            </a:endParaRPr>
          </a:p>
        </p:txBody>
      </p:sp>
      <p:grpSp>
        <p:nvGrpSpPr>
          <p:cNvPr id="15" name="Group 14"/>
          <p:cNvGrpSpPr/>
          <p:nvPr/>
        </p:nvGrpSpPr>
        <p:grpSpPr>
          <a:xfrm>
            <a:off x="5681472" y="2490788"/>
            <a:ext cx="4614862" cy="4030662"/>
            <a:chOff x="5246689" y="1963739"/>
            <a:chExt cx="4614862" cy="4030662"/>
          </a:xfrm>
        </p:grpSpPr>
        <p:grpSp>
          <p:nvGrpSpPr>
            <p:cNvPr id="2" name="Group 2"/>
            <p:cNvGrpSpPr>
              <a:grpSpLocks/>
            </p:cNvGrpSpPr>
            <p:nvPr/>
          </p:nvGrpSpPr>
          <p:grpSpPr bwMode="auto">
            <a:xfrm>
              <a:off x="7404101" y="2805114"/>
              <a:ext cx="588963" cy="3189287"/>
              <a:chOff x="3704" y="1767"/>
              <a:chExt cx="371" cy="2009"/>
            </a:xfrm>
          </p:grpSpPr>
          <p:sp>
            <p:nvSpPr>
              <p:cNvPr id="12329" name="Line 3"/>
              <p:cNvSpPr>
                <a:spLocks noChangeShapeType="1"/>
              </p:cNvSpPr>
              <p:nvPr/>
            </p:nvSpPr>
            <p:spPr bwMode="auto">
              <a:xfrm>
                <a:off x="3894" y="1767"/>
                <a:ext cx="0" cy="1731"/>
              </a:xfrm>
              <a:prstGeom prst="line">
                <a:avLst/>
              </a:prstGeom>
              <a:noFill/>
              <a:ln w="9525">
                <a:solidFill>
                  <a:schemeClr val="tx1"/>
                </a:solidFill>
                <a:prstDash val="dash"/>
                <a:round/>
                <a:headEnd/>
                <a:tailEnd/>
              </a:ln>
            </p:spPr>
            <p:txBody>
              <a:bodyPr/>
              <a:lstStyle/>
              <a:p>
                <a:endParaRPr lang="en-US">
                  <a:latin typeface="Arial"/>
                  <a:cs typeface="Arial"/>
                </a:endParaRPr>
              </a:p>
            </p:txBody>
          </p:sp>
          <p:sp>
            <p:nvSpPr>
              <p:cNvPr id="12330" name="Text Box 4"/>
              <p:cNvSpPr txBox="1">
                <a:spLocks noChangeArrowheads="1"/>
              </p:cNvSpPr>
              <p:nvPr/>
            </p:nvSpPr>
            <p:spPr bwMode="auto">
              <a:xfrm>
                <a:off x="3704" y="3497"/>
                <a:ext cx="371" cy="279"/>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Q</a:t>
                </a:r>
                <a:r>
                  <a:rPr lang="en-US" sz="2300" i="1" baseline="-25000">
                    <a:latin typeface="Arial"/>
                    <a:cs typeface="Arial"/>
                  </a:rPr>
                  <a:t>T</a:t>
                </a:r>
              </a:p>
            </p:txBody>
          </p:sp>
        </p:grpSp>
        <p:sp>
          <p:nvSpPr>
            <p:cNvPr id="66580" name="Line 20"/>
            <p:cNvSpPr>
              <a:spLocks noChangeShapeType="1"/>
            </p:cNvSpPr>
            <p:nvPr/>
          </p:nvSpPr>
          <p:spPr bwMode="auto">
            <a:xfrm>
              <a:off x="7702551" y="2809875"/>
              <a:ext cx="3175" cy="1250950"/>
            </a:xfrm>
            <a:prstGeom prst="line">
              <a:avLst/>
            </a:prstGeom>
            <a:noFill/>
            <a:ln w="19050">
              <a:solidFill>
                <a:srgbClr val="FF0000"/>
              </a:solidFill>
              <a:round/>
              <a:headEnd/>
              <a:tailEnd/>
            </a:ln>
          </p:spPr>
          <p:txBody>
            <a:bodyPr/>
            <a:lstStyle/>
            <a:p>
              <a:endParaRPr lang="en-US">
                <a:latin typeface="Arial"/>
                <a:cs typeface="Arial"/>
              </a:endParaRPr>
            </a:p>
          </p:txBody>
        </p:sp>
        <p:sp>
          <p:nvSpPr>
            <p:cNvPr id="12315" name="Text Box 22"/>
            <p:cNvSpPr txBox="1">
              <a:spLocks noChangeArrowheads="1"/>
            </p:cNvSpPr>
            <p:nvPr/>
          </p:nvSpPr>
          <p:spPr bwMode="auto">
            <a:xfrm>
              <a:off x="5251451" y="3836988"/>
              <a:ext cx="531813" cy="442912"/>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P</a:t>
              </a:r>
              <a:r>
                <a:rPr lang="en-US" sz="2300" i="1" baseline="-25000">
                  <a:latin typeface="Arial"/>
                  <a:cs typeface="Arial"/>
                </a:rPr>
                <a:t>S</a:t>
              </a:r>
            </a:p>
          </p:txBody>
        </p:sp>
        <p:sp>
          <p:nvSpPr>
            <p:cNvPr id="12316" name="Line 23"/>
            <p:cNvSpPr>
              <a:spLocks noChangeShapeType="1"/>
            </p:cNvSpPr>
            <p:nvPr/>
          </p:nvSpPr>
          <p:spPr bwMode="auto">
            <a:xfrm flipH="1">
              <a:off x="5781676" y="4057650"/>
              <a:ext cx="1919288" cy="0"/>
            </a:xfrm>
            <a:prstGeom prst="line">
              <a:avLst/>
            </a:prstGeom>
            <a:noFill/>
            <a:ln w="9525">
              <a:solidFill>
                <a:schemeClr val="tx1"/>
              </a:solidFill>
              <a:prstDash val="dash"/>
              <a:round/>
              <a:headEnd/>
              <a:tailEnd/>
            </a:ln>
          </p:spPr>
          <p:txBody>
            <a:bodyPr/>
            <a:lstStyle/>
            <a:p>
              <a:endParaRPr lang="en-US">
                <a:latin typeface="Arial"/>
                <a:cs typeface="Arial"/>
              </a:endParaRPr>
            </a:p>
          </p:txBody>
        </p:sp>
        <p:sp>
          <p:nvSpPr>
            <p:cNvPr id="12313" name="Text Box 25"/>
            <p:cNvSpPr txBox="1">
              <a:spLocks noChangeArrowheads="1"/>
            </p:cNvSpPr>
            <p:nvPr/>
          </p:nvSpPr>
          <p:spPr bwMode="auto">
            <a:xfrm>
              <a:off x="5246689" y="2584451"/>
              <a:ext cx="531813" cy="442913"/>
            </a:xfrm>
            <a:prstGeom prst="rect">
              <a:avLst/>
            </a:prstGeom>
            <a:noFill/>
            <a:ln w="9525">
              <a:noFill/>
              <a:miter lim="800000"/>
              <a:headEnd/>
              <a:tailEnd/>
            </a:ln>
          </p:spPr>
          <p:txBody>
            <a:bodyPr>
              <a:spAutoFit/>
            </a:bodyPr>
            <a:lstStyle/>
            <a:p>
              <a:pPr algn="ctr">
                <a:spcBef>
                  <a:spcPct val="50000"/>
                </a:spcBef>
              </a:pPr>
              <a:r>
                <a:rPr lang="en-US" sz="2300" i="1" dirty="0">
                  <a:latin typeface="Arial"/>
                  <a:cs typeface="Arial"/>
                </a:rPr>
                <a:t>P</a:t>
              </a:r>
              <a:r>
                <a:rPr lang="en-US" sz="2300" i="1" baseline="-25000" dirty="0">
                  <a:latin typeface="Arial"/>
                  <a:cs typeface="Arial"/>
                </a:rPr>
                <a:t>B</a:t>
              </a:r>
            </a:p>
          </p:txBody>
        </p:sp>
        <p:sp>
          <p:nvSpPr>
            <p:cNvPr id="12314" name="Line 26"/>
            <p:cNvSpPr>
              <a:spLocks noChangeShapeType="1"/>
            </p:cNvSpPr>
            <p:nvPr/>
          </p:nvSpPr>
          <p:spPr bwMode="auto">
            <a:xfrm flipH="1">
              <a:off x="5781677" y="2809876"/>
              <a:ext cx="1919288" cy="0"/>
            </a:xfrm>
            <a:prstGeom prst="line">
              <a:avLst/>
            </a:prstGeom>
            <a:noFill/>
            <a:ln w="9525">
              <a:solidFill>
                <a:schemeClr val="tx1"/>
              </a:solidFill>
              <a:prstDash val="dash"/>
              <a:round/>
              <a:headEnd/>
              <a:tailEnd/>
            </a:ln>
          </p:spPr>
          <p:txBody>
            <a:bodyPr/>
            <a:lstStyle/>
            <a:p>
              <a:endParaRPr lang="en-US">
                <a:latin typeface="Arial"/>
                <a:cs typeface="Arial"/>
              </a:endParaRPr>
            </a:p>
          </p:txBody>
        </p:sp>
        <p:sp>
          <p:nvSpPr>
            <p:cNvPr id="12308" name="Text Box 28"/>
            <p:cNvSpPr txBox="1">
              <a:spLocks noChangeArrowheads="1"/>
            </p:cNvSpPr>
            <p:nvPr/>
          </p:nvSpPr>
          <p:spPr bwMode="auto">
            <a:xfrm>
              <a:off x="5251451" y="3170238"/>
              <a:ext cx="531813" cy="442912"/>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P</a:t>
              </a:r>
              <a:r>
                <a:rPr lang="en-US" sz="2300" i="1" baseline="-25000">
                  <a:latin typeface="Arial"/>
                  <a:cs typeface="Arial"/>
                </a:rPr>
                <a:t>E</a:t>
              </a:r>
            </a:p>
          </p:txBody>
        </p:sp>
        <p:grpSp>
          <p:nvGrpSpPr>
            <p:cNvPr id="11" name="Group 29"/>
            <p:cNvGrpSpPr>
              <a:grpSpLocks/>
            </p:cNvGrpSpPr>
            <p:nvPr/>
          </p:nvGrpSpPr>
          <p:grpSpPr bwMode="auto">
            <a:xfrm>
              <a:off x="5794376" y="3400425"/>
              <a:ext cx="2767013" cy="2149475"/>
              <a:chOff x="357" y="2450"/>
              <a:chExt cx="795" cy="646"/>
            </a:xfrm>
          </p:grpSpPr>
          <p:sp>
            <p:nvSpPr>
              <p:cNvPr id="12311" name="Line 30"/>
              <p:cNvSpPr>
                <a:spLocks noChangeShapeType="1"/>
              </p:cNvSpPr>
              <p:nvPr/>
            </p:nvSpPr>
            <p:spPr bwMode="auto">
              <a:xfrm>
                <a:off x="357" y="2450"/>
                <a:ext cx="795" cy="0"/>
              </a:xfrm>
              <a:prstGeom prst="line">
                <a:avLst/>
              </a:prstGeom>
              <a:noFill/>
              <a:ln w="9525">
                <a:solidFill>
                  <a:schemeClr val="tx1"/>
                </a:solidFill>
                <a:prstDash val="dash"/>
                <a:round/>
                <a:headEnd/>
                <a:tailEnd/>
              </a:ln>
            </p:spPr>
            <p:txBody>
              <a:bodyPr/>
              <a:lstStyle/>
              <a:p>
                <a:endParaRPr lang="en-US">
                  <a:latin typeface="Arial"/>
                  <a:cs typeface="Arial"/>
                </a:endParaRPr>
              </a:p>
            </p:txBody>
          </p:sp>
          <p:sp>
            <p:nvSpPr>
              <p:cNvPr id="12312" name="Line 31"/>
              <p:cNvSpPr>
                <a:spLocks noChangeShapeType="1"/>
              </p:cNvSpPr>
              <p:nvPr/>
            </p:nvSpPr>
            <p:spPr bwMode="auto">
              <a:xfrm>
                <a:off x="1152" y="2451"/>
                <a:ext cx="0" cy="645"/>
              </a:xfrm>
              <a:prstGeom prst="line">
                <a:avLst/>
              </a:prstGeom>
              <a:noFill/>
              <a:ln w="9525">
                <a:solidFill>
                  <a:schemeClr val="tx1"/>
                </a:solidFill>
                <a:prstDash val="dash"/>
                <a:round/>
                <a:headEnd/>
                <a:tailEnd/>
              </a:ln>
            </p:spPr>
            <p:txBody>
              <a:bodyPr/>
              <a:lstStyle/>
              <a:p>
                <a:endParaRPr lang="en-US">
                  <a:latin typeface="Arial"/>
                  <a:cs typeface="Arial"/>
                </a:endParaRPr>
              </a:p>
            </p:txBody>
          </p:sp>
        </p:grpSp>
        <p:sp>
          <p:nvSpPr>
            <p:cNvPr id="12310" name="Text Box 32"/>
            <p:cNvSpPr txBox="1">
              <a:spLocks noChangeArrowheads="1"/>
            </p:cNvSpPr>
            <p:nvPr/>
          </p:nvSpPr>
          <p:spPr bwMode="auto">
            <a:xfrm>
              <a:off x="8261351" y="5551488"/>
              <a:ext cx="588963" cy="442912"/>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Q</a:t>
              </a:r>
              <a:r>
                <a:rPr lang="en-US" sz="2300" i="1" baseline="-25000">
                  <a:latin typeface="Arial"/>
                  <a:cs typeface="Arial"/>
                </a:rPr>
                <a:t>E</a:t>
              </a:r>
            </a:p>
          </p:txBody>
        </p:sp>
        <p:grpSp>
          <p:nvGrpSpPr>
            <p:cNvPr id="12" name="Group 37"/>
            <p:cNvGrpSpPr>
              <a:grpSpLocks/>
            </p:cNvGrpSpPr>
            <p:nvPr/>
          </p:nvGrpSpPr>
          <p:grpSpPr bwMode="auto">
            <a:xfrm>
              <a:off x="7516814" y="1963739"/>
              <a:ext cx="2344737" cy="2084387"/>
              <a:chOff x="3775" y="1237"/>
              <a:chExt cx="1477" cy="1313"/>
            </a:xfrm>
          </p:grpSpPr>
          <p:sp>
            <p:nvSpPr>
              <p:cNvPr id="12305" name="AutoShape 38"/>
              <p:cNvSpPr>
                <a:spLocks/>
              </p:cNvSpPr>
              <p:nvPr/>
            </p:nvSpPr>
            <p:spPr bwMode="auto">
              <a:xfrm rot="10800000">
                <a:off x="3930" y="1770"/>
                <a:ext cx="129" cy="780"/>
              </a:xfrm>
              <a:prstGeom prst="leftBrace">
                <a:avLst>
                  <a:gd name="adj1" fmla="val 50388"/>
                  <a:gd name="adj2" fmla="val 61537"/>
                </a:avLst>
              </a:prstGeom>
              <a:noFill/>
              <a:ln w="9525">
                <a:solidFill>
                  <a:schemeClr val="tx1"/>
                </a:solidFill>
                <a:round/>
                <a:headEnd/>
                <a:tailEnd/>
              </a:ln>
            </p:spPr>
            <p:txBody>
              <a:bodyPr wrap="none" anchor="ctr"/>
              <a:lstStyle/>
              <a:p>
                <a:endParaRPr lang="en-US">
                  <a:latin typeface="Arial"/>
                  <a:cs typeface="Arial"/>
                </a:endParaRPr>
              </a:p>
            </p:txBody>
          </p:sp>
          <p:sp>
            <p:nvSpPr>
              <p:cNvPr id="12306" name="Text Box 39"/>
              <p:cNvSpPr txBox="1">
                <a:spLocks noChangeArrowheads="1"/>
              </p:cNvSpPr>
              <p:nvPr/>
            </p:nvSpPr>
            <p:spPr bwMode="auto">
              <a:xfrm>
                <a:off x="3775" y="1237"/>
                <a:ext cx="1477" cy="288"/>
              </a:xfrm>
              <a:prstGeom prst="rect">
                <a:avLst/>
              </a:prstGeom>
              <a:noFill/>
              <a:ln w="9525">
                <a:noFill/>
                <a:miter lim="800000"/>
                <a:headEnd/>
                <a:tailEnd/>
              </a:ln>
            </p:spPr>
            <p:txBody>
              <a:bodyPr>
                <a:spAutoFit/>
              </a:bodyPr>
              <a:lstStyle/>
              <a:p>
                <a:pPr>
                  <a:spcBef>
                    <a:spcPct val="50000"/>
                  </a:spcBef>
                </a:pPr>
                <a:r>
                  <a:rPr lang="en-US" sz="2400" dirty="0">
                    <a:latin typeface="Arial"/>
                    <a:cs typeface="Arial"/>
                  </a:rPr>
                  <a:t>Size of tax = </a:t>
                </a:r>
                <a:r>
                  <a:rPr lang="en-US" sz="2400" dirty="0" smtClean="0">
                    <a:latin typeface="Arial"/>
                    <a:cs typeface="Arial"/>
                  </a:rPr>
                  <a:t>€</a:t>
                </a:r>
                <a:r>
                  <a:rPr lang="en-US" sz="2400" i="1" dirty="0" smtClean="0">
                    <a:latin typeface="Arial"/>
                    <a:cs typeface="Arial"/>
                  </a:rPr>
                  <a:t>T</a:t>
                </a:r>
                <a:endParaRPr lang="en-US" sz="2400" i="1" dirty="0">
                  <a:latin typeface="Arial"/>
                  <a:cs typeface="Arial"/>
                </a:endParaRPr>
              </a:p>
            </p:txBody>
          </p:sp>
          <p:sp>
            <p:nvSpPr>
              <p:cNvPr id="12307" name="Line 40"/>
              <p:cNvSpPr>
                <a:spLocks noChangeShapeType="1"/>
              </p:cNvSpPr>
              <p:nvPr/>
            </p:nvSpPr>
            <p:spPr bwMode="auto">
              <a:xfrm flipV="1">
                <a:off x="4080" y="1500"/>
                <a:ext cx="462" cy="564"/>
              </a:xfrm>
              <a:prstGeom prst="line">
                <a:avLst/>
              </a:prstGeom>
              <a:noFill/>
              <a:ln w="9525">
                <a:solidFill>
                  <a:schemeClr val="tx1"/>
                </a:solidFill>
                <a:round/>
                <a:headEnd/>
                <a:tailEnd/>
              </a:ln>
            </p:spPr>
            <p:txBody>
              <a:bodyPr/>
              <a:lstStyle/>
              <a:p>
                <a:endParaRPr lang="en-US">
                  <a:latin typeface="Arial"/>
                  <a:cs typeface="Arial"/>
                </a:endParaRPr>
              </a:p>
            </p:txBody>
          </p:sp>
        </p:grpSp>
      </p:grpSp>
    </p:spTree>
    <p:extLst>
      <p:ext uri="{BB962C8B-B14F-4D97-AF65-F5344CB8AC3E}">
        <p14:creationId xmlns:p14="http://schemas.microsoft.com/office/powerpoint/2010/main" val="77662366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6579"/>
                                        </p:tgtEl>
                                        <p:attrNameLst>
                                          <p:attrName>style.visibility</p:attrName>
                                        </p:attrNameLst>
                                      </p:cBhvr>
                                      <p:to>
                                        <p:strVal val="visible"/>
                                      </p:to>
                                    </p:set>
                                    <p:animEffect transition="in" filter="wipe(left)">
                                      <p:cBhvr>
                                        <p:cTn id="7" dur="500"/>
                                        <p:tgtEl>
                                          <p:spTgt spid="66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7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8" name="Rectangle 4"/>
          <p:cNvSpPr>
            <a:spLocks noGrp="1" noChangeArrowheads="1"/>
          </p:cNvSpPr>
          <p:nvPr>
            <p:ph type="title" idx="4294967295"/>
          </p:nvPr>
        </p:nvSpPr>
        <p:spPr/>
        <p:txBody>
          <a:bodyPr/>
          <a:lstStyle/>
          <a:p>
            <a:pPr eaLnBrk="1" hangingPunct="1"/>
            <a:r>
              <a:rPr lang="en-US" dirty="0" smtClean="0"/>
              <a:t>The Effects of a Tax</a:t>
            </a:r>
          </a:p>
        </p:txBody>
      </p:sp>
      <p:grpSp>
        <p:nvGrpSpPr>
          <p:cNvPr id="8" name="Group 7"/>
          <p:cNvGrpSpPr/>
          <p:nvPr/>
        </p:nvGrpSpPr>
        <p:grpSpPr>
          <a:xfrm>
            <a:off x="5954307" y="913751"/>
            <a:ext cx="4305301" cy="4824413"/>
            <a:chOff x="5592763" y="927101"/>
            <a:chExt cx="4305301" cy="4824413"/>
          </a:xfrm>
        </p:grpSpPr>
        <p:grpSp>
          <p:nvGrpSpPr>
            <p:cNvPr id="3" name="Group 6"/>
            <p:cNvGrpSpPr>
              <a:grpSpLocks/>
            </p:cNvGrpSpPr>
            <p:nvPr/>
          </p:nvGrpSpPr>
          <p:grpSpPr bwMode="auto">
            <a:xfrm>
              <a:off x="5781676" y="1334263"/>
              <a:ext cx="3781425" cy="4218195"/>
              <a:chOff x="2424" y="1167"/>
              <a:chExt cx="2400" cy="2079"/>
            </a:xfrm>
          </p:grpSpPr>
          <p:sp>
            <p:nvSpPr>
              <p:cNvPr id="13345" name="Line 7"/>
              <p:cNvSpPr>
                <a:spLocks noChangeShapeType="1"/>
              </p:cNvSpPr>
              <p:nvPr/>
            </p:nvSpPr>
            <p:spPr bwMode="auto">
              <a:xfrm>
                <a:off x="2424" y="1167"/>
                <a:ext cx="0" cy="2079"/>
              </a:xfrm>
              <a:prstGeom prst="line">
                <a:avLst/>
              </a:prstGeom>
              <a:noFill/>
              <a:ln w="9525">
                <a:solidFill>
                  <a:schemeClr val="tx1"/>
                </a:solidFill>
                <a:round/>
                <a:headEnd/>
                <a:tailEnd/>
              </a:ln>
            </p:spPr>
            <p:txBody>
              <a:bodyPr/>
              <a:lstStyle/>
              <a:p>
                <a:endParaRPr lang="en-US">
                  <a:latin typeface="Arial"/>
                  <a:cs typeface="Arial"/>
                </a:endParaRPr>
              </a:p>
            </p:txBody>
          </p:sp>
          <p:sp>
            <p:nvSpPr>
              <p:cNvPr id="13346" name="Line 8"/>
              <p:cNvSpPr>
                <a:spLocks noChangeShapeType="1"/>
              </p:cNvSpPr>
              <p:nvPr/>
            </p:nvSpPr>
            <p:spPr bwMode="auto">
              <a:xfrm>
                <a:off x="2424" y="3246"/>
                <a:ext cx="2400" cy="0"/>
              </a:xfrm>
              <a:prstGeom prst="line">
                <a:avLst/>
              </a:prstGeom>
              <a:noFill/>
              <a:ln w="9525">
                <a:solidFill>
                  <a:schemeClr val="tx1"/>
                </a:solidFill>
                <a:round/>
                <a:headEnd/>
                <a:tailEnd/>
              </a:ln>
            </p:spPr>
            <p:txBody>
              <a:bodyPr/>
              <a:lstStyle/>
              <a:p>
                <a:endParaRPr lang="en-US">
                  <a:latin typeface="Arial"/>
                  <a:cs typeface="Arial"/>
                </a:endParaRPr>
              </a:p>
            </p:txBody>
          </p:sp>
        </p:grpSp>
        <p:sp>
          <p:nvSpPr>
            <p:cNvPr id="13343" name="Text Box 9"/>
            <p:cNvSpPr txBox="1">
              <a:spLocks noChangeArrowheads="1"/>
            </p:cNvSpPr>
            <p:nvPr/>
          </p:nvSpPr>
          <p:spPr bwMode="auto">
            <a:xfrm>
              <a:off x="5592763" y="927101"/>
              <a:ext cx="369888" cy="443354"/>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P</a:t>
              </a:r>
            </a:p>
          </p:txBody>
        </p:sp>
        <p:sp>
          <p:nvSpPr>
            <p:cNvPr id="13344" name="Text Box 10"/>
            <p:cNvSpPr txBox="1">
              <a:spLocks noChangeArrowheads="1"/>
            </p:cNvSpPr>
            <p:nvPr/>
          </p:nvSpPr>
          <p:spPr bwMode="auto">
            <a:xfrm>
              <a:off x="9528176" y="5308160"/>
              <a:ext cx="369888" cy="443354"/>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Q</a:t>
              </a:r>
            </a:p>
          </p:txBody>
        </p:sp>
      </p:grpSp>
      <p:sp>
        <p:nvSpPr>
          <p:cNvPr id="68623" name="Rectangle 15"/>
          <p:cNvSpPr>
            <a:spLocks noChangeArrowheads="1"/>
          </p:cNvSpPr>
          <p:nvPr/>
        </p:nvSpPr>
        <p:spPr bwMode="auto">
          <a:xfrm>
            <a:off x="1285084" y="2697567"/>
            <a:ext cx="3014662" cy="1092200"/>
          </a:xfrm>
          <a:prstGeom prst="rect">
            <a:avLst/>
          </a:prstGeom>
          <a:noFill/>
          <a:ln w="9525">
            <a:noFill/>
            <a:miter lim="800000"/>
            <a:headEnd/>
            <a:tailEnd/>
          </a:ln>
        </p:spPr>
        <p:txBody>
          <a:bodyPr/>
          <a:lstStyle/>
          <a:p>
            <a:pPr algn="ctr">
              <a:lnSpc>
                <a:spcPct val="105000"/>
              </a:lnSpc>
              <a:spcBef>
                <a:spcPct val="45000"/>
              </a:spcBef>
              <a:buClr>
                <a:srgbClr val="00B85C"/>
              </a:buClr>
              <a:buSzPct val="120000"/>
              <a:buFont typeface="Wingdings" pitchFamily="2" charset="2"/>
              <a:buNone/>
            </a:pPr>
            <a:r>
              <a:rPr lang="en-US" sz="2600" dirty="0">
                <a:latin typeface="Arial"/>
                <a:cs typeface="Arial"/>
              </a:rPr>
              <a:t>Revenue from tax: </a:t>
            </a:r>
            <a:r>
              <a:rPr lang="en-US" sz="2600" dirty="0" smtClean="0">
                <a:latin typeface="Arial"/>
                <a:cs typeface="Arial"/>
              </a:rPr>
              <a:t>€</a:t>
            </a:r>
            <a:r>
              <a:rPr lang="en-US" sz="2300" i="1" dirty="0" smtClean="0">
                <a:latin typeface="Arial"/>
                <a:cs typeface="Arial"/>
              </a:rPr>
              <a:t>T</a:t>
            </a:r>
            <a:r>
              <a:rPr lang="en-US" sz="2600" dirty="0" smtClean="0">
                <a:latin typeface="Arial"/>
                <a:cs typeface="Arial"/>
              </a:rPr>
              <a:t> </a:t>
            </a:r>
            <a:r>
              <a:rPr lang="en-US" sz="2600" dirty="0">
                <a:latin typeface="Arial"/>
                <a:cs typeface="Arial"/>
              </a:rPr>
              <a:t>x </a:t>
            </a:r>
            <a:r>
              <a:rPr lang="en-US" sz="2300" i="1" dirty="0">
                <a:latin typeface="Arial"/>
                <a:cs typeface="Arial"/>
              </a:rPr>
              <a:t>Q</a:t>
            </a:r>
            <a:r>
              <a:rPr lang="en-US" sz="2300" i="1" baseline="-25000" dirty="0">
                <a:latin typeface="Arial"/>
                <a:cs typeface="Arial"/>
              </a:rPr>
              <a:t>T </a:t>
            </a:r>
            <a:endParaRPr lang="en-US" sz="2600" dirty="0">
              <a:latin typeface="Arial"/>
              <a:cs typeface="Arial"/>
            </a:endParaRPr>
          </a:p>
        </p:txBody>
      </p:sp>
      <p:grpSp>
        <p:nvGrpSpPr>
          <p:cNvPr id="9" name="Group 8"/>
          <p:cNvGrpSpPr/>
          <p:nvPr/>
        </p:nvGrpSpPr>
        <p:grpSpPr>
          <a:xfrm>
            <a:off x="5590772" y="1451120"/>
            <a:ext cx="4614862" cy="4508500"/>
            <a:chOff x="5246689" y="1485900"/>
            <a:chExt cx="4614862" cy="4508500"/>
          </a:xfrm>
        </p:grpSpPr>
        <p:sp>
          <p:nvSpPr>
            <p:cNvPr id="13316" name="Line 2"/>
            <p:cNvSpPr>
              <a:spLocks noChangeShapeType="1"/>
            </p:cNvSpPr>
            <p:nvPr/>
          </p:nvSpPr>
          <p:spPr bwMode="auto">
            <a:xfrm>
              <a:off x="7705725" y="2805113"/>
              <a:ext cx="0" cy="2747962"/>
            </a:xfrm>
            <a:prstGeom prst="line">
              <a:avLst/>
            </a:prstGeom>
            <a:noFill/>
            <a:ln w="9525">
              <a:solidFill>
                <a:schemeClr val="tx1"/>
              </a:solidFill>
              <a:prstDash val="dash"/>
              <a:round/>
              <a:headEnd/>
              <a:tailEnd/>
            </a:ln>
          </p:spPr>
          <p:txBody>
            <a:bodyPr/>
            <a:lstStyle/>
            <a:p>
              <a:endParaRPr lang="en-US">
                <a:latin typeface="Arial"/>
                <a:cs typeface="Arial"/>
              </a:endParaRPr>
            </a:p>
          </p:txBody>
        </p:sp>
        <p:sp>
          <p:nvSpPr>
            <p:cNvPr id="68611" name="Rectangle 3"/>
            <p:cNvSpPr>
              <a:spLocks noChangeArrowheads="1"/>
            </p:cNvSpPr>
            <p:nvPr/>
          </p:nvSpPr>
          <p:spPr bwMode="auto">
            <a:xfrm>
              <a:off x="5786438" y="2811464"/>
              <a:ext cx="1911350" cy="1246187"/>
            </a:xfrm>
            <a:prstGeom prst="rect">
              <a:avLst/>
            </a:prstGeom>
            <a:solidFill>
              <a:srgbClr val="FF0000"/>
            </a:solidFill>
            <a:ln w="9525">
              <a:noFill/>
              <a:miter lim="800000"/>
              <a:headEnd/>
              <a:tailEnd/>
            </a:ln>
          </p:spPr>
          <p:txBody>
            <a:bodyPr wrap="none" anchor="ctr"/>
            <a:lstStyle/>
            <a:p>
              <a:endParaRPr lang="en-US">
                <a:latin typeface="Arial"/>
                <a:cs typeface="Arial"/>
              </a:endParaRPr>
            </a:p>
          </p:txBody>
        </p:sp>
        <p:sp>
          <p:nvSpPr>
            <p:cNvPr id="13320" name="Text Box 11"/>
            <p:cNvSpPr txBox="1">
              <a:spLocks noChangeArrowheads="1"/>
            </p:cNvSpPr>
            <p:nvPr/>
          </p:nvSpPr>
          <p:spPr bwMode="auto">
            <a:xfrm>
              <a:off x="9375775" y="3854451"/>
              <a:ext cx="369888" cy="442913"/>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D</a:t>
              </a:r>
            </a:p>
          </p:txBody>
        </p:sp>
        <p:sp>
          <p:nvSpPr>
            <p:cNvPr id="13321" name="Line 12"/>
            <p:cNvSpPr>
              <a:spLocks noChangeShapeType="1"/>
            </p:cNvSpPr>
            <p:nvPr/>
          </p:nvSpPr>
          <p:spPr bwMode="auto">
            <a:xfrm>
              <a:off x="5784850" y="1485900"/>
              <a:ext cx="3659188" cy="2522538"/>
            </a:xfrm>
            <a:prstGeom prst="line">
              <a:avLst/>
            </a:prstGeom>
            <a:noFill/>
            <a:ln w="28575">
              <a:solidFill>
                <a:schemeClr val="tx1">
                  <a:lumMod val="75000"/>
                </a:schemeClr>
              </a:solidFill>
              <a:round/>
              <a:headEnd/>
              <a:tailEnd/>
            </a:ln>
          </p:spPr>
          <p:txBody>
            <a:bodyPr/>
            <a:lstStyle/>
            <a:p>
              <a:endParaRPr lang="en-US">
                <a:latin typeface="Arial"/>
                <a:cs typeface="Arial"/>
              </a:endParaRPr>
            </a:p>
          </p:txBody>
        </p:sp>
        <p:sp>
          <p:nvSpPr>
            <p:cNvPr id="13322" name="Text Box 13"/>
            <p:cNvSpPr txBox="1">
              <a:spLocks noChangeArrowheads="1"/>
            </p:cNvSpPr>
            <p:nvPr/>
          </p:nvSpPr>
          <p:spPr bwMode="auto">
            <a:xfrm>
              <a:off x="9358314" y="2441576"/>
              <a:ext cx="369887" cy="442913"/>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S</a:t>
              </a:r>
            </a:p>
          </p:txBody>
        </p:sp>
        <p:sp>
          <p:nvSpPr>
            <p:cNvPr id="13323" name="Line 14"/>
            <p:cNvSpPr>
              <a:spLocks noChangeShapeType="1"/>
            </p:cNvSpPr>
            <p:nvPr/>
          </p:nvSpPr>
          <p:spPr bwMode="auto">
            <a:xfrm flipV="1">
              <a:off x="5781676" y="2749551"/>
              <a:ext cx="3622675" cy="2805113"/>
            </a:xfrm>
            <a:prstGeom prst="line">
              <a:avLst/>
            </a:prstGeom>
            <a:noFill/>
            <a:ln w="28575">
              <a:solidFill>
                <a:schemeClr val="tx1">
                  <a:lumMod val="75000"/>
                </a:schemeClr>
              </a:solidFill>
              <a:round/>
              <a:headEnd/>
              <a:tailEnd/>
            </a:ln>
          </p:spPr>
          <p:txBody>
            <a:bodyPr/>
            <a:lstStyle/>
            <a:p>
              <a:endParaRPr lang="en-US">
                <a:latin typeface="Arial"/>
                <a:cs typeface="Arial"/>
              </a:endParaRPr>
            </a:p>
          </p:txBody>
        </p:sp>
        <p:grpSp>
          <p:nvGrpSpPr>
            <p:cNvPr id="4" name="Group 16"/>
            <p:cNvGrpSpPr>
              <a:grpSpLocks/>
            </p:cNvGrpSpPr>
            <p:nvPr/>
          </p:nvGrpSpPr>
          <p:grpSpPr bwMode="auto">
            <a:xfrm>
              <a:off x="5251451" y="3836988"/>
              <a:ext cx="2449513" cy="442912"/>
              <a:chOff x="2348" y="2417"/>
              <a:chExt cx="1543" cy="279"/>
            </a:xfrm>
          </p:grpSpPr>
          <p:sp>
            <p:nvSpPr>
              <p:cNvPr id="13340" name="Text Box 17"/>
              <p:cNvSpPr txBox="1">
                <a:spLocks noChangeArrowheads="1"/>
              </p:cNvSpPr>
              <p:nvPr/>
            </p:nvSpPr>
            <p:spPr bwMode="auto">
              <a:xfrm>
                <a:off x="2348" y="2417"/>
                <a:ext cx="335" cy="279"/>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P</a:t>
                </a:r>
                <a:r>
                  <a:rPr lang="en-US" sz="2300" i="1" baseline="-25000">
                    <a:latin typeface="Arial"/>
                    <a:cs typeface="Arial"/>
                  </a:rPr>
                  <a:t>S</a:t>
                </a:r>
              </a:p>
            </p:txBody>
          </p:sp>
          <p:sp>
            <p:nvSpPr>
              <p:cNvPr id="13341" name="Line 18"/>
              <p:cNvSpPr>
                <a:spLocks noChangeShapeType="1"/>
              </p:cNvSpPr>
              <p:nvPr/>
            </p:nvSpPr>
            <p:spPr bwMode="auto">
              <a:xfrm flipH="1">
                <a:off x="2682" y="2556"/>
                <a:ext cx="1209" cy="0"/>
              </a:xfrm>
              <a:prstGeom prst="line">
                <a:avLst/>
              </a:prstGeom>
              <a:noFill/>
              <a:ln w="9525">
                <a:solidFill>
                  <a:schemeClr val="tx1"/>
                </a:solidFill>
                <a:prstDash val="dash"/>
                <a:round/>
                <a:headEnd/>
                <a:tailEnd/>
              </a:ln>
            </p:spPr>
            <p:txBody>
              <a:bodyPr/>
              <a:lstStyle/>
              <a:p>
                <a:endParaRPr lang="en-US">
                  <a:latin typeface="Arial"/>
                  <a:cs typeface="Arial"/>
                </a:endParaRPr>
              </a:p>
            </p:txBody>
          </p:sp>
        </p:grpSp>
        <p:grpSp>
          <p:nvGrpSpPr>
            <p:cNvPr id="5" name="Group 19"/>
            <p:cNvGrpSpPr>
              <a:grpSpLocks/>
            </p:cNvGrpSpPr>
            <p:nvPr/>
          </p:nvGrpSpPr>
          <p:grpSpPr bwMode="auto">
            <a:xfrm>
              <a:off x="5246689" y="2584451"/>
              <a:ext cx="2454275" cy="442913"/>
              <a:chOff x="2345" y="1628"/>
              <a:chExt cx="1546" cy="279"/>
            </a:xfrm>
          </p:grpSpPr>
          <p:sp>
            <p:nvSpPr>
              <p:cNvPr id="13338" name="Text Box 20"/>
              <p:cNvSpPr txBox="1">
                <a:spLocks noChangeArrowheads="1"/>
              </p:cNvSpPr>
              <p:nvPr/>
            </p:nvSpPr>
            <p:spPr bwMode="auto">
              <a:xfrm>
                <a:off x="2345" y="1628"/>
                <a:ext cx="335" cy="279"/>
              </a:xfrm>
              <a:prstGeom prst="rect">
                <a:avLst/>
              </a:prstGeom>
              <a:noFill/>
              <a:ln w="9525">
                <a:noFill/>
                <a:miter lim="800000"/>
                <a:headEnd/>
                <a:tailEnd/>
              </a:ln>
            </p:spPr>
            <p:txBody>
              <a:bodyPr>
                <a:spAutoFit/>
              </a:bodyPr>
              <a:lstStyle/>
              <a:p>
                <a:pPr algn="ctr">
                  <a:spcBef>
                    <a:spcPct val="50000"/>
                  </a:spcBef>
                </a:pPr>
                <a:r>
                  <a:rPr lang="en-US" sz="2300" i="1" dirty="0">
                    <a:latin typeface="Arial"/>
                    <a:cs typeface="Arial"/>
                  </a:rPr>
                  <a:t>P</a:t>
                </a:r>
                <a:r>
                  <a:rPr lang="en-US" sz="2300" i="1" baseline="-25000" dirty="0">
                    <a:latin typeface="Arial"/>
                    <a:cs typeface="Arial"/>
                  </a:rPr>
                  <a:t>B</a:t>
                </a:r>
              </a:p>
            </p:txBody>
          </p:sp>
          <p:sp>
            <p:nvSpPr>
              <p:cNvPr id="13339" name="Line 21"/>
              <p:cNvSpPr>
                <a:spLocks noChangeShapeType="1"/>
              </p:cNvSpPr>
              <p:nvPr/>
            </p:nvSpPr>
            <p:spPr bwMode="auto">
              <a:xfrm flipH="1">
                <a:off x="2682" y="1770"/>
                <a:ext cx="1209" cy="0"/>
              </a:xfrm>
              <a:prstGeom prst="line">
                <a:avLst/>
              </a:prstGeom>
              <a:noFill/>
              <a:ln w="9525">
                <a:solidFill>
                  <a:schemeClr val="tx1"/>
                </a:solidFill>
                <a:prstDash val="dash"/>
                <a:round/>
                <a:headEnd/>
                <a:tailEnd/>
              </a:ln>
            </p:spPr>
            <p:txBody>
              <a:bodyPr/>
              <a:lstStyle/>
              <a:p>
                <a:endParaRPr lang="en-US">
                  <a:latin typeface="Arial"/>
                  <a:cs typeface="Arial"/>
                </a:endParaRPr>
              </a:p>
            </p:txBody>
          </p:sp>
        </p:grpSp>
        <p:sp>
          <p:nvSpPr>
            <p:cNvPr id="13327" name="Text Box 22"/>
            <p:cNvSpPr txBox="1">
              <a:spLocks noChangeArrowheads="1"/>
            </p:cNvSpPr>
            <p:nvPr/>
          </p:nvSpPr>
          <p:spPr bwMode="auto">
            <a:xfrm>
              <a:off x="5251451" y="3170238"/>
              <a:ext cx="531813" cy="442912"/>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P</a:t>
              </a:r>
              <a:r>
                <a:rPr lang="en-US" sz="2300" i="1" baseline="-25000">
                  <a:latin typeface="Arial"/>
                  <a:cs typeface="Arial"/>
                </a:rPr>
                <a:t>E</a:t>
              </a:r>
            </a:p>
          </p:txBody>
        </p:sp>
        <p:grpSp>
          <p:nvGrpSpPr>
            <p:cNvPr id="6" name="Group 23"/>
            <p:cNvGrpSpPr>
              <a:grpSpLocks/>
            </p:cNvGrpSpPr>
            <p:nvPr/>
          </p:nvGrpSpPr>
          <p:grpSpPr bwMode="auto">
            <a:xfrm>
              <a:off x="5794376" y="3400426"/>
              <a:ext cx="2767013" cy="2149475"/>
              <a:chOff x="357" y="2450"/>
              <a:chExt cx="795" cy="646"/>
            </a:xfrm>
          </p:grpSpPr>
          <p:sp>
            <p:nvSpPr>
              <p:cNvPr id="13336" name="Line 24"/>
              <p:cNvSpPr>
                <a:spLocks noChangeShapeType="1"/>
              </p:cNvSpPr>
              <p:nvPr/>
            </p:nvSpPr>
            <p:spPr bwMode="auto">
              <a:xfrm>
                <a:off x="357" y="2450"/>
                <a:ext cx="795" cy="0"/>
              </a:xfrm>
              <a:prstGeom prst="line">
                <a:avLst/>
              </a:prstGeom>
              <a:noFill/>
              <a:ln w="9525">
                <a:solidFill>
                  <a:schemeClr val="tx1"/>
                </a:solidFill>
                <a:prstDash val="dash"/>
                <a:round/>
                <a:headEnd/>
                <a:tailEnd/>
              </a:ln>
            </p:spPr>
            <p:txBody>
              <a:bodyPr/>
              <a:lstStyle/>
              <a:p>
                <a:endParaRPr lang="en-US">
                  <a:latin typeface="Arial"/>
                  <a:cs typeface="Arial"/>
                </a:endParaRPr>
              </a:p>
            </p:txBody>
          </p:sp>
          <p:sp>
            <p:nvSpPr>
              <p:cNvPr id="13337" name="Line 25"/>
              <p:cNvSpPr>
                <a:spLocks noChangeShapeType="1"/>
              </p:cNvSpPr>
              <p:nvPr/>
            </p:nvSpPr>
            <p:spPr bwMode="auto">
              <a:xfrm>
                <a:off x="1152" y="2451"/>
                <a:ext cx="0" cy="645"/>
              </a:xfrm>
              <a:prstGeom prst="line">
                <a:avLst/>
              </a:prstGeom>
              <a:noFill/>
              <a:ln w="9525">
                <a:solidFill>
                  <a:schemeClr val="tx1"/>
                </a:solidFill>
                <a:prstDash val="dash"/>
                <a:round/>
                <a:headEnd/>
                <a:tailEnd/>
              </a:ln>
            </p:spPr>
            <p:txBody>
              <a:bodyPr/>
              <a:lstStyle/>
              <a:p>
                <a:endParaRPr lang="en-US">
                  <a:latin typeface="Arial"/>
                  <a:cs typeface="Arial"/>
                </a:endParaRPr>
              </a:p>
            </p:txBody>
          </p:sp>
        </p:grpSp>
        <p:sp>
          <p:nvSpPr>
            <p:cNvPr id="13329" name="Text Box 26"/>
            <p:cNvSpPr txBox="1">
              <a:spLocks noChangeArrowheads="1"/>
            </p:cNvSpPr>
            <p:nvPr/>
          </p:nvSpPr>
          <p:spPr bwMode="auto">
            <a:xfrm>
              <a:off x="8261351" y="5551488"/>
              <a:ext cx="588963" cy="442912"/>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Q</a:t>
              </a:r>
              <a:r>
                <a:rPr lang="en-US" sz="2300" i="1" baseline="-25000">
                  <a:latin typeface="Arial"/>
                  <a:cs typeface="Arial"/>
                </a:rPr>
                <a:t>E</a:t>
              </a:r>
            </a:p>
          </p:txBody>
        </p:sp>
        <p:sp>
          <p:nvSpPr>
            <p:cNvPr id="13330" name="Text Box 27"/>
            <p:cNvSpPr txBox="1">
              <a:spLocks noChangeArrowheads="1"/>
            </p:cNvSpPr>
            <p:nvPr/>
          </p:nvSpPr>
          <p:spPr bwMode="auto">
            <a:xfrm>
              <a:off x="7404101" y="5551488"/>
              <a:ext cx="588963" cy="442912"/>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Q</a:t>
              </a:r>
              <a:r>
                <a:rPr lang="en-US" sz="2300" i="1" baseline="-25000">
                  <a:latin typeface="Arial"/>
                  <a:cs typeface="Arial"/>
                </a:rPr>
                <a:t>T</a:t>
              </a:r>
            </a:p>
          </p:txBody>
        </p:sp>
        <p:grpSp>
          <p:nvGrpSpPr>
            <p:cNvPr id="7" name="Group 28"/>
            <p:cNvGrpSpPr>
              <a:grpSpLocks/>
            </p:cNvGrpSpPr>
            <p:nvPr/>
          </p:nvGrpSpPr>
          <p:grpSpPr bwMode="auto">
            <a:xfrm>
              <a:off x="7516814" y="1963739"/>
              <a:ext cx="2344737" cy="2084387"/>
              <a:chOff x="3775" y="1237"/>
              <a:chExt cx="1477" cy="1313"/>
            </a:xfrm>
          </p:grpSpPr>
          <p:sp>
            <p:nvSpPr>
              <p:cNvPr id="13333" name="AutoShape 29"/>
              <p:cNvSpPr>
                <a:spLocks/>
              </p:cNvSpPr>
              <p:nvPr/>
            </p:nvSpPr>
            <p:spPr bwMode="auto">
              <a:xfrm rot="10800000">
                <a:off x="3930" y="1770"/>
                <a:ext cx="129" cy="780"/>
              </a:xfrm>
              <a:prstGeom prst="leftBrace">
                <a:avLst>
                  <a:gd name="adj1" fmla="val 50388"/>
                  <a:gd name="adj2" fmla="val 61537"/>
                </a:avLst>
              </a:prstGeom>
              <a:noFill/>
              <a:ln w="9525">
                <a:solidFill>
                  <a:schemeClr val="tx1"/>
                </a:solidFill>
                <a:round/>
                <a:headEnd/>
                <a:tailEnd/>
              </a:ln>
            </p:spPr>
            <p:txBody>
              <a:bodyPr wrap="none" anchor="ctr"/>
              <a:lstStyle/>
              <a:p>
                <a:endParaRPr lang="en-US">
                  <a:latin typeface="Arial"/>
                  <a:cs typeface="Arial"/>
                </a:endParaRPr>
              </a:p>
            </p:txBody>
          </p:sp>
          <p:sp>
            <p:nvSpPr>
              <p:cNvPr id="13334" name="Text Box 30"/>
              <p:cNvSpPr txBox="1">
                <a:spLocks noChangeArrowheads="1"/>
              </p:cNvSpPr>
              <p:nvPr/>
            </p:nvSpPr>
            <p:spPr bwMode="auto">
              <a:xfrm>
                <a:off x="3775" y="1237"/>
                <a:ext cx="1477" cy="288"/>
              </a:xfrm>
              <a:prstGeom prst="rect">
                <a:avLst/>
              </a:prstGeom>
              <a:noFill/>
              <a:ln w="9525">
                <a:noFill/>
                <a:miter lim="800000"/>
                <a:headEnd/>
                <a:tailEnd/>
              </a:ln>
            </p:spPr>
            <p:txBody>
              <a:bodyPr>
                <a:spAutoFit/>
              </a:bodyPr>
              <a:lstStyle/>
              <a:p>
                <a:pPr>
                  <a:spcBef>
                    <a:spcPct val="50000"/>
                  </a:spcBef>
                </a:pPr>
                <a:r>
                  <a:rPr lang="en-US" sz="2400" dirty="0">
                    <a:latin typeface="Arial"/>
                    <a:cs typeface="Arial"/>
                  </a:rPr>
                  <a:t>Size of tax = </a:t>
                </a:r>
                <a:r>
                  <a:rPr lang="en-US" sz="2400" dirty="0" smtClean="0">
                    <a:latin typeface="Arial"/>
                    <a:cs typeface="Arial"/>
                  </a:rPr>
                  <a:t>€</a:t>
                </a:r>
                <a:r>
                  <a:rPr lang="en-US" sz="2400" i="1" dirty="0" smtClean="0">
                    <a:latin typeface="Arial"/>
                    <a:cs typeface="Arial"/>
                  </a:rPr>
                  <a:t>T</a:t>
                </a:r>
                <a:endParaRPr lang="en-US" sz="2400" i="1" dirty="0">
                  <a:latin typeface="Arial"/>
                  <a:cs typeface="Arial"/>
                </a:endParaRPr>
              </a:p>
            </p:txBody>
          </p:sp>
          <p:sp>
            <p:nvSpPr>
              <p:cNvPr id="13335" name="Line 31"/>
              <p:cNvSpPr>
                <a:spLocks noChangeShapeType="1"/>
              </p:cNvSpPr>
              <p:nvPr/>
            </p:nvSpPr>
            <p:spPr bwMode="auto">
              <a:xfrm flipV="1">
                <a:off x="4080" y="1500"/>
                <a:ext cx="462" cy="564"/>
              </a:xfrm>
              <a:prstGeom prst="line">
                <a:avLst/>
              </a:prstGeom>
              <a:noFill/>
              <a:ln w="9525">
                <a:solidFill>
                  <a:schemeClr val="tx1"/>
                </a:solidFill>
                <a:round/>
                <a:headEnd/>
                <a:tailEnd/>
              </a:ln>
            </p:spPr>
            <p:txBody>
              <a:bodyPr/>
              <a:lstStyle/>
              <a:p>
                <a:endParaRPr lang="en-US">
                  <a:latin typeface="Arial"/>
                  <a:cs typeface="Arial"/>
                </a:endParaRPr>
              </a:p>
            </p:txBody>
          </p:sp>
        </p:grpSp>
        <p:sp>
          <p:nvSpPr>
            <p:cNvPr id="13332" name="Line 32"/>
            <p:cNvSpPr>
              <a:spLocks noChangeShapeType="1"/>
            </p:cNvSpPr>
            <p:nvPr/>
          </p:nvSpPr>
          <p:spPr bwMode="auto">
            <a:xfrm>
              <a:off x="7702551" y="2809875"/>
              <a:ext cx="3175" cy="1250950"/>
            </a:xfrm>
            <a:prstGeom prst="line">
              <a:avLst/>
            </a:prstGeom>
            <a:ln w="38100">
              <a:headEnd/>
              <a:tailEnd/>
            </a:ln>
          </p:spPr>
          <p:style>
            <a:lnRef idx="3">
              <a:schemeClr val="accent6"/>
            </a:lnRef>
            <a:fillRef idx="0">
              <a:schemeClr val="accent6"/>
            </a:fillRef>
            <a:effectRef idx="2">
              <a:schemeClr val="accent6"/>
            </a:effectRef>
            <a:fontRef idx="minor">
              <a:schemeClr val="tx1"/>
            </a:fontRef>
          </p:style>
          <p:txBody>
            <a:bodyPr/>
            <a:lstStyle/>
            <a:p>
              <a:endParaRPr lang="en-US">
                <a:latin typeface="Arial"/>
                <a:cs typeface="Arial"/>
              </a:endParaRPr>
            </a:p>
          </p:txBody>
        </p:sp>
      </p:grpSp>
    </p:spTree>
    <p:extLst>
      <p:ext uri="{BB962C8B-B14F-4D97-AF65-F5344CB8AC3E}">
        <p14:creationId xmlns:p14="http://schemas.microsoft.com/office/powerpoint/2010/main" val="266584224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8623"/>
                                        </p:tgtEl>
                                        <p:attrNameLst>
                                          <p:attrName>style.visibility</p:attrName>
                                        </p:attrNameLst>
                                      </p:cBhvr>
                                      <p:to>
                                        <p:strVal val="visible"/>
                                      </p:to>
                                    </p:set>
                                    <p:animEffect transition="in" filter="wipe(left)">
                                      <p:cBhvr>
                                        <p:cTn id="7" dur="500"/>
                                        <p:tgtEl>
                                          <p:spTgt spid="686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Consumer &amp; Producer Surplus </a:t>
            </a:r>
            <a:endParaRPr lang="en-IE" dirty="0"/>
          </a:p>
        </p:txBody>
      </p:sp>
      <p:sp>
        <p:nvSpPr>
          <p:cNvPr id="3" name="Content Placeholder 2"/>
          <p:cNvSpPr>
            <a:spLocks noGrp="1"/>
          </p:cNvSpPr>
          <p:nvPr>
            <p:ph idx="1"/>
          </p:nvPr>
        </p:nvSpPr>
        <p:spPr/>
        <p:txBody>
          <a:bodyPr/>
          <a:lstStyle/>
          <a:p>
            <a:r>
              <a:rPr lang="en-IE" sz="2800" dirty="0" smtClean="0"/>
              <a:t>Willingness to Pay – a concept that allows us to estimate how much an individual consumer values a particular good</a:t>
            </a:r>
          </a:p>
          <a:p>
            <a:r>
              <a:rPr lang="en-IE" sz="2800" dirty="0" smtClean="0">
                <a:solidFill>
                  <a:srgbClr val="FF0000"/>
                </a:solidFill>
              </a:rPr>
              <a:t>Willingness to pay </a:t>
            </a:r>
            <a:r>
              <a:rPr lang="en-IE" sz="2800" dirty="0" smtClean="0"/>
              <a:t>is the maximum amount that an individual will pay for a particular</a:t>
            </a:r>
          </a:p>
          <a:p>
            <a:r>
              <a:rPr lang="en-IE" sz="2800" dirty="0" smtClean="0"/>
              <a:t>Consumer surplus is the </a:t>
            </a:r>
            <a:r>
              <a:rPr lang="en-US" sz="2800" dirty="0"/>
              <a:t>amount a buyer is willing to pay minus the amount the buyer actually </a:t>
            </a:r>
            <a:r>
              <a:rPr lang="en-US" sz="2800" dirty="0" smtClean="0"/>
              <a:t>pays:</a:t>
            </a:r>
          </a:p>
          <a:p>
            <a:r>
              <a:rPr lang="en-US" sz="2800" dirty="0"/>
              <a:t>CS </a:t>
            </a:r>
            <a:r>
              <a:rPr lang="en-US" sz="2800" dirty="0" smtClean="0"/>
              <a:t>= WTP – </a:t>
            </a:r>
            <a:r>
              <a:rPr lang="en-US" sz="2800" b="1" i="1" dirty="0" smtClean="0"/>
              <a:t>P</a:t>
            </a:r>
          </a:p>
          <a:p>
            <a:r>
              <a:rPr lang="en-US" sz="2800" dirty="0" smtClean="0"/>
              <a:t>The amount the buyer actually pays is her opportunity cost for consuming the good </a:t>
            </a:r>
            <a:endParaRPr lang="en-US" sz="2800" b="1" i="1" dirty="0"/>
          </a:p>
          <a:p>
            <a:endParaRPr lang="en-IE" dirty="0" smtClean="0"/>
          </a:p>
          <a:p>
            <a:endParaRPr lang="en-IE" dirty="0"/>
          </a:p>
        </p:txBody>
      </p:sp>
    </p:spTree>
    <p:extLst>
      <p:ext uri="{BB962C8B-B14F-4D97-AF65-F5344CB8AC3E}">
        <p14:creationId xmlns:p14="http://schemas.microsoft.com/office/powerpoint/2010/main" val="18735933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a:xfrm>
            <a:off x="1981200" y="215090"/>
            <a:ext cx="8229600" cy="914400"/>
          </a:xfrm>
        </p:spPr>
        <p:txBody>
          <a:bodyPr/>
          <a:lstStyle/>
          <a:p>
            <a:pPr eaLnBrk="1" hangingPunct="1"/>
            <a:r>
              <a:rPr lang="en-US" dirty="0" smtClean="0"/>
              <a:t>The Effects of a Tax</a:t>
            </a:r>
          </a:p>
        </p:txBody>
      </p:sp>
      <p:sp>
        <p:nvSpPr>
          <p:cNvPr id="14341" name="Rectangle 3"/>
          <p:cNvSpPr>
            <a:spLocks noGrp="1" noChangeArrowheads="1"/>
          </p:cNvSpPr>
          <p:nvPr>
            <p:ph idx="1"/>
          </p:nvPr>
        </p:nvSpPr>
        <p:spPr/>
        <p:txBody>
          <a:bodyPr/>
          <a:lstStyle/>
          <a:p>
            <a:pPr eaLnBrk="1" hangingPunct="1"/>
            <a:r>
              <a:rPr lang="en-US" dirty="0" smtClean="0"/>
              <a:t>Applying welfare economics we measure the gains </a:t>
            </a:r>
            <a:r>
              <a:rPr lang="en-US" dirty="0"/>
              <a:t>&amp;</a:t>
            </a:r>
            <a:r>
              <a:rPr lang="en-US" dirty="0" smtClean="0"/>
              <a:t> losses from a tax. </a:t>
            </a:r>
          </a:p>
          <a:p>
            <a:pPr eaLnBrk="1" hangingPunct="1"/>
            <a:r>
              <a:rPr lang="en-US" dirty="0" smtClean="0"/>
              <a:t>We determine consumer surplus (CS), producer surplus (PS), tax revenue, &amp; total surplus with </a:t>
            </a:r>
            <a:r>
              <a:rPr lang="en-US" dirty="0"/>
              <a:t>&amp;</a:t>
            </a:r>
            <a:r>
              <a:rPr lang="en-US" dirty="0" smtClean="0"/>
              <a:t> without the tax. </a:t>
            </a:r>
          </a:p>
          <a:p>
            <a:pPr eaLnBrk="1" hangingPunct="1"/>
            <a:r>
              <a:rPr lang="en-US" dirty="0" smtClean="0"/>
              <a:t>Tax revenue fund public services &amp; transfers (e.g., education, roads, old-age pensions), so we include it in total surplus.</a:t>
            </a:r>
          </a:p>
        </p:txBody>
      </p:sp>
    </p:spTree>
    <p:extLst>
      <p:ext uri="{BB962C8B-B14F-4D97-AF65-F5344CB8AC3E}">
        <p14:creationId xmlns:p14="http://schemas.microsoft.com/office/powerpoint/2010/main" val="423478421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341">
                                            <p:txEl>
                                              <p:pRg st="0" end="0"/>
                                            </p:txEl>
                                          </p:spTgt>
                                        </p:tgtEl>
                                        <p:attrNameLst>
                                          <p:attrName>style.visibility</p:attrName>
                                        </p:attrNameLst>
                                      </p:cBhvr>
                                      <p:to>
                                        <p:strVal val="visible"/>
                                      </p:to>
                                    </p:set>
                                    <p:animEffect transition="in" filter="wipe(left)">
                                      <p:cBhvr>
                                        <p:cTn id="7" dur="500"/>
                                        <p:tgtEl>
                                          <p:spTgt spid="1434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341">
                                            <p:txEl>
                                              <p:pRg st="1" end="1"/>
                                            </p:txEl>
                                          </p:spTgt>
                                        </p:tgtEl>
                                        <p:attrNameLst>
                                          <p:attrName>style.visibility</p:attrName>
                                        </p:attrNameLst>
                                      </p:cBhvr>
                                      <p:to>
                                        <p:strVal val="visible"/>
                                      </p:to>
                                    </p:set>
                                    <p:animEffect transition="in" filter="wipe(left)">
                                      <p:cBhvr>
                                        <p:cTn id="12" dur="500"/>
                                        <p:tgtEl>
                                          <p:spTgt spid="1434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341">
                                            <p:txEl>
                                              <p:pRg st="2" end="2"/>
                                            </p:txEl>
                                          </p:spTgt>
                                        </p:tgtEl>
                                        <p:attrNameLst>
                                          <p:attrName>style.visibility</p:attrName>
                                        </p:attrNameLst>
                                      </p:cBhvr>
                                      <p:to>
                                        <p:strVal val="visible"/>
                                      </p:to>
                                    </p:set>
                                    <p:animEffect transition="in" filter="wipe(left)">
                                      <p:cBhvr>
                                        <p:cTn id="17" dur="500"/>
                                        <p:tgtEl>
                                          <p:spTgt spid="1434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1" grpId="0" build="p" bldLvl="4"/>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Line 2"/>
          <p:cNvSpPr>
            <a:spLocks noChangeShapeType="1"/>
          </p:cNvSpPr>
          <p:nvPr/>
        </p:nvSpPr>
        <p:spPr bwMode="auto">
          <a:xfrm>
            <a:off x="7705725" y="2805113"/>
            <a:ext cx="0" cy="2747962"/>
          </a:xfrm>
          <a:prstGeom prst="line">
            <a:avLst/>
          </a:prstGeom>
          <a:noFill/>
          <a:ln w="9525">
            <a:solidFill>
              <a:schemeClr val="tx1"/>
            </a:solidFill>
            <a:prstDash val="dash"/>
            <a:round/>
            <a:headEnd/>
            <a:tailEnd/>
          </a:ln>
        </p:spPr>
        <p:txBody>
          <a:bodyPr/>
          <a:lstStyle/>
          <a:p>
            <a:endParaRPr lang="en-US">
              <a:latin typeface="Arial"/>
              <a:cs typeface="Arial"/>
            </a:endParaRPr>
          </a:p>
        </p:txBody>
      </p:sp>
      <p:sp>
        <p:nvSpPr>
          <p:cNvPr id="15365" name="Rectangle 3"/>
          <p:cNvSpPr>
            <a:spLocks noGrp="1" noChangeArrowheads="1"/>
          </p:cNvSpPr>
          <p:nvPr>
            <p:ph type="title" idx="4294967295"/>
          </p:nvPr>
        </p:nvSpPr>
        <p:spPr/>
        <p:txBody>
          <a:bodyPr/>
          <a:lstStyle/>
          <a:p>
            <a:pPr eaLnBrk="1" hangingPunct="1"/>
            <a:r>
              <a:rPr lang="en-US" dirty="0" smtClean="0"/>
              <a:t>The Effects of a Tax</a:t>
            </a:r>
          </a:p>
        </p:txBody>
      </p:sp>
      <p:grpSp>
        <p:nvGrpSpPr>
          <p:cNvPr id="2" name="Group 4"/>
          <p:cNvGrpSpPr>
            <a:grpSpLocks/>
          </p:cNvGrpSpPr>
          <p:nvPr/>
        </p:nvGrpSpPr>
        <p:grpSpPr bwMode="auto">
          <a:xfrm>
            <a:off x="5592763" y="927101"/>
            <a:ext cx="4305300" cy="4824413"/>
            <a:chOff x="2563" y="584"/>
            <a:chExt cx="2712" cy="3039"/>
          </a:xfrm>
        </p:grpSpPr>
        <p:grpSp>
          <p:nvGrpSpPr>
            <p:cNvPr id="3" name="Group 5"/>
            <p:cNvGrpSpPr>
              <a:grpSpLocks/>
            </p:cNvGrpSpPr>
            <p:nvPr/>
          </p:nvGrpSpPr>
          <p:grpSpPr bwMode="auto">
            <a:xfrm>
              <a:off x="2563" y="584"/>
              <a:ext cx="2712" cy="3039"/>
              <a:chOff x="2305" y="942"/>
              <a:chExt cx="2712" cy="2666"/>
            </a:xfrm>
          </p:grpSpPr>
          <p:grpSp>
            <p:nvGrpSpPr>
              <p:cNvPr id="4" name="Group 6"/>
              <p:cNvGrpSpPr>
                <a:grpSpLocks/>
              </p:cNvGrpSpPr>
              <p:nvPr/>
            </p:nvGrpSpPr>
            <p:grpSpPr bwMode="auto">
              <a:xfrm>
                <a:off x="2424" y="1167"/>
                <a:ext cx="2382" cy="2331"/>
                <a:chOff x="2424" y="1167"/>
                <a:chExt cx="2400" cy="2079"/>
              </a:xfrm>
            </p:grpSpPr>
            <p:sp>
              <p:nvSpPr>
                <p:cNvPr id="15398" name="Line 7"/>
                <p:cNvSpPr>
                  <a:spLocks noChangeShapeType="1"/>
                </p:cNvSpPr>
                <p:nvPr/>
              </p:nvSpPr>
              <p:spPr bwMode="auto">
                <a:xfrm>
                  <a:off x="2424" y="1167"/>
                  <a:ext cx="0" cy="2079"/>
                </a:xfrm>
                <a:prstGeom prst="line">
                  <a:avLst/>
                </a:prstGeom>
                <a:noFill/>
                <a:ln w="9525">
                  <a:solidFill>
                    <a:schemeClr val="tx1"/>
                  </a:solidFill>
                  <a:round/>
                  <a:headEnd/>
                  <a:tailEnd/>
                </a:ln>
              </p:spPr>
              <p:txBody>
                <a:bodyPr/>
                <a:lstStyle/>
                <a:p>
                  <a:endParaRPr lang="en-US">
                    <a:latin typeface="Arial"/>
                    <a:cs typeface="Arial"/>
                  </a:endParaRPr>
                </a:p>
              </p:txBody>
            </p:sp>
            <p:sp>
              <p:nvSpPr>
                <p:cNvPr id="15399" name="Line 8"/>
                <p:cNvSpPr>
                  <a:spLocks noChangeShapeType="1"/>
                </p:cNvSpPr>
                <p:nvPr/>
              </p:nvSpPr>
              <p:spPr bwMode="auto">
                <a:xfrm>
                  <a:off x="2424" y="3246"/>
                  <a:ext cx="2400" cy="0"/>
                </a:xfrm>
                <a:prstGeom prst="line">
                  <a:avLst/>
                </a:prstGeom>
                <a:noFill/>
                <a:ln w="9525">
                  <a:solidFill>
                    <a:schemeClr val="tx1"/>
                  </a:solidFill>
                  <a:round/>
                  <a:headEnd/>
                  <a:tailEnd/>
                </a:ln>
              </p:spPr>
              <p:txBody>
                <a:bodyPr/>
                <a:lstStyle/>
                <a:p>
                  <a:endParaRPr lang="en-US">
                    <a:latin typeface="Arial"/>
                    <a:cs typeface="Arial"/>
                  </a:endParaRPr>
                </a:p>
              </p:txBody>
            </p:sp>
          </p:grpSp>
          <p:sp>
            <p:nvSpPr>
              <p:cNvPr id="15396" name="Text Box 9"/>
              <p:cNvSpPr txBox="1">
                <a:spLocks noChangeArrowheads="1"/>
              </p:cNvSpPr>
              <p:nvPr/>
            </p:nvSpPr>
            <p:spPr bwMode="auto">
              <a:xfrm>
                <a:off x="2305" y="942"/>
                <a:ext cx="233" cy="245"/>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P</a:t>
                </a:r>
              </a:p>
            </p:txBody>
          </p:sp>
          <p:sp>
            <p:nvSpPr>
              <p:cNvPr id="15397" name="Text Box 10"/>
              <p:cNvSpPr txBox="1">
                <a:spLocks noChangeArrowheads="1"/>
              </p:cNvSpPr>
              <p:nvPr/>
            </p:nvSpPr>
            <p:spPr bwMode="auto">
              <a:xfrm>
                <a:off x="4784" y="3363"/>
                <a:ext cx="233" cy="245"/>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Q</a:t>
                </a:r>
              </a:p>
            </p:txBody>
          </p:sp>
        </p:grpSp>
        <p:sp>
          <p:nvSpPr>
            <p:cNvPr id="15391" name="Text Box 11"/>
            <p:cNvSpPr txBox="1">
              <a:spLocks noChangeArrowheads="1"/>
            </p:cNvSpPr>
            <p:nvPr/>
          </p:nvSpPr>
          <p:spPr bwMode="auto">
            <a:xfrm>
              <a:off x="4946" y="2428"/>
              <a:ext cx="233" cy="279"/>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D</a:t>
              </a:r>
            </a:p>
          </p:txBody>
        </p:sp>
        <p:sp>
          <p:nvSpPr>
            <p:cNvPr id="15392" name="Line 12"/>
            <p:cNvSpPr>
              <a:spLocks noChangeShapeType="1"/>
            </p:cNvSpPr>
            <p:nvPr/>
          </p:nvSpPr>
          <p:spPr bwMode="auto">
            <a:xfrm>
              <a:off x="2684" y="936"/>
              <a:ext cx="2305" cy="1589"/>
            </a:xfrm>
            <a:prstGeom prst="line">
              <a:avLst/>
            </a:prstGeom>
            <a:noFill/>
            <a:ln w="28575">
              <a:solidFill>
                <a:srgbClr val="336699"/>
              </a:solidFill>
              <a:round/>
              <a:headEnd/>
              <a:tailEnd/>
            </a:ln>
          </p:spPr>
          <p:txBody>
            <a:bodyPr/>
            <a:lstStyle/>
            <a:p>
              <a:endParaRPr lang="en-US">
                <a:latin typeface="Arial"/>
                <a:cs typeface="Arial"/>
              </a:endParaRPr>
            </a:p>
          </p:txBody>
        </p:sp>
        <p:sp>
          <p:nvSpPr>
            <p:cNvPr id="15393" name="Text Box 13"/>
            <p:cNvSpPr txBox="1">
              <a:spLocks noChangeArrowheads="1"/>
            </p:cNvSpPr>
            <p:nvPr/>
          </p:nvSpPr>
          <p:spPr bwMode="auto">
            <a:xfrm>
              <a:off x="4935" y="1538"/>
              <a:ext cx="233" cy="279"/>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S</a:t>
              </a:r>
            </a:p>
          </p:txBody>
        </p:sp>
        <p:sp>
          <p:nvSpPr>
            <p:cNvPr id="15394" name="Line 14"/>
            <p:cNvSpPr>
              <a:spLocks noChangeShapeType="1"/>
            </p:cNvSpPr>
            <p:nvPr/>
          </p:nvSpPr>
          <p:spPr bwMode="auto">
            <a:xfrm flipV="1">
              <a:off x="2682" y="1732"/>
              <a:ext cx="2282" cy="1767"/>
            </a:xfrm>
            <a:prstGeom prst="line">
              <a:avLst/>
            </a:prstGeom>
            <a:noFill/>
            <a:ln w="28575">
              <a:solidFill>
                <a:srgbClr val="336699"/>
              </a:solidFill>
              <a:round/>
              <a:headEnd/>
              <a:tailEnd/>
            </a:ln>
          </p:spPr>
          <p:txBody>
            <a:bodyPr/>
            <a:lstStyle/>
            <a:p>
              <a:endParaRPr lang="en-US">
                <a:latin typeface="Arial"/>
                <a:cs typeface="Arial"/>
              </a:endParaRPr>
            </a:p>
          </p:txBody>
        </p:sp>
      </p:grpSp>
      <p:sp>
        <p:nvSpPr>
          <p:cNvPr id="15368" name="Line 18"/>
          <p:cNvSpPr>
            <a:spLocks noChangeShapeType="1"/>
          </p:cNvSpPr>
          <p:nvPr/>
        </p:nvSpPr>
        <p:spPr bwMode="auto">
          <a:xfrm flipH="1">
            <a:off x="5781675" y="4057650"/>
            <a:ext cx="1919288" cy="0"/>
          </a:xfrm>
          <a:prstGeom prst="line">
            <a:avLst/>
          </a:prstGeom>
          <a:noFill/>
          <a:ln w="9525">
            <a:solidFill>
              <a:schemeClr val="tx1"/>
            </a:solidFill>
            <a:prstDash val="dash"/>
            <a:round/>
            <a:headEnd/>
            <a:tailEnd/>
          </a:ln>
        </p:spPr>
        <p:txBody>
          <a:bodyPr/>
          <a:lstStyle/>
          <a:p>
            <a:endParaRPr lang="en-US">
              <a:latin typeface="Arial"/>
              <a:cs typeface="Arial"/>
            </a:endParaRPr>
          </a:p>
        </p:txBody>
      </p:sp>
      <p:sp>
        <p:nvSpPr>
          <p:cNvPr id="15369" name="Line 21"/>
          <p:cNvSpPr>
            <a:spLocks noChangeShapeType="1"/>
          </p:cNvSpPr>
          <p:nvPr/>
        </p:nvSpPr>
        <p:spPr bwMode="auto">
          <a:xfrm flipH="1">
            <a:off x="5781675" y="2809875"/>
            <a:ext cx="1919288" cy="0"/>
          </a:xfrm>
          <a:prstGeom prst="line">
            <a:avLst/>
          </a:prstGeom>
          <a:noFill/>
          <a:ln w="9525">
            <a:solidFill>
              <a:schemeClr val="tx1"/>
            </a:solidFill>
            <a:prstDash val="dash"/>
            <a:round/>
            <a:headEnd/>
            <a:tailEnd/>
          </a:ln>
        </p:spPr>
        <p:txBody>
          <a:bodyPr/>
          <a:lstStyle/>
          <a:p>
            <a:endParaRPr lang="en-US">
              <a:latin typeface="Arial"/>
              <a:cs typeface="Arial"/>
            </a:endParaRPr>
          </a:p>
        </p:txBody>
      </p:sp>
      <p:grpSp>
        <p:nvGrpSpPr>
          <p:cNvPr id="5" name="Group 22"/>
          <p:cNvGrpSpPr>
            <a:grpSpLocks/>
          </p:cNvGrpSpPr>
          <p:nvPr/>
        </p:nvGrpSpPr>
        <p:grpSpPr bwMode="auto">
          <a:xfrm>
            <a:off x="5251451" y="3170238"/>
            <a:ext cx="3598863" cy="2824162"/>
            <a:chOff x="2348" y="1997"/>
            <a:chExt cx="2267" cy="1779"/>
          </a:xfrm>
        </p:grpSpPr>
        <p:sp>
          <p:nvSpPr>
            <p:cNvPr id="15385" name="Text Box 23"/>
            <p:cNvSpPr txBox="1">
              <a:spLocks noChangeArrowheads="1"/>
            </p:cNvSpPr>
            <p:nvPr/>
          </p:nvSpPr>
          <p:spPr bwMode="auto">
            <a:xfrm>
              <a:off x="2348" y="1997"/>
              <a:ext cx="335" cy="279"/>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P</a:t>
              </a:r>
              <a:r>
                <a:rPr lang="en-US" sz="2300" i="1" baseline="-25000">
                  <a:latin typeface="Arial"/>
                  <a:cs typeface="Arial"/>
                </a:rPr>
                <a:t>E</a:t>
              </a:r>
            </a:p>
          </p:txBody>
        </p:sp>
        <p:grpSp>
          <p:nvGrpSpPr>
            <p:cNvPr id="6" name="Group 24"/>
            <p:cNvGrpSpPr>
              <a:grpSpLocks/>
            </p:cNvGrpSpPr>
            <p:nvPr/>
          </p:nvGrpSpPr>
          <p:grpSpPr bwMode="auto">
            <a:xfrm>
              <a:off x="2690" y="2142"/>
              <a:ext cx="1743" cy="1354"/>
              <a:chOff x="357" y="2450"/>
              <a:chExt cx="795" cy="646"/>
            </a:xfrm>
          </p:grpSpPr>
          <p:sp>
            <p:nvSpPr>
              <p:cNvPr id="15388" name="Line 25"/>
              <p:cNvSpPr>
                <a:spLocks noChangeShapeType="1"/>
              </p:cNvSpPr>
              <p:nvPr/>
            </p:nvSpPr>
            <p:spPr bwMode="auto">
              <a:xfrm>
                <a:off x="357" y="2450"/>
                <a:ext cx="795" cy="0"/>
              </a:xfrm>
              <a:prstGeom prst="line">
                <a:avLst/>
              </a:prstGeom>
              <a:noFill/>
              <a:ln w="9525">
                <a:solidFill>
                  <a:schemeClr val="tx1"/>
                </a:solidFill>
                <a:prstDash val="dash"/>
                <a:round/>
                <a:headEnd/>
                <a:tailEnd/>
              </a:ln>
            </p:spPr>
            <p:txBody>
              <a:bodyPr/>
              <a:lstStyle/>
              <a:p>
                <a:endParaRPr lang="en-US">
                  <a:latin typeface="Arial"/>
                  <a:cs typeface="Arial"/>
                </a:endParaRPr>
              </a:p>
            </p:txBody>
          </p:sp>
          <p:sp>
            <p:nvSpPr>
              <p:cNvPr id="15389" name="Line 26"/>
              <p:cNvSpPr>
                <a:spLocks noChangeShapeType="1"/>
              </p:cNvSpPr>
              <p:nvPr/>
            </p:nvSpPr>
            <p:spPr bwMode="auto">
              <a:xfrm>
                <a:off x="1152" y="2451"/>
                <a:ext cx="0" cy="645"/>
              </a:xfrm>
              <a:prstGeom prst="line">
                <a:avLst/>
              </a:prstGeom>
              <a:noFill/>
              <a:ln w="9525">
                <a:solidFill>
                  <a:schemeClr val="tx1"/>
                </a:solidFill>
                <a:prstDash val="dash"/>
                <a:round/>
                <a:headEnd/>
                <a:tailEnd/>
              </a:ln>
            </p:spPr>
            <p:txBody>
              <a:bodyPr/>
              <a:lstStyle/>
              <a:p>
                <a:endParaRPr lang="en-US">
                  <a:latin typeface="Arial"/>
                  <a:cs typeface="Arial"/>
                </a:endParaRPr>
              </a:p>
            </p:txBody>
          </p:sp>
        </p:grpSp>
        <p:sp>
          <p:nvSpPr>
            <p:cNvPr id="15387" name="Text Box 27"/>
            <p:cNvSpPr txBox="1">
              <a:spLocks noChangeArrowheads="1"/>
            </p:cNvSpPr>
            <p:nvPr/>
          </p:nvSpPr>
          <p:spPr bwMode="auto">
            <a:xfrm>
              <a:off x="4244" y="3497"/>
              <a:ext cx="371" cy="279"/>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Q</a:t>
              </a:r>
              <a:r>
                <a:rPr lang="en-US" sz="2300" i="1" baseline="-25000">
                  <a:latin typeface="Arial"/>
                  <a:cs typeface="Arial"/>
                </a:rPr>
                <a:t>E</a:t>
              </a:r>
            </a:p>
          </p:txBody>
        </p:sp>
      </p:grpSp>
      <p:sp>
        <p:nvSpPr>
          <p:cNvPr id="15371" name="Text Box 28"/>
          <p:cNvSpPr txBox="1">
            <a:spLocks noChangeArrowheads="1"/>
          </p:cNvSpPr>
          <p:nvPr/>
        </p:nvSpPr>
        <p:spPr bwMode="auto">
          <a:xfrm>
            <a:off x="7404101" y="5551488"/>
            <a:ext cx="588963" cy="442912"/>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Q</a:t>
            </a:r>
            <a:r>
              <a:rPr lang="en-US" sz="2300" i="1" baseline="-25000">
                <a:latin typeface="Arial"/>
                <a:cs typeface="Arial"/>
              </a:rPr>
              <a:t>T</a:t>
            </a:r>
          </a:p>
        </p:txBody>
      </p:sp>
      <p:sp>
        <p:nvSpPr>
          <p:cNvPr id="71709" name="Text Box 29"/>
          <p:cNvSpPr txBox="1">
            <a:spLocks noChangeArrowheads="1"/>
          </p:cNvSpPr>
          <p:nvPr/>
        </p:nvSpPr>
        <p:spPr bwMode="auto">
          <a:xfrm>
            <a:off x="6210301" y="2181226"/>
            <a:ext cx="371475" cy="442913"/>
          </a:xfrm>
          <a:prstGeom prst="rect">
            <a:avLst/>
          </a:prstGeom>
          <a:noFill/>
          <a:ln w="9525">
            <a:noFill/>
            <a:miter lim="800000"/>
            <a:headEnd/>
            <a:tailEnd/>
          </a:ln>
        </p:spPr>
        <p:txBody>
          <a:bodyPr>
            <a:spAutoFit/>
          </a:bodyPr>
          <a:lstStyle/>
          <a:p>
            <a:pPr algn="ctr">
              <a:spcBef>
                <a:spcPct val="50000"/>
              </a:spcBef>
            </a:pPr>
            <a:r>
              <a:rPr lang="en-US" sz="2300">
                <a:latin typeface="Arial"/>
                <a:cs typeface="Arial"/>
              </a:rPr>
              <a:t>A</a:t>
            </a:r>
          </a:p>
        </p:txBody>
      </p:sp>
      <p:sp>
        <p:nvSpPr>
          <p:cNvPr id="71710" name="Text Box 30"/>
          <p:cNvSpPr txBox="1">
            <a:spLocks noChangeArrowheads="1"/>
          </p:cNvSpPr>
          <p:nvPr/>
        </p:nvSpPr>
        <p:spPr bwMode="auto">
          <a:xfrm>
            <a:off x="6534151" y="2886076"/>
            <a:ext cx="371475" cy="442913"/>
          </a:xfrm>
          <a:prstGeom prst="rect">
            <a:avLst/>
          </a:prstGeom>
          <a:noFill/>
          <a:ln w="9525">
            <a:noFill/>
            <a:miter lim="800000"/>
            <a:headEnd/>
            <a:tailEnd/>
          </a:ln>
        </p:spPr>
        <p:txBody>
          <a:bodyPr>
            <a:spAutoFit/>
          </a:bodyPr>
          <a:lstStyle/>
          <a:p>
            <a:pPr algn="ctr">
              <a:spcBef>
                <a:spcPct val="50000"/>
              </a:spcBef>
            </a:pPr>
            <a:r>
              <a:rPr lang="en-US" sz="2300">
                <a:latin typeface="Arial"/>
                <a:cs typeface="Arial"/>
              </a:rPr>
              <a:t>B</a:t>
            </a:r>
          </a:p>
        </p:txBody>
      </p:sp>
      <p:sp>
        <p:nvSpPr>
          <p:cNvPr id="71711" name="Text Box 31"/>
          <p:cNvSpPr txBox="1">
            <a:spLocks noChangeArrowheads="1"/>
          </p:cNvSpPr>
          <p:nvPr/>
        </p:nvSpPr>
        <p:spPr bwMode="auto">
          <a:xfrm>
            <a:off x="7724776" y="2962276"/>
            <a:ext cx="371475" cy="442913"/>
          </a:xfrm>
          <a:prstGeom prst="rect">
            <a:avLst/>
          </a:prstGeom>
          <a:noFill/>
          <a:ln w="9525">
            <a:noFill/>
            <a:miter lim="800000"/>
            <a:headEnd/>
            <a:tailEnd/>
          </a:ln>
        </p:spPr>
        <p:txBody>
          <a:bodyPr>
            <a:spAutoFit/>
          </a:bodyPr>
          <a:lstStyle/>
          <a:p>
            <a:pPr algn="ctr">
              <a:spcBef>
                <a:spcPct val="50000"/>
              </a:spcBef>
            </a:pPr>
            <a:r>
              <a:rPr lang="en-US" sz="2300">
                <a:latin typeface="Arial"/>
                <a:cs typeface="Arial"/>
              </a:rPr>
              <a:t>C</a:t>
            </a:r>
          </a:p>
        </p:txBody>
      </p:sp>
      <p:sp>
        <p:nvSpPr>
          <p:cNvPr id="71712" name="Text Box 32"/>
          <p:cNvSpPr txBox="1">
            <a:spLocks noChangeArrowheads="1"/>
          </p:cNvSpPr>
          <p:nvPr/>
        </p:nvSpPr>
        <p:spPr bwMode="auto">
          <a:xfrm>
            <a:off x="6553201" y="3505201"/>
            <a:ext cx="371475" cy="442913"/>
          </a:xfrm>
          <a:prstGeom prst="rect">
            <a:avLst/>
          </a:prstGeom>
          <a:noFill/>
          <a:ln w="9525">
            <a:noFill/>
            <a:miter lim="800000"/>
            <a:headEnd/>
            <a:tailEnd/>
          </a:ln>
        </p:spPr>
        <p:txBody>
          <a:bodyPr>
            <a:spAutoFit/>
          </a:bodyPr>
          <a:lstStyle/>
          <a:p>
            <a:pPr algn="ctr">
              <a:spcBef>
                <a:spcPct val="50000"/>
              </a:spcBef>
            </a:pPr>
            <a:r>
              <a:rPr lang="en-US" sz="2300">
                <a:latin typeface="Arial"/>
                <a:cs typeface="Arial"/>
              </a:rPr>
              <a:t>D</a:t>
            </a:r>
          </a:p>
        </p:txBody>
      </p:sp>
      <p:sp>
        <p:nvSpPr>
          <p:cNvPr id="71713" name="Text Box 33"/>
          <p:cNvSpPr txBox="1">
            <a:spLocks noChangeArrowheads="1"/>
          </p:cNvSpPr>
          <p:nvPr/>
        </p:nvSpPr>
        <p:spPr bwMode="auto">
          <a:xfrm>
            <a:off x="7724776" y="3400426"/>
            <a:ext cx="371475" cy="442913"/>
          </a:xfrm>
          <a:prstGeom prst="rect">
            <a:avLst/>
          </a:prstGeom>
          <a:noFill/>
          <a:ln w="9525">
            <a:noFill/>
            <a:miter lim="800000"/>
            <a:headEnd/>
            <a:tailEnd/>
          </a:ln>
        </p:spPr>
        <p:txBody>
          <a:bodyPr>
            <a:spAutoFit/>
          </a:bodyPr>
          <a:lstStyle/>
          <a:p>
            <a:pPr algn="ctr">
              <a:spcBef>
                <a:spcPct val="50000"/>
              </a:spcBef>
            </a:pPr>
            <a:r>
              <a:rPr lang="en-US" sz="2300">
                <a:latin typeface="Arial"/>
                <a:cs typeface="Arial"/>
              </a:rPr>
              <a:t>E</a:t>
            </a:r>
          </a:p>
        </p:txBody>
      </p:sp>
      <p:sp>
        <p:nvSpPr>
          <p:cNvPr id="71714" name="Text Box 34"/>
          <p:cNvSpPr txBox="1">
            <a:spLocks noChangeArrowheads="1"/>
          </p:cNvSpPr>
          <p:nvPr/>
        </p:nvSpPr>
        <p:spPr bwMode="auto">
          <a:xfrm>
            <a:off x="6296026" y="4229101"/>
            <a:ext cx="371475" cy="442913"/>
          </a:xfrm>
          <a:prstGeom prst="rect">
            <a:avLst/>
          </a:prstGeom>
          <a:noFill/>
          <a:ln w="9525">
            <a:noFill/>
            <a:miter lim="800000"/>
            <a:headEnd/>
            <a:tailEnd/>
          </a:ln>
        </p:spPr>
        <p:txBody>
          <a:bodyPr>
            <a:spAutoFit/>
          </a:bodyPr>
          <a:lstStyle/>
          <a:p>
            <a:pPr algn="ctr">
              <a:spcBef>
                <a:spcPct val="50000"/>
              </a:spcBef>
            </a:pPr>
            <a:r>
              <a:rPr lang="en-US" sz="2300">
                <a:latin typeface="Arial"/>
                <a:cs typeface="Arial"/>
              </a:rPr>
              <a:t>F</a:t>
            </a:r>
          </a:p>
        </p:txBody>
      </p:sp>
      <p:sp>
        <p:nvSpPr>
          <p:cNvPr id="71718" name="Rectangle 38"/>
          <p:cNvSpPr>
            <a:spLocks noChangeArrowheads="1"/>
          </p:cNvSpPr>
          <p:nvPr/>
        </p:nvSpPr>
        <p:spPr bwMode="auto">
          <a:xfrm>
            <a:off x="874207" y="1774825"/>
            <a:ext cx="3470781" cy="3533335"/>
          </a:xfrm>
          <a:prstGeom prst="rect">
            <a:avLst/>
          </a:prstGeom>
          <a:noFill/>
          <a:ln w="9525">
            <a:noFill/>
            <a:miter lim="800000"/>
            <a:headEnd/>
            <a:tailEnd/>
          </a:ln>
        </p:spPr>
        <p:txBody>
          <a:bodyPr/>
          <a:lstStyle/>
          <a:p>
            <a:pPr marL="228600" indent="-228600">
              <a:lnSpc>
                <a:spcPct val="105000"/>
              </a:lnSpc>
              <a:spcBef>
                <a:spcPct val="5000"/>
              </a:spcBef>
              <a:buClr>
                <a:srgbClr val="00B85C"/>
              </a:buClr>
              <a:buSzPct val="120000"/>
            </a:pPr>
            <a:r>
              <a:rPr lang="en-US" sz="2600" dirty="0">
                <a:latin typeface="Arial"/>
                <a:cs typeface="Arial"/>
              </a:rPr>
              <a:t>Without a </a:t>
            </a:r>
            <a:r>
              <a:rPr lang="en-US" sz="2600" dirty="0" smtClean="0">
                <a:latin typeface="Arial"/>
                <a:cs typeface="Arial"/>
              </a:rPr>
              <a:t>tax: </a:t>
            </a:r>
            <a:endParaRPr lang="en-US" sz="2600" dirty="0">
              <a:latin typeface="Arial"/>
              <a:cs typeface="Arial"/>
            </a:endParaRPr>
          </a:p>
          <a:p>
            <a:pPr marL="228600" indent="-228600">
              <a:lnSpc>
                <a:spcPct val="105000"/>
              </a:lnSpc>
              <a:spcBef>
                <a:spcPct val="5000"/>
              </a:spcBef>
              <a:buClr>
                <a:srgbClr val="00B85C"/>
              </a:buClr>
              <a:buSzPct val="120000"/>
            </a:pPr>
            <a:r>
              <a:rPr lang="en-US" sz="2600" dirty="0" smtClean="0">
                <a:latin typeface="Arial"/>
                <a:cs typeface="Arial"/>
              </a:rPr>
              <a:t>CS </a:t>
            </a:r>
            <a:r>
              <a:rPr lang="en-US" sz="2600" dirty="0">
                <a:latin typeface="Arial"/>
                <a:cs typeface="Arial"/>
              </a:rPr>
              <a:t>= A + B + </a:t>
            </a:r>
            <a:r>
              <a:rPr lang="en-US" sz="2600" dirty="0" smtClean="0">
                <a:latin typeface="Arial"/>
                <a:cs typeface="Arial"/>
              </a:rPr>
              <a:t>C</a:t>
            </a:r>
          </a:p>
          <a:p>
            <a:pPr marL="228600" indent="-228600">
              <a:lnSpc>
                <a:spcPct val="105000"/>
              </a:lnSpc>
              <a:spcBef>
                <a:spcPct val="5000"/>
              </a:spcBef>
              <a:buClr>
                <a:srgbClr val="00B85C"/>
              </a:buClr>
              <a:buSzPct val="120000"/>
            </a:pPr>
            <a:r>
              <a:rPr lang="en-US" sz="2600" dirty="0" smtClean="0">
                <a:latin typeface="Arial"/>
                <a:cs typeface="Arial"/>
              </a:rPr>
              <a:t>PS </a:t>
            </a:r>
            <a:r>
              <a:rPr lang="en-US" sz="2600" dirty="0">
                <a:latin typeface="Arial"/>
                <a:cs typeface="Arial"/>
              </a:rPr>
              <a:t>= D + E + F</a:t>
            </a:r>
          </a:p>
          <a:p>
            <a:pPr marL="228600" indent="-228600">
              <a:lnSpc>
                <a:spcPct val="105000"/>
              </a:lnSpc>
              <a:spcBef>
                <a:spcPct val="5000"/>
              </a:spcBef>
              <a:buClr>
                <a:srgbClr val="00B85C"/>
              </a:buClr>
              <a:buSzPct val="120000"/>
            </a:pPr>
            <a:r>
              <a:rPr lang="en-US" sz="2600" dirty="0" smtClean="0">
                <a:latin typeface="Arial"/>
                <a:cs typeface="Arial"/>
              </a:rPr>
              <a:t>Tax </a:t>
            </a:r>
            <a:r>
              <a:rPr lang="en-US" sz="2600" dirty="0">
                <a:latin typeface="Arial"/>
                <a:cs typeface="Arial"/>
              </a:rPr>
              <a:t>revenue = 0</a:t>
            </a:r>
          </a:p>
          <a:p>
            <a:pPr marL="228600" indent="-228600">
              <a:lnSpc>
                <a:spcPct val="105000"/>
              </a:lnSpc>
              <a:spcBef>
                <a:spcPct val="5000"/>
              </a:spcBef>
              <a:buClr>
                <a:srgbClr val="00B85C"/>
              </a:buClr>
              <a:buSzPct val="120000"/>
            </a:pPr>
            <a:r>
              <a:rPr lang="en-US" sz="2600" dirty="0" smtClean="0">
                <a:latin typeface="Arial"/>
                <a:cs typeface="Arial"/>
              </a:rPr>
              <a:t>Total </a:t>
            </a:r>
            <a:r>
              <a:rPr lang="en-US" sz="2600" dirty="0">
                <a:latin typeface="Arial"/>
                <a:cs typeface="Arial"/>
              </a:rPr>
              <a:t>surplus</a:t>
            </a:r>
            <a:br>
              <a:rPr lang="en-US" sz="2600" dirty="0">
                <a:latin typeface="Arial"/>
                <a:cs typeface="Arial"/>
              </a:rPr>
            </a:br>
            <a:r>
              <a:rPr lang="en-US" sz="2600" dirty="0">
                <a:latin typeface="Arial"/>
                <a:cs typeface="Arial"/>
              </a:rPr>
              <a:t>= CS + PS</a:t>
            </a:r>
          </a:p>
          <a:p>
            <a:pPr marL="228600" indent="-228600">
              <a:lnSpc>
                <a:spcPct val="105000"/>
              </a:lnSpc>
              <a:spcBef>
                <a:spcPct val="5000"/>
              </a:spcBef>
              <a:buClr>
                <a:srgbClr val="00B85C"/>
              </a:buClr>
              <a:buSzPct val="120000"/>
            </a:pPr>
            <a:r>
              <a:rPr lang="en-US" sz="2600" dirty="0">
                <a:latin typeface="Arial"/>
                <a:cs typeface="Arial"/>
              </a:rPr>
              <a:t>	= A + B + C </a:t>
            </a:r>
            <a:br>
              <a:rPr lang="en-US" sz="2600" dirty="0">
                <a:latin typeface="Arial"/>
                <a:cs typeface="Arial"/>
              </a:rPr>
            </a:br>
            <a:r>
              <a:rPr lang="en-US" sz="2600" dirty="0">
                <a:latin typeface="Arial"/>
                <a:cs typeface="Arial"/>
              </a:rPr>
              <a:t>   + D + E + F</a:t>
            </a:r>
          </a:p>
        </p:txBody>
      </p:sp>
      <p:sp>
        <p:nvSpPr>
          <p:cNvPr id="71719" name="AutoShape 39"/>
          <p:cNvSpPr>
            <a:spLocks noChangeArrowheads="1"/>
          </p:cNvSpPr>
          <p:nvPr/>
        </p:nvSpPr>
        <p:spPr bwMode="auto">
          <a:xfrm>
            <a:off x="5800726" y="1516064"/>
            <a:ext cx="2714625" cy="1874837"/>
          </a:xfrm>
          <a:prstGeom prst="rtTriangle">
            <a:avLst/>
          </a:prstGeom>
          <a:noFill/>
          <a:ln w="28575">
            <a:solidFill>
              <a:srgbClr val="FFFF00"/>
            </a:solidFill>
            <a:miter lim="800000"/>
            <a:headEnd/>
            <a:tailEnd/>
          </a:ln>
        </p:spPr>
        <p:txBody>
          <a:bodyPr wrap="none" anchor="ctr"/>
          <a:lstStyle/>
          <a:p>
            <a:endParaRPr lang="en-US">
              <a:latin typeface="Arial"/>
              <a:cs typeface="Arial"/>
            </a:endParaRPr>
          </a:p>
        </p:txBody>
      </p:sp>
      <p:sp>
        <p:nvSpPr>
          <p:cNvPr id="71720" name="AutoShape 40"/>
          <p:cNvSpPr>
            <a:spLocks noChangeArrowheads="1"/>
          </p:cNvSpPr>
          <p:nvPr/>
        </p:nvSpPr>
        <p:spPr bwMode="auto">
          <a:xfrm flipV="1">
            <a:off x="5795963" y="3409951"/>
            <a:ext cx="2724150" cy="2119313"/>
          </a:xfrm>
          <a:prstGeom prst="rtTriangle">
            <a:avLst/>
          </a:prstGeom>
          <a:noFill/>
          <a:ln w="28575">
            <a:solidFill>
              <a:srgbClr val="00CC00"/>
            </a:solidFill>
            <a:miter lim="800000"/>
            <a:headEnd/>
            <a:tailEnd/>
          </a:ln>
        </p:spPr>
        <p:txBody>
          <a:bodyPr wrap="none" anchor="ctr"/>
          <a:lstStyle/>
          <a:p>
            <a:endParaRPr lang="en-US">
              <a:latin typeface="Arial"/>
              <a:cs typeface="Arial"/>
            </a:endParaRPr>
          </a:p>
        </p:txBody>
      </p:sp>
      <p:sp>
        <p:nvSpPr>
          <p:cNvPr id="71721" name="AutoShape 41"/>
          <p:cNvSpPr>
            <a:spLocks noChangeArrowheads="1"/>
          </p:cNvSpPr>
          <p:nvPr/>
        </p:nvSpPr>
        <p:spPr bwMode="auto">
          <a:xfrm rot="5400000">
            <a:off x="5164932" y="2151857"/>
            <a:ext cx="4013200" cy="2732087"/>
          </a:xfrm>
          <a:prstGeom prst="triangle">
            <a:avLst>
              <a:gd name="adj" fmla="val 47056"/>
            </a:avLst>
          </a:prstGeom>
          <a:noFill/>
          <a:ln w="38100">
            <a:solidFill>
              <a:srgbClr val="FF9900"/>
            </a:solidFill>
            <a:miter lim="800000"/>
            <a:headEnd/>
            <a:tailEnd/>
          </a:ln>
        </p:spPr>
        <p:txBody>
          <a:bodyPr wrap="none" anchor="ctr"/>
          <a:lstStyle/>
          <a:p>
            <a:endParaRPr lang="en-US">
              <a:latin typeface="Arial"/>
              <a:cs typeface="Arial"/>
            </a:endParaRPr>
          </a:p>
        </p:txBody>
      </p:sp>
    </p:spTree>
    <p:extLst>
      <p:ext uri="{BB962C8B-B14F-4D97-AF65-F5344CB8AC3E}">
        <p14:creationId xmlns:p14="http://schemas.microsoft.com/office/powerpoint/2010/main" val="58941259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71709"/>
                                        </p:tgtEl>
                                        <p:attrNameLst>
                                          <p:attrName>style.visibility</p:attrName>
                                        </p:attrNameLst>
                                      </p:cBhvr>
                                      <p:to>
                                        <p:strVal val="visible"/>
                                      </p:to>
                                    </p:set>
                                    <p:animEffect transition="in" filter="strips(downLeft)">
                                      <p:cBhvr>
                                        <p:cTn id="7" dur="500"/>
                                        <p:tgtEl>
                                          <p:spTgt spid="71709"/>
                                        </p:tgtEl>
                                      </p:cBhvr>
                                    </p:animEffect>
                                  </p:childTnLst>
                                </p:cTn>
                              </p:par>
                            </p:childTnLst>
                          </p:cTn>
                        </p:par>
                        <p:par>
                          <p:cTn id="8" fill="hold">
                            <p:stCondLst>
                              <p:cond delay="500"/>
                            </p:stCondLst>
                            <p:childTnLst>
                              <p:par>
                                <p:cTn id="9" presetID="18" presetClass="entr" presetSubtype="12" fill="hold" grpId="0" nodeType="afterEffect">
                                  <p:stCondLst>
                                    <p:cond delay="0"/>
                                  </p:stCondLst>
                                  <p:childTnLst>
                                    <p:set>
                                      <p:cBhvr>
                                        <p:cTn id="10" dur="1" fill="hold">
                                          <p:stCondLst>
                                            <p:cond delay="0"/>
                                          </p:stCondLst>
                                        </p:cTn>
                                        <p:tgtEl>
                                          <p:spTgt spid="71710"/>
                                        </p:tgtEl>
                                        <p:attrNameLst>
                                          <p:attrName>style.visibility</p:attrName>
                                        </p:attrNameLst>
                                      </p:cBhvr>
                                      <p:to>
                                        <p:strVal val="visible"/>
                                      </p:to>
                                    </p:set>
                                    <p:animEffect transition="in" filter="strips(downLeft)">
                                      <p:cBhvr>
                                        <p:cTn id="11" dur="500"/>
                                        <p:tgtEl>
                                          <p:spTgt spid="71710"/>
                                        </p:tgtEl>
                                      </p:cBhvr>
                                    </p:animEffect>
                                  </p:childTnLst>
                                </p:cTn>
                              </p:par>
                            </p:childTnLst>
                          </p:cTn>
                        </p:par>
                        <p:par>
                          <p:cTn id="12" fill="hold">
                            <p:stCondLst>
                              <p:cond delay="1000"/>
                            </p:stCondLst>
                            <p:childTnLst>
                              <p:par>
                                <p:cTn id="13" presetID="18" presetClass="entr" presetSubtype="12" fill="hold" grpId="0" nodeType="afterEffect">
                                  <p:stCondLst>
                                    <p:cond delay="0"/>
                                  </p:stCondLst>
                                  <p:childTnLst>
                                    <p:set>
                                      <p:cBhvr>
                                        <p:cTn id="14" dur="1" fill="hold">
                                          <p:stCondLst>
                                            <p:cond delay="0"/>
                                          </p:stCondLst>
                                        </p:cTn>
                                        <p:tgtEl>
                                          <p:spTgt spid="71711"/>
                                        </p:tgtEl>
                                        <p:attrNameLst>
                                          <p:attrName>style.visibility</p:attrName>
                                        </p:attrNameLst>
                                      </p:cBhvr>
                                      <p:to>
                                        <p:strVal val="visible"/>
                                      </p:to>
                                    </p:set>
                                    <p:animEffect transition="in" filter="strips(downLeft)">
                                      <p:cBhvr>
                                        <p:cTn id="15" dur="500"/>
                                        <p:tgtEl>
                                          <p:spTgt spid="71711"/>
                                        </p:tgtEl>
                                      </p:cBhvr>
                                    </p:animEffect>
                                  </p:childTnLst>
                                </p:cTn>
                              </p:par>
                            </p:childTnLst>
                          </p:cTn>
                        </p:par>
                        <p:par>
                          <p:cTn id="16" fill="hold">
                            <p:stCondLst>
                              <p:cond delay="1500"/>
                            </p:stCondLst>
                            <p:childTnLst>
                              <p:par>
                                <p:cTn id="17" presetID="18" presetClass="entr" presetSubtype="12" fill="hold" grpId="0" nodeType="afterEffect">
                                  <p:stCondLst>
                                    <p:cond delay="0"/>
                                  </p:stCondLst>
                                  <p:childTnLst>
                                    <p:set>
                                      <p:cBhvr>
                                        <p:cTn id="18" dur="1" fill="hold">
                                          <p:stCondLst>
                                            <p:cond delay="0"/>
                                          </p:stCondLst>
                                        </p:cTn>
                                        <p:tgtEl>
                                          <p:spTgt spid="71712"/>
                                        </p:tgtEl>
                                        <p:attrNameLst>
                                          <p:attrName>style.visibility</p:attrName>
                                        </p:attrNameLst>
                                      </p:cBhvr>
                                      <p:to>
                                        <p:strVal val="visible"/>
                                      </p:to>
                                    </p:set>
                                    <p:animEffect transition="in" filter="strips(downLeft)">
                                      <p:cBhvr>
                                        <p:cTn id="19" dur="500"/>
                                        <p:tgtEl>
                                          <p:spTgt spid="71712"/>
                                        </p:tgtEl>
                                      </p:cBhvr>
                                    </p:animEffect>
                                  </p:childTnLst>
                                </p:cTn>
                              </p:par>
                            </p:childTnLst>
                          </p:cTn>
                        </p:par>
                        <p:par>
                          <p:cTn id="20" fill="hold">
                            <p:stCondLst>
                              <p:cond delay="2000"/>
                            </p:stCondLst>
                            <p:childTnLst>
                              <p:par>
                                <p:cTn id="21" presetID="18" presetClass="entr" presetSubtype="12" fill="hold" grpId="0" nodeType="afterEffect">
                                  <p:stCondLst>
                                    <p:cond delay="0"/>
                                  </p:stCondLst>
                                  <p:childTnLst>
                                    <p:set>
                                      <p:cBhvr>
                                        <p:cTn id="22" dur="1" fill="hold">
                                          <p:stCondLst>
                                            <p:cond delay="0"/>
                                          </p:stCondLst>
                                        </p:cTn>
                                        <p:tgtEl>
                                          <p:spTgt spid="71713"/>
                                        </p:tgtEl>
                                        <p:attrNameLst>
                                          <p:attrName>style.visibility</p:attrName>
                                        </p:attrNameLst>
                                      </p:cBhvr>
                                      <p:to>
                                        <p:strVal val="visible"/>
                                      </p:to>
                                    </p:set>
                                    <p:animEffect transition="in" filter="strips(downLeft)">
                                      <p:cBhvr>
                                        <p:cTn id="23" dur="500"/>
                                        <p:tgtEl>
                                          <p:spTgt spid="71713"/>
                                        </p:tgtEl>
                                      </p:cBhvr>
                                    </p:animEffect>
                                  </p:childTnLst>
                                </p:cTn>
                              </p:par>
                            </p:childTnLst>
                          </p:cTn>
                        </p:par>
                        <p:par>
                          <p:cTn id="24" fill="hold">
                            <p:stCondLst>
                              <p:cond delay="2500"/>
                            </p:stCondLst>
                            <p:childTnLst>
                              <p:par>
                                <p:cTn id="25" presetID="18" presetClass="entr" presetSubtype="12" fill="hold" grpId="0" nodeType="afterEffect">
                                  <p:stCondLst>
                                    <p:cond delay="0"/>
                                  </p:stCondLst>
                                  <p:childTnLst>
                                    <p:set>
                                      <p:cBhvr>
                                        <p:cTn id="26" dur="1" fill="hold">
                                          <p:stCondLst>
                                            <p:cond delay="0"/>
                                          </p:stCondLst>
                                        </p:cTn>
                                        <p:tgtEl>
                                          <p:spTgt spid="71714"/>
                                        </p:tgtEl>
                                        <p:attrNameLst>
                                          <p:attrName>style.visibility</p:attrName>
                                        </p:attrNameLst>
                                      </p:cBhvr>
                                      <p:to>
                                        <p:strVal val="visible"/>
                                      </p:to>
                                    </p:set>
                                    <p:animEffect transition="in" filter="strips(downLeft)">
                                      <p:cBhvr>
                                        <p:cTn id="27" dur="500"/>
                                        <p:tgtEl>
                                          <p:spTgt spid="717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1719"/>
                                        </p:tgtEl>
                                        <p:attrNameLst>
                                          <p:attrName>style.visibility</p:attrName>
                                        </p:attrNameLst>
                                      </p:cBhvr>
                                      <p:to>
                                        <p:strVal val="visible"/>
                                      </p:to>
                                    </p:set>
                                    <p:animEffect transition="in" filter="fade">
                                      <p:cBhvr>
                                        <p:cTn id="30" dur="500"/>
                                        <p:tgtEl>
                                          <p:spTgt spid="7171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1720"/>
                                        </p:tgtEl>
                                        <p:attrNameLst>
                                          <p:attrName>style.visibility</p:attrName>
                                        </p:attrNameLst>
                                      </p:cBhvr>
                                      <p:to>
                                        <p:strVal val="visible"/>
                                      </p:to>
                                    </p:set>
                                    <p:animEffect transition="in" filter="fade">
                                      <p:cBhvr>
                                        <p:cTn id="33" dur="500"/>
                                        <p:tgtEl>
                                          <p:spTgt spid="7172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71718"/>
                                        </p:tgtEl>
                                        <p:attrNameLst>
                                          <p:attrName>style.visibility</p:attrName>
                                        </p:attrNameLst>
                                      </p:cBhvr>
                                      <p:to>
                                        <p:strVal val="visible"/>
                                      </p:to>
                                    </p:set>
                                    <p:animEffect transition="in" filter="wipe(left)">
                                      <p:cBhvr>
                                        <p:cTn id="38" dur="500"/>
                                        <p:tgtEl>
                                          <p:spTgt spid="7171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71721"/>
                                        </p:tgtEl>
                                        <p:attrNameLst>
                                          <p:attrName>style.visibility</p:attrName>
                                        </p:attrNameLst>
                                      </p:cBhvr>
                                      <p:to>
                                        <p:strVal val="visible"/>
                                      </p:to>
                                    </p:set>
                                    <p:animEffect transition="in" filter="fade">
                                      <p:cBhvr>
                                        <p:cTn id="41" dur="500"/>
                                        <p:tgtEl>
                                          <p:spTgt spid="717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9" grpId="0"/>
      <p:bldP spid="71710" grpId="0"/>
      <p:bldP spid="71711" grpId="0"/>
      <p:bldP spid="71712" grpId="0"/>
      <p:bldP spid="71713" grpId="0"/>
      <p:bldP spid="71714" grpId="0"/>
      <p:bldP spid="71718" grpId="0"/>
      <p:bldP spid="71719" grpId="0" animBg="1"/>
      <p:bldP spid="71720" grpId="0" animBg="1"/>
      <p:bldP spid="7172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AutoShape 2"/>
          <p:cNvSpPr>
            <a:spLocks noChangeArrowheads="1"/>
          </p:cNvSpPr>
          <p:nvPr/>
        </p:nvSpPr>
        <p:spPr bwMode="auto">
          <a:xfrm rot="5400000">
            <a:off x="7520782" y="3018632"/>
            <a:ext cx="1212850" cy="830263"/>
          </a:xfrm>
          <a:prstGeom prst="triangle">
            <a:avLst>
              <a:gd name="adj" fmla="val 47644"/>
            </a:avLst>
          </a:prstGeom>
          <a:solidFill>
            <a:srgbClr val="FFCC66"/>
          </a:solidFill>
          <a:ln w="38100">
            <a:noFill/>
            <a:miter lim="800000"/>
            <a:headEnd/>
            <a:tailEnd/>
          </a:ln>
        </p:spPr>
        <p:txBody>
          <a:bodyPr wrap="none" anchor="ctr"/>
          <a:lstStyle/>
          <a:p>
            <a:endParaRPr lang="en-US">
              <a:latin typeface="Arial"/>
              <a:cs typeface="Arial"/>
            </a:endParaRPr>
          </a:p>
        </p:txBody>
      </p:sp>
      <p:sp>
        <p:nvSpPr>
          <p:cNvPr id="16389" name="Line 3"/>
          <p:cNvSpPr>
            <a:spLocks noChangeShapeType="1"/>
          </p:cNvSpPr>
          <p:nvPr/>
        </p:nvSpPr>
        <p:spPr bwMode="auto">
          <a:xfrm>
            <a:off x="7705725" y="2805113"/>
            <a:ext cx="0" cy="2747962"/>
          </a:xfrm>
          <a:prstGeom prst="line">
            <a:avLst/>
          </a:prstGeom>
          <a:noFill/>
          <a:ln w="9525">
            <a:solidFill>
              <a:schemeClr val="tx1"/>
            </a:solidFill>
            <a:prstDash val="dash"/>
            <a:round/>
            <a:headEnd/>
            <a:tailEnd/>
          </a:ln>
        </p:spPr>
        <p:txBody>
          <a:bodyPr/>
          <a:lstStyle/>
          <a:p>
            <a:endParaRPr lang="en-US">
              <a:latin typeface="Arial"/>
              <a:cs typeface="Arial"/>
            </a:endParaRPr>
          </a:p>
        </p:txBody>
      </p:sp>
      <p:sp>
        <p:nvSpPr>
          <p:cNvPr id="16390" name="Rectangle 4"/>
          <p:cNvSpPr>
            <a:spLocks noGrp="1" noChangeArrowheads="1"/>
          </p:cNvSpPr>
          <p:nvPr>
            <p:ph type="title" idx="4294967295"/>
          </p:nvPr>
        </p:nvSpPr>
        <p:spPr/>
        <p:txBody>
          <a:bodyPr/>
          <a:lstStyle/>
          <a:p>
            <a:pPr eaLnBrk="1" hangingPunct="1"/>
            <a:r>
              <a:rPr lang="en-US" dirty="0" smtClean="0"/>
              <a:t>The Effects of a Tax</a:t>
            </a:r>
          </a:p>
        </p:txBody>
      </p:sp>
      <p:grpSp>
        <p:nvGrpSpPr>
          <p:cNvPr id="2" name="Group 5"/>
          <p:cNvGrpSpPr>
            <a:grpSpLocks/>
          </p:cNvGrpSpPr>
          <p:nvPr/>
        </p:nvGrpSpPr>
        <p:grpSpPr bwMode="auto">
          <a:xfrm>
            <a:off x="5592763" y="927101"/>
            <a:ext cx="4305300" cy="4824413"/>
            <a:chOff x="2305" y="942"/>
            <a:chExt cx="2712" cy="2666"/>
          </a:xfrm>
        </p:grpSpPr>
        <p:grpSp>
          <p:nvGrpSpPr>
            <p:cNvPr id="3" name="Group 6"/>
            <p:cNvGrpSpPr>
              <a:grpSpLocks/>
            </p:cNvGrpSpPr>
            <p:nvPr/>
          </p:nvGrpSpPr>
          <p:grpSpPr bwMode="auto">
            <a:xfrm>
              <a:off x="2424" y="1167"/>
              <a:ext cx="2382" cy="2331"/>
              <a:chOff x="2424" y="1167"/>
              <a:chExt cx="2400" cy="2079"/>
            </a:xfrm>
          </p:grpSpPr>
          <p:sp>
            <p:nvSpPr>
              <p:cNvPr id="16430" name="Line 7"/>
              <p:cNvSpPr>
                <a:spLocks noChangeShapeType="1"/>
              </p:cNvSpPr>
              <p:nvPr/>
            </p:nvSpPr>
            <p:spPr bwMode="auto">
              <a:xfrm>
                <a:off x="2424" y="1167"/>
                <a:ext cx="0" cy="2079"/>
              </a:xfrm>
              <a:prstGeom prst="line">
                <a:avLst/>
              </a:prstGeom>
              <a:noFill/>
              <a:ln w="9525">
                <a:solidFill>
                  <a:schemeClr val="tx1"/>
                </a:solidFill>
                <a:round/>
                <a:headEnd/>
                <a:tailEnd/>
              </a:ln>
            </p:spPr>
            <p:txBody>
              <a:bodyPr/>
              <a:lstStyle/>
              <a:p>
                <a:endParaRPr lang="en-US">
                  <a:latin typeface="Arial"/>
                  <a:cs typeface="Arial"/>
                </a:endParaRPr>
              </a:p>
            </p:txBody>
          </p:sp>
          <p:sp>
            <p:nvSpPr>
              <p:cNvPr id="16431" name="Line 8"/>
              <p:cNvSpPr>
                <a:spLocks noChangeShapeType="1"/>
              </p:cNvSpPr>
              <p:nvPr/>
            </p:nvSpPr>
            <p:spPr bwMode="auto">
              <a:xfrm>
                <a:off x="2424" y="3246"/>
                <a:ext cx="2400" cy="0"/>
              </a:xfrm>
              <a:prstGeom prst="line">
                <a:avLst/>
              </a:prstGeom>
              <a:noFill/>
              <a:ln w="9525">
                <a:solidFill>
                  <a:schemeClr val="tx1"/>
                </a:solidFill>
                <a:round/>
                <a:headEnd/>
                <a:tailEnd/>
              </a:ln>
            </p:spPr>
            <p:txBody>
              <a:bodyPr/>
              <a:lstStyle/>
              <a:p>
                <a:endParaRPr lang="en-US">
                  <a:latin typeface="Arial"/>
                  <a:cs typeface="Arial"/>
                </a:endParaRPr>
              </a:p>
            </p:txBody>
          </p:sp>
        </p:grpSp>
        <p:sp>
          <p:nvSpPr>
            <p:cNvPr id="16428" name="Text Box 9"/>
            <p:cNvSpPr txBox="1">
              <a:spLocks noChangeArrowheads="1"/>
            </p:cNvSpPr>
            <p:nvPr/>
          </p:nvSpPr>
          <p:spPr bwMode="auto">
            <a:xfrm>
              <a:off x="2305" y="942"/>
              <a:ext cx="233" cy="245"/>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P</a:t>
              </a:r>
            </a:p>
          </p:txBody>
        </p:sp>
        <p:sp>
          <p:nvSpPr>
            <p:cNvPr id="16429" name="Text Box 10"/>
            <p:cNvSpPr txBox="1">
              <a:spLocks noChangeArrowheads="1"/>
            </p:cNvSpPr>
            <p:nvPr/>
          </p:nvSpPr>
          <p:spPr bwMode="auto">
            <a:xfrm>
              <a:off x="4784" y="3363"/>
              <a:ext cx="233" cy="245"/>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Q</a:t>
              </a:r>
            </a:p>
          </p:txBody>
        </p:sp>
      </p:grpSp>
      <p:sp>
        <p:nvSpPr>
          <p:cNvPr id="16392" name="Text Box 11"/>
          <p:cNvSpPr txBox="1">
            <a:spLocks noChangeArrowheads="1"/>
          </p:cNvSpPr>
          <p:nvPr/>
        </p:nvSpPr>
        <p:spPr bwMode="auto">
          <a:xfrm>
            <a:off x="9375775" y="3854451"/>
            <a:ext cx="369888" cy="442913"/>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D</a:t>
            </a:r>
          </a:p>
        </p:txBody>
      </p:sp>
      <p:sp>
        <p:nvSpPr>
          <p:cNvPr id="16393" name="Line 12"/>
          <p:cNvSpPr>
            <a:spLocks noChangeShapeType="1"/>
          </p:cNvSpPr>
          <p:nvPr/>
        </p:nvSpPr>
        <p:spPr bwMode="auto">
          <a:xfrm>
            <a:off x="5784850" y="1485900"/>
            <a:ext cx="3659188" cy="2522538"/>
          </a:xfrm>
          <a:prstGeom prst="line">
            <a:avLst/>
          </a:prstGeom>
          <a:noFill/>
          <a:ln w="28575">
            <a:solidFill>
              <a:srgbClr val="336699"/>
            </a:solidFill>
            <a:round/>
            <a:headEnd/>
            <a:tailEnd/>
          </a:ln>
        </p:spPr>
        <p:txBody>
          <a:bodyPr/>
          <a:lstStyle/>
          <a:p>
            <a:endParaRPr lang="en-US">
              <a:latin typeface="Arial"/>
              <a:cs typeface="Arial"/>
            </a:endParaRPr>
          </a:p>
        </p:txBody>
      </p:sp>
      <p:sp>
        <p:nvSpPr>
          <p:cNvPr id="16394" name="Text Box 13"/>
          <p:cNvSpPr txBox="1">
            <a:spLocks noChangeArrowheads="1"/>
          </p:cNvSpPr>
          <p:nvPr/>
        </p:nvSpPr>
        <p:spPr bwMode="auto">
          <a:xfrm>
            <a:off x="9358314" y="2441576"/>
            <a:ext cx="369887" cy="442913"/>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S</a:t>
            </a:r>
          </a:p>
        </p:txBody>
      </p:sp>
      <p:sp>
        <p:nvSpPr>
          <p:cNvPr id="16395" name="Line 14"/>
          <p:cNvSpPr>
            <a:spLocks noChangeShapeType="1"/>
          </p:cNvSpPr>
          <p:nvPr/>
        </p:nvSpPr>
        <p:spPr bwMode="auto">
          <a:xfrm flipV="1">
            <a:off x="5781676" y="2749551"/>
            <a:ext cx="3622675" cy="2805113"/>
          </a:xfrm>
          <a:prstGeom prst="line">
            <a:avLst/>
          </a:prstGeom>
          <a:noFill/>
          <a:ln w="28575">
            <a:solidFill>
              <a:srgbClr val="336699"/>
            </a:solidFill>
            <a:round/>
            <a:headEnd/>
            <a:tailEnd/>
          </a:ln>
        </p:spPr>
        <p:txBody>
          <a:bodyPr/>
          <a:lstStyle/>
          <a:p>
            <a:endParaRPr lang="en-US">
              <a:latin typeface="Arial"/>
              <a:cs typeface="Arial"/>
            </a:endParaRPr>
          </a:p>
        </p:txBody>
      </p:sp>
      <p:grpSp>
        <p:nvGrpSpPr>
          <p:cNvPr id="4" name="Group 15"/>
          <p:cNvGrpSpPr>
            <a:grpSpLocks/>
          </p:cNvGrpSpPr>
          <p:nvPr/>
        </p:nvGrpSpPr>
        <p:grpSpPr bwMode="auto">
          <a:xfrm>
            <a:off x="5251451" y="3836988"/>
            <a:ext cx="2449513" cy="442912"/>
            <a:chOff x="2348" y="2417"/>
            <a:chExt cx="1543" cy="279"/>
          </a:xfrm>
        </p:grpSpPr>
        <p:sp>
          <p:nvSpPr>
            <p:cNvPr id="16425" name="Text Box 16"/>
            <p:cNvSpPr txBox="1">
              <a:spLocks noChangeArrowheads="1"/>
            </p:cNvSpPr>
            <p:nvPr/>
          </p:nvSpPr>
          <p:spPr bwMode="auto">
            <a:xfrm>
              <a:off x="2348" y="2417"/>
              <a:ext cx="335" cy="279"/>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P</a:t>
              </a:r>
              <a:r>
                <a:rPr lang="en-US" sz="2300" i="1" baseline="-25000">
                  <a:latin typeface="Arial"/>
                  <a:cs typeface="Arial"/>
                </a:rPr>
                <a:t>S</a:t>
              </a:r>
            </a:p>
          </p:txBody>
        </p:sp>
        <p:sp>
          <p:nvSpPr>
            <p:cNvPr id="16426" name="Line 17"/>
            <p:cNvSpPr>
              <a:spLocks noChangeShapeType="1"/>
            </p:cNvSpPr>
            <p:nvPr/>
          </p:nvSpPr>
          <p:spPr bwMode="auto">
            <a:xfrm flipH="1">
              <a:off x="2682" y="2556"/>
              <a:ext cx="1209" cy="0"/>
            </a:xfrm>
            <a:prstGeom prst="line">
              <a:avLst/>
            </a:prstGeom>
            <a:noFill/>
            <a:ln w="9525">
              <a:solidFill>
                <a:schemeClr val="tx1"/>
              </a:solidFill>
              <a:prstDash val="dash"/>
              <a:round/>
              <a:headEnd/>
              <a:tailEnd/>
            </a:ln>
          </p:spPr>
          <p:txBody>
            <a:bodyPr/>
            <a:lstStyle/>
            <a:p>
              <a:endParaRPr lang="en-US">
                <a:latin typeface="Arial"/>
                <a:cs typeface="Arial"/>
              </a:endParaRPr>
            </a:p>
          </p:txBody>
        </p:sp>
      </p:grpSp>
      <p:grpSp>
        <p:nvGrpSpPr>
          <p:cNvPr id="5" name="Group 18"/>
          <p:cNvGrpSpPr>
            <a:grpSpLocks/>
          </p:cNvGrpSpPr>
          <p:nvPr/>
        </p:nvGrpSpPr>
        <p:grpSpPr bwMode="auto">
          <a:xfrm>
            <a:off x="5246689" y="2584451"/>
            <a:ext cx="2454275" cy="442913"/>
            <a:chOff x="2345" y="1628"/>
            <a:chExt cx="1546" cy="279"/>
          </a:xfrm>
        </p:grpSpPr>
        <p:sp>
          <p:nvSpPr>
            <p:cNvPr id="16423" name="Text Box 19"/>
            <p:cNvSpPr txBox="1">
              <a:spLocks noChangeArrowheads="1"/>
            </p:cNvSpPr>
            <p:nvPr/>
          </p:nvSpPr>
          <p:spPr bwMode="auto">
            <a:xfrm>
              <a:off x="2345" y="1628"/>
              <a:ext cx="335" cy="279"/>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P</a:t>
              </a:r>
              <a:r>
                <a:rPr lang="en-US" sz="2300" i="1" baseline="-25000">
                  <a:latin typeface="Arial"/>
                  <a:cs typeface="Arial"/>
                </a:rPr>
                <a:t>B</a:t>
              </a:r>
            </a:p>
          </p:txBody>
        </p:sp>
        <p:sp>
          <p:nvSpPr>
            <p:cNvPr id="16424" name="Line 20"/>
            <p:cNvSpPr>
              <a:spLocks noChangeShapeType="1"/>
            </p:cNvSpPr>
            <p:nvPr/>
          </p:nvSpPr>
          <p:spPr bwMode="auto">
            <a:xfrm flipH="1">
              <a:off x="2682" y="1770"/>
              <a:ext cx="1209" cy="0"/>
            </a:xfrm>
            <a:prstGeom prst="line">
              <a:avLst/>
            </a:prstGeom>
            <a:noFill/>
            <a:ln w="9525">
              <a:solidFill>
                <a:schemeClr val="tx1"/>
              </a:solidFill>
              <a:prstDash val="dash"/>
              <a:round/>
              <a:headEnd/>
              <a:tailEnd/>
            </a:ln>
          </p:spPr>
          <p:txBody>
            <a:bodyPr/>
            <a:lstStyle/>
            <a:p>
              <a:endParaRPr lang="en-US">
                <a:latin typeface="Arial"/>
                <a:cs typeface="Arial"/>
              </a:endParaRPr>
            </a:p>
          </p:txBody>
        </p:sp>
      </p:grpSp>
      <p:grpSp>
        <p:nvGrpSpPr>
          <p:cNvPr id="6" name="Group 22"/>
          <p:cNvGrpSpPr>
            <a:grpSpLocks/>
          </p:cNvGrpSpPr>
          <p:nvPr/>
        </p:nvGrpSpPr>
        <p:grpSpPr bwMode="auto">
          <a:xfrm>
            <a:off x="5794376" y="3400426"/>
            <a:ext cx="2767013" cy="2149475"/>
            <a:chOff x="357" y="2450"/>
            <a:chExt cx="795" cy="646"/>
          </a:xfrm>
        </p:grpSpPr>
        <p:sp>
          <p:nvSpPr>
            <p:cNvPr id="16421" name="Line 23"/>
            <p:cNvSpPr>
              <a:spLocks noChangeShapeType="1"/>
            </p:cNvSpPr>
            <p:nvPr/>
          </p:nvSpPr>
          <p:spPr bwMode="auto">
            <a:xfrm>
              <a:off x="357" y="2450"/>
              <a:ext cx="795" cy="0"/>
            </a:xfrm>
            <a:prstGeom prst="line">
              <a:avLst/>
            </a:prstGeom>
            <a:noFill/>
            <a:ln w="9525">
              <a:solidFill>
                <a:schemeClr val="tx1"/>
              </a:solidFill>
              <a:prstDash val="dash"/>
              <a:round/>
              <a:headEnd/>
              <a:tailEnd/>
            </a:ln>
          </p:spPr>
          <p:txBody>
            <a:bodyPr/>
            <a:lstStyle/>
            <a:p>
              <a:endParaRPr lang="en-US">
                <a:latin typeface="Arial"/>
                <a:cs typeface="Arial"/>
              </a:endParaRPr>
            </a:p>
          </p:txBody>
        </p:sp>
        <p:sp>
          <p:nvSpPr>
            <p:cNvPr id="16422" name="Line 24"/>
            <p:cNvSpPr>
              <a:spLocks noChangeShapeType="1"/>
            </p:cNvSpPr>
            <p:nvPr/>
          </p:nvSpPr>
          <p:spPr bwMode="auto">
            <a:xfrm>
              <a:off x="1152" y="2451"/>
              <a:ext cx="0" cy="645"/>
            </a:xfrm>
            <a:prstGeom prst="line">
              <a:avLst/>
            </a:prstGeom>
            <a:noFill/>
            <a:ln w="9525">
              <a:solidFill>
                <a:schemeClr val="tx1"/>
              </a:solidFill>
              <a:prstDash val="dash"/>
              <a:round/>
              <a:headEnd/>
              <a:tailEnd/>
            </a:ln>
          </p:spPr>
          <p:txBody>
            <a:bodyPr/>
            <a:lstStyle/>
            <a:p>
              <a:endParaRPr lang="en-US">
                <a:latin typeface="Arial"/>
                <a:cs typeface="Arial"/>
              </a:endParaRPr>
            </a:p>
          </p:txBody>
        </p:sp>
      </p:grpSp>
      <p:sp>
        <p:nvSpPr>
          <p:cNvPr id="16399" name="Text Box 25"/>
          <p:cNvSpPr txBox="1">
            <a:spLocks noChangeArrowheads="1"/>
          </p:cNvSpPr>
          <p:nvPr/>
        </p:nvSpPr>
        <p:spPr bwMode="auto">
          <a:xfrm>
            <a:off x="8261351" y="5551488"/>
            <a:ext cx="588963" cy="442912"/>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Q</a:t>
            </a:r>
            <a:r>
              <a:rPr lang="en-US" sz="2300" i="1" baseline="-25000">
                <a:latin typeface="Arial"/>
                <a:cs typeface="Arial"/>
              </a:rPr>
              <a:t>E</a:t>
            </a:r>
          </a:p>
        </p:txBody>
      </p:sp>
      <p:sp>
        <p:nvSpPr>
          <p:cNvPr id="16400" name="Text Box 26"/>
          <p:cNvSpPr txBox="1">
            <a:spLocks noChangeArrowheads="1"/>
          </p:cNvSpPr>
          <p:nvPr/>
        </p:nvSpPr>
        <p:spPr bwMode="auto">
          <a:xfrm>
            <a:off x="7404101" y="5551488"/>
            <a:ext cx="588963" cy="442912"/>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Q</a:t>
            </a:r>
            <a:r>
              <a:rPr lang="en-US" sz="2300" i="1" baseline="-25000">
                <a:latin typeface="Arial"/>
                <a:cs typeface="Arial"/>
              </a:rPr>
              <a:t>T</a:t>
            </a:r>
          </a:p>
        </p:txBody>
      </p:sp>
      <p:sp>
        <p:nvSpPr>
          <p:cNvPr id="16401" name="Text Box 27"/>
          <p:cNvSpPr txBox="1">
            <a:spLocks noChangeArrowheads="1"/>
          </p:cNvSpPr>
          <p:nvPr/>
        </p:nvSpPr>
        <p:spPr bwMode="auto">
          <a:xfrm>
            <a:off x="6210301" y="2181226"/>
            <a:ext cx="371475" cy="442913"/>
          </a:xfrm>
          <a:prstGeom prst="rect">
            <a:avLst/>
          </a:prstGeom>
          <a:noFill/>
          <a:ln w="9525">
            <a:noFill/>
            <a:miter lim="800000"/>
            <a:headEnd/>
            <a:tailEnd/>
          </a:ln>
        </p:spPr>
        <p:txBody>
          <a:bodyPr>
            <a:spAutoFit/>
          </a:bodyPr>
          <a:lstStyle/>
          <a:p>
            <a:pPr algn="ctr">
              <a:spcBef>
                <a:spcPct val="50000"/>
              </a:spcBef>
            </a:pPr>
            <a:r>
              <a:rPr lang="en-US" sz="2300">
                <a:latin typeface="Arial"/>
                <a:cs typeface="Arial"/>
              </a:rPr>
              <a:t>A</a:t>
            </a:r>
          </a:p>
        </p:txBody>
      </p:sp>
      <p:sp>
        <p:nvSpPr>
          <p:cNvPr id="16402" name="Text Box 28"/>
          <p:cNvSpPr txBox="1">
            <a:spLocks noChangeArrowheads="1"/>
          </p:cNvSpPr>
          <p:nvPr/>
        </p:nvSpPr>
        <p:spPr bwMode="auto">
          <a:xfrm>
            <a:off x="6534151" y="2886076"/>
            <a:ext cx="371475" cy="442913"/>
          </a:xfrm>
          <a:prstGeom prst="rect">
            <a:avLst/>
          </a:prstGeom>
          <a:noFill/>
          <a:ln w="9525">
            <a:noFill/>
            <a:miter lim="800000"/>
            <a:headEnd/>
            <a:tailEnd/>
          </a:ln>
        </p:spPr>
        <p:txBody>
          <a:bodyPr>
            <a:spAutoFit/>
          </a:bodyPr>
          <a:lstStyle/>
          <a:p>
            <a:pPr algn="ctr">
              <a:spcBef>
                <a:spcPct val="50000"/>
              </a:spcBef>
            </a:pPr>
            <a:r>
              <a:rPr lang="en-US" sz="2300">
                <a:latin typeface="Arial"/>
                <a:cs typeface="Arial"/>
              </a:rPr>
              <a:t>B</a:t>
            </a:r>
          </a:p>
        </p:txBody>
      </p:sp>
      <p:sp>
        <p:nvSpPr>
          <p:cNvPr id="16403" name="Text Box 29"/>
          <p:cNvSpPr txBox="1">
            <a:spLocks noChangeArrowheads="1"/>
          </p:cNvSpPr>
          <p:nvPr/>
        </p:nvSpPr>
        <p:spPr bwMode="auto">
          <a:xfrm>
            <a:off x="7724776" y="2962276"/>
            <a:ext cx="371475" cy="442913"/>
          </a:xfrm>
          <a:prstGeom prst="rect">
            <a:avLst/>
          </a:prstGeom>
          <a:noFill/>
          <a:ln w="9525">
            <a:noFill/>
            <a:miter lim="800000"/>
            <a:headEnd/>
            <a:tailEnd/>
          </a:ln>
        </p:spPr>
        <p:txBody>
          <a:bodyPr>
            <a:spAutoFit/>
          </a:bodyPr>
          <a:lstStyle/>
          <a:p>
            <a:pPr algn="ctr">
              <a:spcBef>
                <a:spcPct val="50000"/>
              </a:spcBef>
            </a:pPr>
            <a:r>
              <a:rPr lang="en-US" sz="2300">
                <a:latin typeface="Arial"/>
                <a:cs typeface="Arial"/>
              </a:rPr>
              <a:t>C</a:t>
            </a:r>
          </a:p>
        </p:txBody>
      </p:sp>
      <p:sp>
        <p:nvSpPr>
          <p:cNvPr id="16404" name="Text Box 30"/>
          <p:cNvSpPr txBox="1">
            <a:spLocks noChangeArrowheads="1"/>
          </p:cNvSpPr>
          <p:nvPr/>
        </p:nvSpPr>
        <p:spPr bwMode="auto">
          <a:xfrm>
            <a:off x="6553201" y="3505201"/>
            <a:ext cx="371475" cy="442913"/>
          </a:xfrm>
          <a:prstGeom prst="rect">
            <a:avLst/>
          </a:prstGeom>
          <a:noFill/>
          <a:ln w="9525">
            <a:noFill/>
            <a:miter lim="800000"/>
            <a:headEnd/>
            <a:tailEnd/>
          </a:ln>
        </p:spPr>
        <p:txBody>
          <a:bodyPr>
            <a:spAutoFit/>
          </a:bodyPr>
          <a:lstStyle/>
          <a:p>
            <a:pPr algn="ctr">
              <a:spcBef>
                <a:spcPct val="50000"/>
              </a:spcBef>
            </a:pPr>
            <a:r>
              <a:rPr lang="en-US" sz="2300">
                <a:latin typeface="Arial"/>
                <a:cs typeface="Arial"/>
              </a:rPr>
              <a:t>D</a:t>
            </a:r>
          </a:p>
        </p:txBody>
      </p:sp>
      <p:sp>
        <p:nvSpPr>
          <p:cNvPr id="16405" name="Text Box 31"/>
          <p:cNvSpPr txBox="1">
            <a:spLocks noChangeArrowheads="1"/>
          </p:cNvSpPr>
          <p:nvPr/>
        </p:nvSpPr>
        <p:spPr bwMode="auto">
          <a:xfrm>
            <a:off x="7724776" y="3400426"/>
            <a:ext cx="371475" cy="442913"/>
          </a:xfrm>
          <a:prstGeom prst="rect">
            <a:avLst/>
          </a:prstGeom>
          <a:noFill/>
          <a:ln w="9525">
            <a:noFill/>
            <a:miter lim="800000"/>
            <a:headEnd/>
            <a:tailEnd/>
          </a:ln>
        </p:spPr>
        <p:txBody>
          <a:bodyPr>
            <a:spAutoFit/>
          </a:bodyPr>
          <a:lstStyle/>
          <a:p>
            <a:pPr algn="ctr">
              <a:spcBef>
                <a:spcPct val="50000"/>
              </a:spcBef>
            </a:pPr>
            <a:r>
              <a:rPr lang="en-US" sz="2300">
                <a:latin typeface="Arial"/>
                <a:cs typeface="Arial"/>
              </a:rPr>
              <a:t>E</a:t>
            </a:r>
          </a:p>
        </p:txBody>
      </p:sp>
      <p:sp>
        <p:nvSpPr>
          <p:cNvPr id="16406" name="Text Box 32"/>
          <p:cNvSpPr txBox="1">
            <a:spLocks noChangeArrowheads="1"/>
          </p:cNvSpPr>
          <p:nvPr/>
        </p:nvSpPr>
        <p:spPr bwMode="auto">
          <a:xfrm>
            <a:off x="6296026" y="4229101"/>
            <a:ext cx="371475" cy="442913"/>
          </a:xfrm>
          <a:prstGeom prst="rect">
            <a:avLst/>
          </a:prstGeom>
          <a:noFill/>
          <a:ln w="9525">
            <a:noFill/>
            <a:miter lim="800000"/>
            <a:headEnd/>
            <a:tailEnd/>
          </a:ln>
        </p:spPr>
        <p:txBody>
          <a:bodyPr>
            <a:spAutoFit/>
          </a:bodyPr>
          <a:lstStyle/>
          <a:p>
            <a:pPr algn="ctr">
              <a:spcBef>
                <a:spcPct val="50000"/>
              </a:spcBef>
            </a:pPr>
            <a:r>
              <a:rPr lang="en-US" sz="2300">
                <a:latin typeface="Arial"/>
                <a:cs typeface="Arial"/>
              </a:rPr>
              <a:t>F</a:t>
            </a:r>
          </a:p>
        </p:txBody>
      </p:sp>
      <p:sp>
        <p:nvSpPr>
          <p:cNvPr id="73765" name="AutoShape 37"/>
          <p:cNvSpPr>
            <a:spLocks noChangeArrowheads="1"/>
          </p:cNvSpPr>
          <p:nvPr/>
        </p:nvSpPr>
        <p:spPr bwMode="auto">
          <a:xfrm>
            <a:off x="5800725" y="1504950"/>
            <a:ext cx="1866900" cy="1295400"/>
          </a:xfrm>
          <a:prstGeom prst="rtTriangle">
            <a:avLst/>
          </a:prstGeom>
          <a:noFill/>
          <a:ln w="28575">
            <a:solidFill>
              <a:srgbClr val="FFFF00"/>
            </a:solidFill>
            <a:miter lim="800000"/>
            <a:headEnd/>
            <a:tailEnd/>
          </a:ln>
        </p:spPr>
        <p:txBody>
          <a:bodyPr wrap="none" anchor="ctr"/>
          <a:lstStyle/>
          <a:p>
            <a:endParaRPr lang="en-US">
              <a:latin typeface="Arial"/>
              <a:cs typeface="Arial"/>
            </a:endParaRPr>
          </a:p>
        </p:txBody>
      </p:sp>
      <p:sp>
        <p:nvSpPr>
          <p:cNvPr id="73766" name="AutoShape 38"/>
          <p:cNvSpPr>
            <a:spLocks noChangeArrowheads="1"/>
          </p:cNvSpPr>
          <p:nvPr/>
        </p:nvSpPr>
        <p:spPr bwMode="auto">
          <a:xfrm flipV="1">
            <a:off x="5800726" y="4067175"/>
            <a:ext cx="1871663" cy="1447800"/>
          </a:xfrm>
          <a:prstGeom prst="rtTriangle">
            <a:avLst/>
          </a:prstGeom>
          <a:noFill/>
          <a:ln w="28575">
            <a:solidFill>
              <a:srgbClr val="00CC00"/>
            </a:solidFill>
            <a:miter lim="800000"/>
            <a:headEnd/>
            <a:tailEnd/>
          </a:ln>
        </p:spPr>
        <p:txBody>
          <a:bodyPr wrap="none" anchor="ctr"/>
          <a:lstStyle/>
          <a:p>
            <a:endParaRPr lang="en-US">
              <a:latin typeface="Arial"/>
              <a:cs typeface="Arial"/>
            </a:endParaRPr>
          </a:p>
        </p:txBody>
      </p:sp>
      <p:sp>
        <p:nvSpPr>
          <p:cNvPr id="73767" name="Rectangle 39"/>
          <p:cNvSpPr>
            <a:spLocks noChangeArrowheads="1"/>
          </p:cNvSpPr>
          <p:nvPr/>
        </p:nvSpPr>
        <p:spPr bwMode="auto">
          <a:xfrm>
            <a:off x="5800726" y="2814638"/>
            <a:ext cx="1890713" cy="1238250"/>
          </a:xfrm>
          <a:prstGeom prst="rect">
            <a:avLst/>
          </a:prstGeom>
          <a:noFill/>
          <a:ln w="28575">
            <a:solidFill>
              <a:srgbClr val="FF3399"/>
            </a:solidFill>
            <a:miter lim="800000"/>
            <a:headEnd/>
            <a:tailEnd/>
          </a:ln>
        </p:spPr>
        <p:txBody>
          <a:bodyPr wrap="none" anchor="ctr"/>
          <a:lstStyle/>
          <a:p>
            <a:endParaRPr lang="en-US">
              <a:latin typeface="Arial"/>
              <a:cs typeface="Arial"/>
            </a:endParaRPr>
          </a:p>
        </p:txBody>
      </p:sp>
      <p:grpSp>
        <p:nvGrpSpPr>
          <p:cNvPr id="7" name="Group 41"/>
          <p:cNvGrpSpPr>
            <a:grpSpLocks/>
          </p:cNvGrpSpPr>
          <p:nvPr/>
        </p:nvGrpSpPr>
        <p:grpSpPr bwMode="auto">
          <a:xfrm>
            <a:off x="5792789" y="1489076"/>
            <a:ext cx="1901825" cy="4030663"/>
            <a:chOff x="2689" y="938"/>
            <a:chExt cx="1198" cy="2539"/>
          </a:xfrm>
        </p:grpSpPr>
        <p:sp>
          <p:nvSpPr>
            <p:cNvPr id="16417" name="Line 42"/>
            <p:cNvSpPr>
              <a:spLocks noChangeShapeType="1"/>
            </p:cNvSpPr>
            <p:nvPr/>
          </p:nvSpPr>
          <p:spPr bwMode="auto">
            <a:xfrm>
              <a:off x="2693" y="938"/>
              <a:ext cx="0" cy="2538"/>
            </a:xfrm>
            <a:prstGeom prst="line">
              <a:avLst/>
            </a:prstGeom>
            <a:noFill/>
            <a:ln w="38100">
              <a:solidFill>
                <a:srgbClr val="FF9900"/>
              </a:solidFill>
              <a:round/>
              <a:headEnd/>
              <a:tailEnd/>
            </a:ln>
          </p:spPr>
          <p:txBody>
            <a:bodyPr/>
            <a:lstStyle/>
            <a:p>
              <a:endParaRPr lang="en-US">
                <a:latin typeface="Arial"/>
                <a:cs typeface="Arial"/>
              </a:endParaRPr>
            </a:p>
          </p:txBody>
        </p:sp>
        <p:sp>
          <p:nvSpPr>
            <p:cNvPr id="16418" name="Line 43"/>
            <p:cNvSpPr>
              <a:spLocks noChangeShapeType="1"/>
            </p:cNvSpPr>
            <p:nvPr/>
          </p:nvSpPr>
          <p:spPr bwMode="auto">
            <a:xfrm flipV="1">
              <a:off x="2689" y="2551"/>
              <a:ext cx="1198" cy="926"/>
            </a:xfrm>
            <a:prstGeom prst="line">
              <a:avLst/>
            </a:prstGeom>
            <a:noFill/>
            <a:ln w="38100">
              <a:solidFill>
                <a:srgbClr val="FF9900"/>
              </a:solidFill>
              <a:round/>
              <a:headEnd/>
              <a:tailEnd/>
            </a:ln>
          </p:spPr>
          <p:txBody>
            <a:bodyPr/>
            <a:lstStyle/>
            <a:p>
              <a:endParaRPr lang="en-US">
                <a:latin typeface="Arial"/>
                <a:cs typeface="Arial"/>
              </a:endParaRPr>
            </a:p>
          </p:txBody>
        </p:sp>
        <p:sp>
          <p:nvSpPr>
            <p:cNvPr id="16419" name="Line 44"/>
            <p:cNvSpPr>
              <a:spLocks noChangeShapeType="1"/>
            </p:cNvSpPr>
            <p:nvPr/>
          </p:nvSpPr>
          <p:spPr bwMode="auto">
            <a:xfrm>
              <a:off x="3880" y="1763"/>
              <a:ext cx="0" cy="795"/>
            </a:xfrm>
            <a:prstGeom prst="line">
              <a:avLst/>
            </a:prstGeom>
            <a:noFill/>
            <a:ln w="38100">
              <a:solidFill>
                <a:srgbClr val="FF9900"/>
              </a:solidFill>
              <a:round/>
              <a:headEnd/>
              <a:tailEnd/>
            </a:ln>
          </p:spPr>
          <p:txBody>
            <a:bodyPr/>
            <a:lstStyle/>
            <a:p>
              <a:endParaRPr lang="en-US">
                <a:latin typeface="Arial"/>
                <a:cs typeface="Arial"/>
              </a:endParaRPr>
            </a:p>
          </p:txBody>
        </p:sp>
        <p:sp>
          <p:nvSpPr>
            <p:cNvPr id="16420" name="Line 45"/>
            <p:cNvSpPr>
              <a:spLocks noChangeShapeType="1"/>
            </p:cNvSpPr>
            <p:nvPr/>
          </p:nvSpPr>
          <p:spPr bwMode="auto">
            <a:xfrm>
              <a:off x="2689" y="951"/>
              <a:ext cx="1188" cy="819"/>
            </a:xfrm>
            <a:prstGeom prst="line">
              <a:avLst/>
            </a:prstGeom>
            <a:noFill/>
            <a:ln w="38100">
              <a:solidFill>
                <a:srgbClr val="FF9900"/>
              </a:solidFill>
              <a:round/>
              <a:headEnd/>
              <a:tailEnd/>
            </a:ln>
          </p:spPr>
          <p:txBody>
            <a:bodyPr/>
            <a:lstStyle/>
            <a:p>
              <a:endParaRPr lang="en-US">
                <a:latin typeface="Arial"/>
                <a:cs typeface="Arial"/>
              </a:endParaRPr>
            </a:p>
          </p:txBody>
        </p:sp>
      </p:grpSp>
      <p:sp>
        <p:nvSpPr>
          <p:cNvPr id="73761" name="Rectangle 33"/>
          <p:cNvSpPr>
            <a:spLocks noChangeArrowheads="1"/>
          </p:cNvSpPr>
          <p:nvPr/>
        </p:nvSpPr>
        <p:spPr bwMode="auto">
          <a:xfrm>
            <a:off x="874208" y="1793081"/>
            <a:ext cx="3747008" cy="4617767"/>
          </a:xfrm>
          <a:prstGeom prst="rect">
            <a:avLst/>
          </a:prstGeom>
          <a:noFill/>
          <a:ln w="9525">
            <a:noFill/>
            <a:miter lim="800000"/>
            <a:headEnd/>
            <a:tailEnd/>
          </a:ln>
        </p:spPr>
        <p:txBody>
          <a:bodyPr/>
          <a:lstStyle/>
          <a:p>
            <a:pPr>
              <a:lnSpc>
                <a:spcPct val="105000"/>
              </a:lnSpc>
              <a:spcBef>
                <a:spcPct val="45000"/>
              </a:spcBef>
              <a:buClr>
                <a:srgbClr val="00B85C"/>
              </a:buClr>
              <a:buSzPct val="120000"/>
            </a:pPr>
            <a:r>
              <a:rPr lang="en-US" sz="2600" dirty="0" smtClean="0">
                <a:latin typeface="Arial"/>
                <a:cs typeface="Arial"/>
              </a:rPr>
              <a:t>With the tax:</a:t>
            </a:r>
          </a:p>
          <a:p>
            <a:pPr>
              <a:lnSpc>
                <a:spcPct val="105000"/>
              </a:lnSpc>
              <a:spcBef>
                <a:spcPct val="45000"/>
              </a:spcBef>
              <a:buClr>
                <a:srgbClr val="00B85C"/>
              </a:buClr>
              <a:buSzPct val="120000"/>
            </a:pPr>
            <a:r>
              <a:rPr lang="en-US" sz="2600" dirty="0" smtClean="0">
                <a:latin typeface="Arial"/>
                <a:cs typeface="Arial"/>
              </a:rPr>
              <a:t>CS </a:t>
            </a:r>
            <a:r>
              <a:rPr lang="en-US" sz="2600" dirty="0">
                <a:latin typeface="Arial"/>
                <a:cs typeface="Arial"/>
              </a:rPr>
              <a:t>= </a:t>
            </a:r>
            <a:r>
              <a:rPr lang="en-US" sz="2600" dirty="0" smtClean="0">
                <a:latin typeface="Arial"/>
                <a:cs typeface="Arial"/>
              </a:rPr>
              <a:t>A &amp; PS </a:t>
            </a:r>
            <a:r>
              <a:rPr lang="en-US" sz="2600" dirty="0">
                <a:latin typeface="Arial"/>
                <a:cs typeface="Arial"/>
              </a:rPr>
              <a:t>= </a:t>
            </a:r>
            <a:r>
              <a:rPr lang="en-US" sz="2600" dirty="0" smtClean="0">
                <a:latin typeface="Arial"/>
                <a:cs typeface="Arial"/>
              </a:rPr>
              <a:t>F</a:t>
            </a:r>
          </a:p>
          <a:p>
            <a:pPr>
              <a:lnSpc>
                <a:spcPct val="105000"/>
              </a:lnSpc>
              <a:spcBef>
                <a:spcPct val="45000"/>
              </a:spcBef>
              <a:buClr>
                <a:srgbClr val="00B85C"/>
              </a:buClr>
              <a:buSzPct val="120000"/>
            </a:pPr>
            <a:r>
              <a:rPr lang="en-US" sz="2600" dirty="0" smtClean="0">
                <a:latin typeface="Arial"/>
                <a:cs typeface="Arial"/>
              </a:rPr>
              <a:t>Tax </a:t>
            </a:r>
            <a:r>
              <a:rPr lang="en-US" sz="2600" dirty="0">
                <a:latin typeface="Arial"/>
                <a:cs typeface="Arial"/>
              </a:rPr>
              <a:t>revenue </a:t>
            </a:r>
            <a:r>
              <a:rPr lang="en-US" sz="2600" dirty="0" smtClean="0">
                <a:latin typeface="Arial"/>
                <a:cs typeface="Arial"/>
              </a:rPr>
              <a:t> </a:t>
            </a:r>
            <a:r>
              <a:rPr lang="en-US" sz="2600" dirty="0">
                <a:latin typeface="Arial"/>
                <a:cs typeface="Arial"/>
              </a:rPr>
              <a:t>= B + </a:t>
            </a:r>
            <a:r>
              <a:rPr lang="en-US" sz="2600" dirty="0" smtClean="0">
                <a:latin typeface="Arial"/>
                <a:cs typeface="Arial"/>
              </a:rPr>
              <a:t>D (The tax burden)</a:t>
            </a:r>
          </a:p>
          <a:p>
            <a:pPr>
              <a:lnSpc>
                <a:spcPct val="105000"/>
              </a:lnSpc>
              <a:spcBef>
                <a:spcPct val="45000"/>
              </a:spcBef>
              <a:buClr>
                <a:srgbClr val="00B85C"/>
              </a:buClr>
              <a:buSzPct val="120000"/>
            </a:pPr>
            <a:r>
              <a:rPr lang="en-US" sz="2600" dirty="0">
                <a:latin typeface="Arial"/>
                <a:cs typeface="Arial"/>
              </a:rPr>
              <a:t>Total surplus</a:t>
            </a:r>
            <a:br>
              <a:rPr lang="en-US" sz="2600" dirty="0">
                <a:latin typeface="Arial"/>
                <a:cs typeface="Arial"/>
              </a:rPr>
            </a:br>
            <a:r>
              <a:rPr lang="en-US" sz="2600" dirty="0">
                <a:latin typeface="Arial"/>
                <a:cs typeface="Arial"/>
              </a:rPr>
              <a:t>= A + </a:t>
            </a:r>
            <a:r>
              <a:rPr lang="en-US" sz="2600" dirty="0" smtClean="0">
                <a:latin typeface="Arial"/>
                <a:cs typeface="Arial"/>
              </a:rPr>
              <a:t>B </a:t>
            </a:r>
            <a:r>
              <a:rPr lang="en-US" sz="2600" dirty="0">
                <a:latin typeface="Arial"/>
                <a:cs typeface="Arial"/>
              </a:rPr>
              <a:t>+ D + </a:t>
            </a:r>
            <a:r>
              <a:rPr lang="en-US" sz="2600" dirty="0" smtClean="0">
                <a:latin typeface="Arial"/>
                <a:cs typeface="Arial"/>
              </a:rPr>
              <a:t>F</a:t>
            </a:r>
          </a:p>
          <a:p>
            <a:pPr>
              <a:lnSpc>
                <a:spcPct val="105000"/>
              </a:lnSpc>
              <a:spcBef>
                <a:spcPct val="45000"/>
              </a:spcBef>
              <a:buClr>
                <a:srgbClr val="00B85C"/>
              </a:buClr>
              <a:buSzPct val="120000"/>
            </a:pPr>
            <a:r>
              <a:rPr lang="en-US" sz="2600" dirty="0">
                <a:latin typeface="Arial"/>
                <a:cs typeface="Arial"/>
              </a:rPr>
              <a:t>The tax reduces </a:t>
            </a:r>
            <a:r>
              <a:rPr lang="en-US" sz="2600" dirty="0" smtClean="0">
                <a:latin typeface="Arial"/>
                <a:cs typeface="Arial"/>
              </a:rPr>
              <a:t>total surplus by C </a:t>
            </a:r>
            <a:r>
              <a:rPr lang="en-US" sz="2600" dirty="0">
                <a:latin typeface="Arial"/>
                <a:cs typeface="Arial"/>
              </a:rPr>
              <a:t>+ </a:t>
            </a:r>
            <a:r>
              <a:rPr lang="en-US" sz="2600" dirty="0" smtClean="0">
                <a:latin typeface="Arial"/>
                <a:cs typeface="Arial"/>
              </a:rPr>
              <a:t>E (The </a:t>
            </a:r>
            <a:r>
              <a:rPr lang="en-US" sz="2600" dirty="0">
                <a:latin typeface="Arial"/>
                <a:cs typeface="Arial"/>
              </a:rPr>
              <a:t>e</a:t>
            </a:r>
            <a:r>
              <a:rPr lang="en-US" sz="2600" dirty="0" smtClean="0">
                <a:latin typeface="Arial"/>
                <a:cs typeface="Arial"/>
              </a:rPr>
              <a:t>xcess burden)</a:t>
            </a:r>
            <a:endParaRPr lang="en-US" sz="2600" dirty="0">
              <a:latin typeface="Arial"/>
              <a:cs typeface="Arial"/>
            </a:endParaRPr>
          </a:p>
          <a:p>
            <a:pPr>
              <a:lnSpc>
                <a:spcPct val="105000"/>
              </a:lnSpc>
              <a:spcBef>
                <a:spcPct val="45000"/>
              </a:spcBef>
              <a:buClr>
                <a:srgbClr val="00B85C"/>
              </a:buClr>
              <a:buSzPct val="120000"/>
            </a:pPr>
            <a:endParaRPr lang="en-US" sz="2600" dirty="0">
              <a:latin typeface="Arial"/>
              <a:cs typeface="Arial"/>
            </a:endParaRPr>
          </a:p>
          <a:p>
            <a:pPr>
              <a:lnSpc>
                <a:spcPct val="105000"/>
              </a:lnSpc>
              <a:spcBef>
                <a:spcPct val="45000"/>
              </a:spcBef>
              <a:buClr>
                <a:srgbClr val="00B85C"/>
              </a:buClr>
              <a:buSzPct val="120000"/>
            </a:pPr>
            <a:endParaRPr lang="en-US" sz="2600" dirty="0">
              <a:latin typeface="Arial"/>
              <a:cs typeface="Arial"/>
            </a:endParaRPr>
          </a:p>
          <a:p>
            <a:pPr>
              <a:lnSpc>
                <a:spcPct val="105000"/>
              </a:lnSpc>
              <a:spcBef>
                <a:spcPct val="45000"/>
              </a:spcBef>
              <a:buClr>
                <a:srgbClr val="00B85C"/>
              </a:buClr>
              <a:buSzPct val="120000"/>
            </a:pPr>
            <a:endParaRPr lang="en-US" sz="2600" dirty="0">
              <a:latin typeface="Arial"/>
              <a:cs typeface="Arial"/>
            </a:endParaRPr>
          </a:p>
        </p:txBody>
      </p:sp>
    </p:spTree>
    <p:extLst>
      <p:ext uri="{BB962C8B-B14F-4D97-AF65-F5344CB8AC3E}">
        <p14:creationId xmlns:p14="http://schemas.microsoft.com/office/powerpoint/2010/main" val="13865003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3765"/>
                                        </p:tgtEl>
                                        <p:attrNameLst>
                                          <p:attrName>style.visibility</p:attrName>
                                        </p:attrNameLst>
                                      </p:cBhvr>
                                      <p:to>
                                        <p:strVal val="visible"/>
                                      </p:to>
                                    </p:set>
                                    <p:animEffect transition="in" filter="fade">
                                      <p:cBhvr>
                                        <p:cTn id="7" dur="500"/>
                                        <p:tgtEl>
                                          <p:spTgt spid="7376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3766"/>
                                        </p:tgtEl>
                                        <p:attrNameLst>
                                          <p:attrName>style.visibility</p:attrName>
                                        </p:attrNameLst>
                                      </p:cBhvr>
                                      <p:to>
                                        <p:strVal val="visible"/>
                                      </p:to>
                                    </p:set>
                                    <p:animEffect transition="in" filter="fade">
                                      <p:cBhvr>
                                        <p:cTn id="10" dur="500"/>
                                        <p:tgtEl>
                                          <p:spTgt spid="7376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3767"/>
                                        </p:tgtEl>
                                        <p:attrNameLst>
                                          <p:attrName>style.visibility</p:attrName>
                                        </p:attrNameLst>
                                      </p:cBhvr>
                                      <p:to>
                                        <p:strVal val="visible"/>
                                      </p:to>
                                    </p:set>
                                    <p:animEffect transition="in" filter="fade">
                                      <p:cBhvr>
                                        <p:cTn id="13" dur="500"/>
                                        <p:tgtEl>
                                          <p:spTgt spid="73767"/>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3730"/>
                                        </p:tgtEl>
                                        <p:attrNameLst>
                                          <p:attrName>style.visibility</p:attrName>
                                        </p:attrNameLst>
                                      </p:cBhvr>
                                      <p:to>
                                        <p:strVal val="visible"/>
                                      </p:to>
                                    </p:set>
                                    <p:animEffect transition="in" filter="fade">
                                      <p:cBhvr>
                                        <p:cTn id="19" dur="500"/>
                                        <p:tgtEl>
                                          <p:spTgt spid="737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0" grpId="0" animBg="1"/>
      <p:bldP spid="73765" grpId="0" animBg="1"/>
      <p:bldP spid="73766" grpId="0" animBg="1"/>
      <p:bldP spid="7376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AutoShape 2"/>
          <p:cNvSpPr>
            <a:spLocks noChangeArrowheads="1"/>
          </p:cNvSpPr>
          <p:nvPr/>
        </p:nvSpPr>
        <p:spPr bwMode="auto">
          <a:xfrm rot="5400000">
            <a:off x="7520782" y="3018632"/>
            <a:ext cx="1212850" cy="830263"/>
          </a:xfrm>
          <a:prstGeom prst="triangle">
            <a:avLst>
              <a:gd name="adj" fmla="val 47644"/>
            </a:avLst>
          </a:prstGeom>
          <a:solidFill>
            <a:srgbClr val="FFCC66"/>
          </a:solidFill>
          <a:ln w="38100">
            <a:noFill/>
            <a:miter lim="800000"/>
            <a:headEnd/>
            <a:tailEnd/>
          </a:ln>
        </p:spPr>
        <p:txBody>
          <a:bodyPr wrap="none" anchor="ctr"/>
          <a:lstStyle/>
          <a:p>
            <a:endParaRPr lang="en-US">
              <a:latin typeface="Arial"/>
              <a:cs typeface="Arial"/>
            </a:endParaRPr>
          </a:p>
        </p:txBody>
      </p:sp>
      <p:sp>
        <p:nvSpPr>
          <p:cNvPr id="17413" name="Line 3"/>
          <p:cNvSpPr>
            <a:spLocks noChangeShapeType="1"/>
          </p:cNvSpPr>
          <p:nvPr/>
        </p:nvSpPr>
        <p:spPr bwMode="auto">
          <a:xfrm>
            <a:off x="7705725" y="2805113"/>
            <a:ext cx="0" cy="2747962"/>
          </a:xfrm>
          <a:prstGeom prst="line">
            <a:avLst/>
          </a:prstGeom>
          <a:noFill/>
          <a:ln w="9525">
            <a:solidFill>
              <a:schemeClr val="tx1"/>
            </a:solidFill>
            <a:prstDash val="dash"/>
            <a:round/>
            <a:headEnd/>
            <a:tailEnd/>
          </a:ln>
        </p:spPr>
        <p:txBody>
          <a:bodyPr/>
          <a:lstStyle/>
          <a:p>
            <a:endParaRPr lang="en-US">
              <a:latin typeface="Arial"/>
              <a:cs typeface="Arial"/>
            </a:endParaRPr>
          </a:p>
        </p:txBody>
      </p:sp>
      <p:sp>
        <p:nvSpPr>
          <p:cNvPr id="17414" name="Rectangle 4"/>
          <p:cNvSpPr>
            <a:spLocks noGrp="1" noChangeArrowheads="1"/>
          </p:cNvSpPr>
          <p:nvPr>
            <p:ph type="title" idx="4294967295"/>
          </p:nvPr>
        </p:nvSpPr>
        <p:spPr/>
        <p:txBody>
          <a:bodyPr/>
          <a:lstStyle/>
          <a:p>
            <a:pPr eaLnBrk="1" hangingPunct="1"/>
            <a:r>
              <a:rPr lang="en-US" dirty="0" smtClean="0"/>
              <a:t>Deadweight Loss</a:t>
            </a:r>
          </a:p>
        </p:txBody>
      </p:sp>
      <p:grpSp>
        <p:nvGrpSpPr>
          <p:cNvPr id="2" name="Group 5"/>
          <p:cNvGrpSpPr>
            <a:grpSpLocks/>
          </p:cNvGrpSpPr>
          <p:nvPr/>
        </p:nvGrpSpPr>
        <p:grpSpPr bwMode="auto">
          <a:xfrm>
            <a:off x="5592763" y="927101"/>
            <a:ext cx="4305300" cy="4824413"/>
            <a:chOff x="2305" y="942"/>
            <a:chExt cx="2712" cy="2666"/>
          </a:xfrm>
        </p:grpSpPr>
        <p:grpSp>
          <p:nvGrpSpPr>
            <p:cNvPr id="3" name="Group 6"/>
            <p:cNvGrpSpPr>
              <a:grpSpLocks/>
            </p:cNvGrpSpPr>
            <p:nvPr/>
          </p:nvGrpSpPr>
          <p:grpSpPr bwMode="auto">
            <a:xfrm>
              <a:off x="2424" y="1167"/>
              <a:ext cx="2382" cy="2331"/>
              <a:chOff x="2424" y="1167"/>
              <a:chExt cx="2400" cy="2079"/>
            </a:xfrm>
          </p:grpSpPr>
          <p:sp>
            <p:nvSpPr>
              <p:cNvPr id="17441" name="Line 7"/>
              <p:cNvSpPr>
                <a:spLocks noChangeShapeType="1"/>
              </p:cNvSpPr>
              <p:nvPr/>
            </p:nvSpPr>
            <p:spPr bwMode="auto">
              <a:xfrm>
                <a:off x="2424" y="1167"/>
                <a:ext cx="0" cy="2079"/>
              </a:xfrm>
              <a:prstGeom prst="line">
                <a:avLst/>
              </a:prstGeom>
              <a:noFill/>
              <a:ln w="9525">
                <a:solidFill>
                  <a:schemeClr val="tx1"/>
                </a:solidFill>
                <a:round/>
                <a:headEnd/>
                <a:tailEnd/>
              </a:ln>
            </p:spPr>
            <p:txBody>
              <a:bodyPr/>
              <a:lstStyle/>
              <a:p>
                <a:endParaRPr lang="en-US">
                  <a:latin typeface="Arial"/>
                  <a:cs typeface="Arial"/>
                </a:endParaRPr>
              </a:p>
            </p:txBody>
          </p:sp>
          <p:sp>
            <p:nvSpPr>
              <p:cNvPr id="17442" name="Line 8"/>
              <p:cNvSpPr>
                <a:spLocks noChangeShapeType="1"/>
              </p:cNvSpPr>
              <p:nvPr/>
            </p:nvSpPr>
            <p:spPr bwMode="auto">
              <a:xfrm>
                <a:off x="2424" y="3246"/>
                <a:ext cx="2400" cy="0"/>
              </a:xfrm>
              <a:prstGeom prst="line">
                <a:avLst/>
              </a:prstGeom>
              <a:noFill/>
              <a:ln w="9525">
                <a:solidFill>
                  <a:schemeClr val="tx1"/>
                </a:solidFill>
                <a:round/>
                <a:headEnd/>
                <a:tailEnd/>
              </a:ln>
            </p:spPr>
            <p:txBody>
              <a:bodyPr/>
              <a:lstStyle/>
              <a:p>
                <a:endParaRPr lang="en-US">
                  <a:latin typeface="Arial"/>
                  <a:cs typeface="Arial"/>
                </a:endParaRPr>
              </a:p>
            </p:txBody>
          </p:sp>
        </p:grpSp>
        <p:sp>
          <p:nvSpPr>
            <p:cNvPr id="17439" name="Text Box 9"/>
            <p:cNvSpPr txBox="1">
              <a:spLocks noChangeArrowheads="1"/>
            </p:cNvSpPr>
            <p:nvPr/>
          </p:nvSpPr>
          <p:spPr bwMode="auto">
            <a:xfrm>
              <a:off x="2305" y="942"/>
              <a:ext cx="233" cy="245"/>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P</a:t>
              </a:r>
            </a:p>
          </p:txBody>
        </p:sp>
        <p:sp>
          <p:nvSpPr>
            <p:cNvPr id="17440" name="Text Box 10"/>
            <p:cNvSpPr txBox="1">
              <a:spLocks noChangeArrowheads="1"/>
            </p:cNvSpPr>
            <p:nvPr/>
          </p:nvSpPr>
          <p:spPr bwMode="auto">
            <a:xfrm>
              <a:off x="4784" y="3363"/>
              <a:ext cx="233" cy="245"/>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Q</a:t>
              </a:r>
            </a:p>
          </p:txBody>
        </p:sp>
      </p:grpSp>
      <p:sp>
        <p:nvSpPr>
          <p:cNvPr id="17416" name="Text Box 11"/>
          <p:cNvSpPr txBox="1">
            <a:spLocks noChangeArrowheads="1"/>
          </p:cNvSpPr>
          <p:nvPr/>
        </p:nvSpPr>
        <p:spPr bwMode="auto">
          <a:xfrm>
            <a:off x="9375775" y="3854451"/>
            <a:ext cx="369888" cy="442913"/>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D</a:t>
            </a:r>
          </a:p>
        </p:txBody>
      </p:sp>
      <p:sp>
        <p:nvSpPr>
          <p:cNvPr id="17417" name="Line 12"/>
          <p:cNvSpPr>
            <a:spLocks noChangeShapeType="1"/>
          </p:cNvSpPr>
          <p:nvPr/>
        </p:nvSpPr>
        <p:spPr bwMode="auto">
          <a:xfrm>
            <a:off x="5784850" y="1485900"/>
            <a:ext cx="3659188" cy="2522538"/>
          </a:xfrm>
          <a:prstGeom prst="line">
            <a:avLst/>
          </a:prstGeom>
          <a:noFill/>
          <a:ln w="28575">
            <a:solidFill>
              <a:srgbClr val="336699"/>
            </a:solidFill>
            <a:round/>
            <a:headEnd/>
            <a:tailEnd/>
          </a:ln>
        </p:spPr>
        <p:txBody>
          <a:bodyPr/>
          <a:lstStyle/>
          <a:p>
            <a:endParaRPr lang="en-US">
              <a:latin typeface="Arial"/>
              <a:cs typeface="Arial"/>
            </a:endParaRPr>
          </a:p>
        </p:txBody>
      </p:sp>
      <p:sp>
        <p:nvSpPr>
          <p:cNvPr id="17418" name="Text Box 13"/>
          <p:cNvSpPr txBox="1">
            <a:spLocks noChangeArrowheads="1"/>
          </p:cNvSpPr>
          <p:nvPr/>
        </p:nvSpPr>
        <p:spPr bwMode="auto">
          <a:xfrm>
            <a:off x="9358314" y="2441576"/>
            <a:ext cx="369887" cy="442913"/>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S</a:t>
            </a:r>
          </a:p>
        </p:txBody>
      </p:sp>
      <p:sp>
        <p:nvSpPr>
          <p:cNvPr id="17419" name="Line 14"/>
          <p:cNvSpPr>
            <a:spLocks noChangeShapeType="1"/>
          </p:cNvSpPr>
          <p:nvPr/>
        </p:nvSpPr>
        <p:spPr bwMode="auto">
          <a:xfrm flipV="1">
            <a:off x="5781676" y="2749551"/>
            <a:ext cx="3622675" cy="2805113"/>
          </a:xfrm>
          <a:prstGeom prst="line">
            <a:avLst/>
          </a:prstGeom>
          <a:noFill/>
          <a:ln w="28575">
            <a:solidFill>
              <a:srgbClr val="336699"/>
            </a:solidFill>
            <a:round/>
            <a:headEnd/>
            <a:tailEnd/>
          </a:ln>
        </p:spPr>
        <p:txBody>
          <a:bodyPr/>
          <a:lstStyle/>
          <a:p>
            <a:endParaRPr lang="en-US">
              <a:latin typeface="Arial"/>
              <a:cs typeface="Arial"/>
            </a:endParaRPr>
          </a:p>
        </p:txBody>
      </p:sp>
      <p:grpSp>
        <p:nvGrpSpPr>
          <p:cNvPr id="4" name="Group 15"/>
          <p:cNvGrpSpPr>
            <a:grpSpLocks/>
          </p:cNvGrpSpPr>
          <p:nvPr/>
        </p:nvGrpSpPr>
        <p:grpSpPr bwMode="auto">
          <a:xfrm>
            <a:off x="5251451" y="3836988"/>
            <a:ext cx="2449513" cy="442912"/>
            <a:chOff x="2348" y="2417"/>
            <a:chExt cx="1543" cy="279"/>
          </a:xfrm>
        </p:grpSpPr>
        <p:sp>
          <p:nvSpPr>
            <p:cNvPr id="17436" name="Text Box 16"/>
            <p:cNvSpPr txBox="1">
              <a:spLocks noChangeArrowheads="1"/>
            </p:cNvSpPr>
            <p:nvPr/>
          </p:nvSpPr>
          <p:spPr bwMode="auto">
            <a:xfrm>
              <a:off x="2348" y="2417"/>
              <a:ext cx="335" cy="279"/>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P</a:t>
              </a:r>
              <a:r>
                <a:rPr lang="en-US" sz="2300" i="1" baseline="-25000">
                  <a:latin typeface="Arial"/>
                  <a:cs typeface="Arial"/>
                </a:rPr>
                <a:t>S</a:t>
              </a:r>
            </a:p>
          </p:txBody>
        </p:sp>
        <p:sp>
          <p:nvSpPr>
            <p:cNvPr id="17437" name="Line 17"/>
            <p:cNvSpPr>
              <a:spLocks noChangeShapeType="1"/>
            </p:cNvSpPr>
            <p:nvPr/>
          </p:nvSpPr>
          <p:spPr bwMode="auto">
            <a:xfrm flipH="1">
              <a:off x="2682" y="2556"/>
              <a:ext cx="1209" cy="0"/>
            </a:xfrm>
            <a:prstGeom prst="line">
              <a:avLst/>
            </a:prstGeom>
            <a:noFill/>
            <a:ln w="9525">
              <a:solidFill>
                <a:schemeClr val="tx1"/>
              </a:solidFill>
              <a:prstDash val="dash"/>
              <a:round/>
              <a:headEnd/>
              <a:tailEnd/>
            </a:ln>
          </p:spPr>
          <p:txBody>
            <a:bodyPr/>
            <a:lstStyle/>
            <a:p>
              <a:endParaRPr lang="en-US">
                <a:latin typeface="Arial"/>
                <a:cs typeface="Arial"/>
              </a:endParaRPr>
            </a:p>
          </p:txBody>
        </p:sp>
      </p:grpSp>
      <p:grpSp>
        <p:nvGrpSpPr>
          <p:cNvPr id="5" name="Group 18"/>
          <p:cNvGrpSpPr>
            <a:grpSpLocks/>
          </p:cNvGrpSpPr>
          <p:nvPr/>
        </p:nvGrpSpPr>
        <p:grpSpPr bwMode="auto">
          <a:xfrm>
            <a:off x="5246689" y="2584451"/>
            <a:ext cx="2454275" cy="442913"/>
            <a:chOff x="2345" y="1628"/>
            <a:chExt cx="1546" cy="279"/>
          </a:xfrm>
        </p:grpSpPr>
        <p:sp>
          <p:nvSpPr>
            <p:cNvPr id="17434" name="Text Box 19"/>
            <p:cNvSpPr txBox="1">
              <a:spLocks noChangeArrowheads="1"/>
            </p:cNvSpPr>
            <p:nvPr/>
          </p:nvSpPr>
          <p:spPr bwMode="auto">
            <a:xfrm>
              <a:off x="2345" y="1628"/>
              <a:ext cx="335" cy="279"/>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P</a:t>
              </a:r>
              <a:r>
                <a:rPr lang="en-US" sz="2300" i="1" baseline="-25000">
                  <a:latin typeface="Arial"/>
                  <a:cs typeface="Arial"/>
                </a:rPr>
                <a:t>B</a:t>
              </a:r>
            </a:p>
          </p:txBody>
        </p:sp>
        <p:sp>
          <p:nvSpPr>
            <p:cNvPr id="17435" name="Line 20"/>
            <p:cNvSpPr>
              <a:spLocks noChangeShapeType="1"/>
            </p:cNvSpPr>
            <p:nvPr/>
          </p:nvSpPr>
          <p:spPr bwMode="auto">
            <a:xfrm flipH="1">
              <a:off x="2682" y="1770"/>
              <a:ext cx="1209" cy="0"/>
            </a:xfrm>
            <a:prstGeom prst="line">
              <a:avLst/>
            </a:prstGeom>
            <a:noFill/>
            <a:ln w="9525">
              <a:solidFill>
                <a:schemeClr val="tx1"/>
              </a:solidFill>
              <a:prstDash val="dash"/>
              <a:round/>
              <a:headEnd/>
              <a:tailEnd/>
            </a:ln>
          </p:spPr>
          <p:txBody>
            <a:bodyPr/>
            <a:lstStyle/>
            <a:p>
              <a:endParaRPr lang="en-US">
                <a:latin typeface="Arial"/>
                <a:cs typeface="Arial"/>
              </a:endParaRPr>
            </a:p>
          </p:txBody>
        </p:sp>
      </p:grpSp>
      <p:grpSp>
        <p:nvGrpSpPr>
          <p:cNvPr id="6" name="Group 22"/>
          <p:cNvGrpSpPr>
            <a:grpSpLocks/>
          </p:cNvGrpSpPr>
          <p:nvPr/>
        </p:nvGrpSpPr>
        <p:grpSpPr bwMode="auto">
          <a:xfrm>
            <a:off x="5794376" y="3400426"/>
            <a:ext cx="2767013" cy="2149475"/>
            <a:chOff x="357" y="2450"/>
            <a:chExt cx="795" cy="646"/>
          </a:xfrm>
        </p:grpSpPr>
        <p:sp>
          <p:nvSpPr>
            <p:cNvPr id="17432" name="Line 23"/>
            <p:cNvSpPr>
              <a:spLocks noChangeShapeType="1"/>
            </p:cNvSpPr>
            <p:nvPr/>
          </p:nvSpPr>
          <p:spPr bwMode="auto">
            <a:xfrm>
              <a:off x="357" y="2450"/>
              <a:ext cx="795" cy="0"/>
            </a:xfrm>
            <a:prstGeom prst="line">
              <a:avLst/>
            </a:prstGeom>
            <a:noFill/>
            <a:ln w="9525">
              <a:solidFill>
                <a:schemeClr val="tx1"/>
              </a:solidFill>
              <a:prstDash val="dash"/>
              <a:round/>
              <a:headEnd/>
              <a:tailEnd/>
            </a:ln>
          </p:spPr>
          <p:txBody>
            <a:bodyPr/>
            <a:lstStyle/>
            <a:p>
              <a:endParaRPr lang="en-US">
                <a:latin typeface="Arial"/>
                <a:cs typeface="Arial"/>
              </a:endParaRPr>
            </a:p>
          </p:txBody>
        </p:sp>
        <p:sp>
          <p:nvSpPr>
            <p:cNvPr id="17433" name="Line 24"/>
            <p:cNvSpPr>
              <a:spLocks noChangeShapeType="1"/>
            </p:cNvSpPr>
            <p:nvPr/>
          </p:nvSpPr>
          <p:spPr bwMode="auto">
            <a:xfrm>
              <a:off x="1152" y="2451"/>
              <a:ext cx="0" cy="645"/>
            </a:xfrm>
            <a:prstGeom prst="line">
              <a:avLst/>
            </a:prstGeom>
            <a:noFill/>
            <a:ln w="9525">
              <a:solidFill>
                <a:schemeClr val="tx1"/>
              </a:solidFill>
              <a:prstDash val="dash"/>
              <a:round/>
              <a:headEnd/>
              <a:tailEnd/>
            </a:ln>
          </p:spPr>
          <p:txBody>
            <a:bodyPr/>
            <a:lstStyle/>
            <a:p>
              <a:endParaRPr lang="en-US">
                <a:latin typeface="Arial"/>
                <a:cs typeface="Arial"/>
              </a:endParaRPr>
            </a:p>
          </p:txBody>
        </p:sp>
      </p:grpSp>
      <p:sp>
        <p:nvSpPr>
          <p:cNvPr id="17423" name="Text Box 25"/>
          <p:cNvSpPr txBox="1">
            <a:spLocks noChangeArrowheads="1"/>
          </p:cNvSpPr>
          <p:nvPr/>
        </p:nvSpPr>
        <p:spPr bwMode="auto">
          <a:xfrm>
            <a:off x="8261351" y="5551488"/>
            <a:ext cx="588963" cy="442912"/>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Q</a:t>
            </a:r>
            <a:r>
              <a:rPr lang="en-US" sz="2300" i="1" baseline="-25000">
                <a:latin typeface="Arial"/>
                <a:cs typeface="Arial"/>
              </a:rPr>
              <a:t>E</a:t>
            </a:r>
          </a:p>
        </p:txBody>
      </p:sp>
      <p:sp>
        <p:nvSpPr>
          <p:cNvPr id="17424" name="Text Box 26"/>
          <p:cNvSpPr txBox="1">
            <a:spLocks noChangeArrowheads="1"/>
          </p:cNvSpPr>
          <p:nvPr/>
        </p:nvSpPr>
        <p:spPr bwMode="auto">
          <a:xfrm>
            <a:off x="7404101" y="5551488"/>
            <a:ext cx="588963" cy="442912"/>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Q</a:t>
            </a:r>
            <a:r>
              <a:rPr lang="en-US" sz="2300" i="1" baseline="-25000">
                <a:latin typeface="Arial"/>
                <a:cs typeface="Arial"/>
              </a:rPr>
              <a:t>T</a:t>
            </a:r>
          </a:p>
        </p:txBody>
      </p:sp>
      <p:sp>
        <p:nvSpPr>
          <p:cNvPr id="17425" name="Text Box 27"/>
          <p:cNvSpPr txBox="1">
            <a:spLocks noChangeArrowheads="1"/>
          </p:cNvSpPr>
          <p:nvPr/>
        </p:nvSpPr>
        <p:spPr bwMode="auto">
          <a:xfrm>
            <a:off x="6210301" y="2181226"/>
            <a:ext cx="371475" cy="442913"/>
          </a:xfrm>
          <a:prstGeom prst="rect">
            <a:avLst/>
          </a:prstGeom>
          <a:noFill/>
          <a:ln w="9525">
            <a:noFill/>
            <a:miter lim="800000"/>
            <a:headEnd/>
            <a:tailEnd/>
          </a:ln>
        </p:spPr>
        <p:txBody>
          <a:bodyPr>
            <a:spAutoFit/>
          </a:bodyPr>
          <a:lstStyle/>
          <a:p>
            <a:pPr algn="ctr">
              <a:spcBef>
                <a:spcPct val="50000"/>
              </a:spcBef>
            </a:pPr>
            <a:r>
              <a:rPr lang="en-US" sz="2300">
                <a:latin typeface="Arial"/>
                <a:cs typeface="Arial"/>
              </a:rPr>
              <a:t>A</a:t>
            </a:r>
          </a:p>
        </p:txBody>
      </p:sp>
      <p:sp>
        <p:nvSpPr>
          <p:cNvPr id="17426" name="Text Box 28"/>
          <p:cNvSpPr txBox="1">
            <a:spLocks noChangeArrowheads="1"/>
          </p:cNvSpPr>
          <p:nvPr/>
        </p:nvSpPr>
        <p:spPr bwMode="auto">
          <a:xfrm>
            <a:off x="6534151" y="2886076"/>
            <a:ext cx="371475" cy="442913"/>
          </a:xfrm>
          <a:prstGeom prst="rect">
            <a:avLst/>
          </a:prstGeom>
          <a:noFill/>
          <a:ln w="9525">
            <a:noFill/>
            <a:miter lim="800000"/>
            <a:headEnd/>
            <a:tailEnd/>
          </a:ln>
        </p:spPr>
        <p:txBody>
          <a:bodyPr>
            <a:spAutoFit/>
          </a:bodyPr>
          <a:lstStyle/>
          <a:p>
            <a:pPr algn="ctr">
              <a:spcBef>
                <a:spcPct val="50000"/>
              </a:spcBef>
            </a:pPr>
            <a:r>
              <a:rPr lang="en-US" sz="2300">
                <a:latin typeface="Arial"/>
                <a:cs typeface="Arial"/>
              </a:rPr>
              <a:t>B</a:t>
            </a:r>
          </a:p>
        </p:txBody>
      </p:sp>
      <p:sp>
        <p:nvSpPr>
          <p:cNvPr id="17427" name="Text Box 29"/>
          <p:cNvSpPr txBox="1">
            <a:spLocks noChangeArrowheads="1"/>
          </p:cNvSpPr>
          <p:nvPr/>
        </p:nvSpPr>
        <p:spPr bwMode="auto">
          <a:xfrm>
            <a:off x="7724776" y="2962276"/>
            <a:ext cx="371475" cy="442913"/>
          </a:xfrm>
          <a:prstGeom prst="rect">
            <a:avLst/>
          </a:prstGeom>
          <a:noFill/>
          <a:ln w="9525">
            <a:noFill/>
            <a:miter lim="800000"/>
            <a:headEnd/>
            <a:tailEnd/>
          </a:ln>
        </p:spPr>
        <p:txBody>
          <a:bodyPr>
            <a:spAutoFit/>
          </a:bodyPr>
          <a:lstStyle/>
          <a:p>
            <a:pPr algn="ctr">
              <a:spcBef>
                <a:spcPct val="50000"/>
              </a:spcBef>
            </a:pPr>
            <a:r>
              <a:rPr lang="en-US" sz="2300">
                <a:latin typeface="Arial"/>
                <a:cs typeface="Arial"/>
              </a:rPr>
              <a:t>C</a:t>
            </a:r>
          </a:p>
        </p:txBody>
      </p:sp>
      <p:sp>
        <p:nvSpPr>
          <p:cNvPr id="17428" name="Text Box 30"/>
          <p:cNvSpPr txBox="1">
            <a:spLocks noChangeArrowheads="1"/>
          </p:cNvSpPr>
          <p:nvPr/>
        </p:nvSpPr>
        <p:spPr bwMode="auto">
          <a:xfrm>
            <a:off x="6553201" y="3505201"/>
            <a:ext cx="371475" cy="442913"/>
          </a:xfrm>
          <a:prstGeom prst="rect">
            <a:avLst/>
          </a:prstGeom>
          <a:noFill/>
          <a:ln w="9525">
            <a:noFill/>
            <a:miter lim="800000"/>
            <a:headEnd/>
            <a:tailEnd/>
          </a:ln>
        </p:spPr>
        <p:txBody>
          <a:bodyPr>
            <a:spAutoFit/>
          </a:bodyPr>
          <a:lstStyle/>
          <a:p>
            <a:pPr algn="ctr">
              <a:spcBef>
                <a:spcPct val="50000"/>
              </a:spcBef>
            </a:pPr>
            <a:r>
              <a:rPr lang="en-US" sz="2300">
                <a:latin typeface="Arial"/>
                <a:cs typeface="Arial"/>
              </a:rPr>
              <a:t>D</a:t>
            </a:r>
          </a:p>
        </p:txBody>
      </p:sp>
      <p:sp>
        <p:nvSpPr>
          <p:cNvPr id="17429" name="Text Box 31"/>
          <p:cNvSpPr txBox="1">
            <a:spLocks noChangeArrowheads="1"/>
          </p:cNvSpPr>
          <p:nvPr/>
        </p:nvSpPr>
        <p:spPr bwMode="auto">
          <a:xfrm>
            <a:off x="7724776" y="3400426"/>
            <a:ext cx="371475" cy="442913"/>
          </a:xfrm>
          <a:prstGeom prst="rect">
            <a:avLst/>
          </a:prstGeom>
          <a:noFill/>
          <a:ln w="9525">
            <a:noFill/>
            <a:miter lim="800000"/>
            <a:headEnd/>
            <a:tailEnd/>
          </a:ln>
        </p:spPr>
        <p:txBody>
          <a:bodyPr>
            <a:spAutoFit/>
          </a:bodyPr>
          <a:lstStyle/>
          <a:p>
            <a:pPr algn="ctr">
              <a:spcBef>
                <a:spcPct val="50000"/>
              </a:spcBef>
            </a:pPr>
            <a:r>
              <a:rPr lang="en-US" sz="2300">
                <a:latin typeface="Arial"/>
                <a:cs typeface="Arial"/>
              </a:rPr>
              <a:t>E</a:t>
            </a:r>
          </a:p>
        </p:txBody>
      </p:sp>
      <p:sp>
        <p:nvSpPr>
          <p:cNvPr id="17430" name="Text Box 32"/>
          <p:cNvSpPr txBox="1">
            <a:spLocks noChangeArrowheads="1"/>
          </p:cNvSpPr>
          <p:nvPr/>
        </p:nvSpPr>
        <p:spPr bwMode="auto">
          <a:xfrm>
            <a:off x="6296026" y="4229101"/>
            <a:ext cx="371475" cy="442913"/>
          </a:xfrm>
          <a:prstGeom prst="rect">
            <a:avLst/>
          </a:prstGeom>
          <a:noFill/>
          <a:ln w="9525">
            <a:noFill/>
            <a:miter lim="800000"/>
            <a:headEnd/>
            <a:tailEnd/>
          </a:ln>
        </p:spPr>
        <p:txBody>
          <a:bodyPr>
            <a:spAutoFit/>
          </a:bodyPr>
          <a:lstStyle/>
          <a:p>
            <a:pPr algn="ctr">
              <a:spcBef>
                <a:spcPct val="50000"/>
              </a:spcBef>
            </a:pPr>
            <a:r>
              <a:rPr lang="en-US" sz="2300">
                <a:latin typeface="Arial"/>
                <a:cs typeface="Arial"/>
              </a:rPr>
              <a:t>F</a:t>
            </a:r>
          </a:p>
        </p:txBody>
      </p:sp>
      <p:sp>
        <p:nvSpPr>
          <p:cNvPr id="75809" name="Rectangle 33"/>
          <p:cNvSpPr>
            <a:spLocks noChangeArrowheads="1"/>
          </p:cNvSpPr>
          <p:nvPr/>
        </p:nvSpPr>
        <p:spPr bwMode="auto">
          <a:xfrm>
            <a:off x="874207" y="1953737"/>
            <a:ext cx="3694620" cy="3100584"/>
          </a:xfrm>
          <a:prstGeom prst="rect">
            <a:avLst/>
          </a:prstGeom>
          <a:noFill/>
          <a:ln w="9525">
            <a:noFill/>
            <a:miter lim="800000"/>
            <a:headEnd/>
            <a:tailEnd/>
          </a:ln>
        </p:spPr>
        <p:txBody>
          <a:bodyPr/>
          <a:lstStyle/>
          <a:p>
            <a:pPr>
              <a:lnSpc>
                <a:spcPct val="105000"/>
              </a:lnSpc>
              <a:spcBef>
                <a:spcPct val="45000"/>
              </a:spcBef>
              <a:buClr>
                <a:srgbClr val="00B85C"/>
              </a:buClr>
              <a:buSzPct val="120000"/>
              <a:buFont typeface="Wingdings" pitchFamily="2" charset="2"/>
              <a:buNone/>
            </a:pPr>
            <a:r>
              <a:rPr lang="en-US" sz="2600" dirty="0">
                <a:latin typeface="Arial"/>
                <a:cs typeface="Arial"/>
              </a:rPr>
              <a:t>C + E  is called the </a:t>
            </a:r>
            <a:r>
              <a:rPr lang="en-US" sz="2600" b="1" dirty="0">
                <a:solidFill>
                  <a:srgbClr val="CC0000"/>
                </a:solidFill>
                <a:latin typeface="Arial"/>
                <a:cs typeface="Arial"/>
              </a:rPr>
              <a:t>deadweight </a:t>
            </a:r>
            <a:r>
              <a:rPr lang="en-US" sz="2600" b="1" dirty="0" smtClean="0">
                <a:solidFill>
                  <a:srgbClr val="CC0000"/>
                </a:solidFill>
                <a:latin typeface="Arial"/>
                <a:cs typeface="Arial"/>
              </a:rPr>
              <a:t>loss</a:t>
            </a:r>
            <a:r>
              <a:rPr lang="en-US" sz="2600" dirty="0">
                <a:latin typeface="Arial"/>
                <a:cs typeface="Arial"/>
              </a:rPr>
              <a:t> (DWL)</a:t>
            </a:r>
            <a:r>
              <a:rPr lang="en-US" sz="2600" b="1" dirty="0" smtClean="0">
                <a:solidFill>
                  <a:srgbClr val="CC0000"/>
                </a:solidFill>
                <a:latin typeface="Arial"/>
                <a:cs typeface="Arial"/>
              </a:rPr>
              <a:t> or excess burden </a:t>
            </a:r>
            <a:r>
              <a:rPr lang="en-US" sz="2600" dirty="0" smtClean="0">
                <a:latin typeface="Arial"/>
                <a:cs typeface="Arial"/>
              </a:rPr>
              <a:t>of </a:t>
            </a:r>
            <a:r>
              <a:rPr lang="en-US" sz="2600" dirty="0">
                <a:latin typeface="Arial"/>
                <a:cs typeface="Arial"/>
              </a:rPr>
              <a:t>the tax, </a:t>
            </a:r>
            <a:r>
              <a:rPr lang="en-US" sz="2600" dirty="0" smtClean="0">
                <a:latin typeface="Arial"/>
                <a:cs typeface="Arial"/>
              </a:rPr>
              <a:t>It is the </a:t>
            </a:r>
            <a:r>
              <a:rPr lang="en-US" sz="2600" dirty="0">
                <a:latin typeface="Arial"/>
                <a:cs typeface="Arial"/>
              </a:rPr>
              <a:t>fall in </a:t>
            </a:r>
            <a:r>
              <a:rPr lang="en-US" sz="2600" dirty="0" smtClean="0">
                <a:latin typeface="Arial"/>
                <a:cs typeface="Arial"/>
              </a:rPr>
              <a:t>total surplus </a:t>
            </a:r>
            <a:r>
              <a:rPr lang="en-US" sz="2600" dirty="0">
                <a:latin typeface="Arial"/>
                <a:cs typeface="Arial"/>
              </a:rPr>
              <a:t>that </a:t>
            </a:r>
            <a:r>
              <a:rPr lang="en-US" sz="2600" dirty="0" smtClean="0">
                <a:latin typeface="Arial"/>
                <a:cs typeface="Arial"/>
              </a:rPr>
              <a:t>results from intervening in the market</a:t>
            </a:r>
            <a:endParaRPr lang="en-US" sz="2600" dirty="0">
              <a:latin typeface="Arial"/>
              <a:cs typeface="Arial"/>
            </a:endParaRPr>
          </a:p>
        </p:txBody>
      </p:sp>
    </p:spTree>
    <p:extLst>
      <p:ext uri="{BB962C8B-B14F-4D97-AF65-F5344CB8AC3E}">
        <p14:creationId xmlns:p14="http://schemas.microsoft.com/office/powerpoint/2010/main" val="3256977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5809"/>
                                        </p:tgtEl>
                                        <p:attrNameLst>
                                          <p:attrName>style.visibility</p:attrName>
                                        </p:attrNameLst>
                                      </p:cBhvr>
                                      <p:to>
                                        <p:strVal val="visible"/>
                                      </p:to>
                                    </p:set>
                                    <p:animEffect transition="in" filter="wipe(left)">
                                      <p:cBhvr>
                                        <p:cTn id="7" dur="500"/>
                                        <p:tgtEl>
                                          <p:spTgt spid="758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80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8" name="Rectangle 4"/>
          <p:cNvSpPr>
            <a:spLocks noGrp="1" noChangeArrowheads="1"/>
          </p:cNvSpPr>
          <p:nvPr>
            <p:ph type="title" idx="4294967295"/>
          </p:nvPr>
        </p:nvSpPr>
        <p:spPr/>
        <p:txBody>
          <a:bodyPr/>
          <a:lstStyle/>
          <a:p>
            <a:pPr eaLnBrk="1" hangingPunct="1"/>
            <a:r>
              <a:rPr lang="en-US" dirty="0" smtClean="0"/>
              <a:t>About the Deadweight Loss</a:t>
            </a:r>
          </a:p>
        </p:txBody>
      </p:sp>
      <p:grpSp>
        <p:nvGrpSpPr>
          <p:cNvPr id="8" name="Group 7"/>
          <p:cNvGrpSpPr/>
          <p:nvPr/>
        </p:nvGrpSpPr>
        <p:grpSpPr>
          <a:xfrm>
            <a:off x="6275386" y="1261286"/>
            <a:ext cx="4305301" cy="4824413"/>
            <a:chOff x="5592763" y="927101"/>
            <a:chExt cx="4305301" cy="4824413"/>
          </a:xfrm>
        </p:grpSpPr>
        <p:grpSp>
          <p:nvGrpSpPr>
            <p:cNvPr id="3" name="Group 6"/>
            <p:cNvGrpSpPr>
              <a:grpSpLocks/>
            </p:cNvGrpSpPr>
            <p:nvPr/>
          </p:nvGrpSpPr>
          <p:grpSpPr bwMode="auto">
            <a:xfrm>
              <a:off x="5781676" y="1334263"/>
              <a:ext cx="3781425" cy="4218195"/>
              <a:chOff x="2424" y="1167"/>
              <a:chExt cx="2400" cy="2079"/>
            </a:xfrm>
          </p:grpSpPr>
          <p:sp>
            <p:nvSpPr>
              <p:cNvPr id="18458" name="Line 7"/>
              <p:cNvSpPr>
                <a:spLocks noChangeShapeType="1"/>
              </p:cNvSpPr>
              <p:nvPr/>
            </p:nvSpPr>
            <p:spPr bwMode="auto">
              <a:xfrm>
                <a:off x="2424" y="1167"/>
                <a:ext cx="0" cy="2079"/>
              </a:xfrm>
              <a:prstGeom prst="line">
                <a:avLst/>
              </a:prstGeom>
              <a:noFill/>
              <a:ln w="9525">
                <a:solidFill>
                  <a:schemeClr val="tx1"/>
                </a:solidFill>
                <a:round/>
                <a:headEnd/>
                <a:tailEnd/>
              </a:ln>
            </p:spPr>
            <p:txBody>
              <a:bodyPr/>
              <a:lstStyle/>
              <a:p>
                <a:endParaRPr lang="en-US">
                  <a:latin typeface="Arial"/>
                  <a:cs typeface="Arial"/>
                </a:endParaRPr>
              </a:p>
            </p:txBody>
          </p:sp>
          <p:sp>
            <p:nvSpPr>
              <p:cNvPr id="18459" name="Line 8"/>
              <p:cNvSpPr>
                <a:spLocks noChangeShapeType="1"/>
              </p:cNvSpPr>
              <p:nvPr/>
            </p:nvSpPr>
            <p:spPr bwMode="auto">
              <a:xfrm>
                <a:off x="2424" y="3246"/>
                <a:ext cx="2400" cy="0"/>
              </a:xfrm>
              <a:prstGeom prst="line">
                <a:avLst/>
              </a:prstGeom>
              <a:noFill/>
              <a:ln w="9525">
                <a:solidFill>
                  <a:schemeClr val="tx1"/>
                </a:solidFill>
                <a:round/>
                <a:headEnd/>
                <a:tailEnd/>
              </a:ln>
            </p:spPr>
            <p:txBody>
              <a:bodyPr/>
              <a:lstStyle/>
              <a:p>
                <a:endParaRPr lang="en-US">
                  <a:latin typeface="Arial"/>
                  <a:cs typeface="Arial"/>
                </a:endParaRPr>
              </a:p>
            </p:txBody>
          </p:sp>
        </p:grpSp>
        <p:sp>
          <p:nvSpPr>
            <p:cNvPr id="18456" name="Text Box 9"/>
            <p:cNvSpPr txBox="1">
              <a:spLocks noChangeArrowheads="1"/>
            </p:cNvSpPr>
            <p:nvPr/>
          </p:nvSpPr>
          <p:spPr bwMode="auto">
            <a:xfrm>
              <a:off x="5592763" y="927101"/>
              <a:ext cx="369888" cy="443354"/>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P</a:t>
              </a:r>
            </a:p>
          </p:txBody>
        </p:sp>
        <p:sp>
          <p:nvSpPr>
            <p:cNvPr id="18457" name="Text Box 10"/>
            <p:cNvSpPr txBox="1">
              <a:spLocks noChangeArrowheads="1"/>
            </p:cNvSpPr>
            <p:nvPr/>
          </p:nvSpPr>
          <p:spPr bwMode="auto">
            <a:xfrm>
              <a:off x="9528176" y="5308160"/>
              <a:ext cx="369888" cy="443354"/>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Q</a:t>
              </a:r>
            </a:p>
          </p:txBody>
        </p:sp>
      </p:grpSp>
      <p:sp>
        <p:nvSpPr>
          <p:cNvPr id="77848" name="Rectangle 24"/>
          <p:cNvSpPr>
            <a:spLocks noChangeArrowheads="1"/>
          </p:cNvSpPr>
          <p:nvPr/>
        </p:nvSpPr>
        <p:spPr bwMode="auto">
          <a:xfrm>
            <a:off x="1115368" y="1798655"/>
            <a:ext cx="3997972" cy="4754546"/>
          </a:xfrm>
          <a:prstGeom prst="rect">
            <a:avLst/>
          </a:prstGeom>
          <a:noFill/>
          <a:ln w="9525">
            <a:noFill/>
            <a:miter lim="800000"/>
            <a:headEnd/>
            <a:tailEnd/>
          </a:ln>
        </p:spPr>
        <p:txBody>
          <a:bodyPr/>
          <a:lstStyle/>
          <a:p>
            <a:pPr>
              <a:lnSpc>
                <a:spcPct val="105000"/>
              </a:lnSpc>
              <a:spcBef>
                <a:spcPct val="30000"/>
              </a:spcBef>
              <a:buClr>
                <a:srgbClr val="00B85C"/>
              </a:buClr>
              <a:buSzPct val="120000"/>
              <a:buFont typeface="Wingdings" pitchFamily="2" charset="2"/>
              <a:buNone/>
            </a:pPr>
            <a:r>
              <a:rPr lang="en-US" sz="2600" dirty="0" smtClean="0">
                <a:latin typeface="Arial"/>
                <a:cs typeface="Arial"/>
              </a:rPr>
              <a:t>Due to </a:t>
            </a:r>
            <a:r>
              <a:rPr lang="en-US" sz="2600" dirty="0">
                <a:latin typeface="Arial"/>
                <a:cs typeface="Arial"/>
              </a:rPr>
              <a:t>the </a:t>
            </a:r>
            <a:r>
              <a:rPr lang="en-US" sz="2600" dirty="0" smtClean="0">
                <a:latin typeface="Arial"/>
                <a:cs typeface="Arial"/>
              </a:rPr>
              <a:t>imposition of the tax</a:t>
            </a:r>
            <a:r>
              <a:rPr lang="en-US" sz="2600" dirty="0">
                <a:latin typeface="Arial"/>
                <a:cs typeface="Arial"/>
              </a:rPr>
              <a:t>, the units between </a:t>
            </a:r>
            <a:br>
              <a:rPr lang="en-US" sz="2600" dirty="0">
                <a:latin typeface="Arial"/>
                <a:cs typeface="Arial"/>
              </a:rPr>
            </a:br>
            <a:r>
              <a:rPr lang="en-US" sz="2300" i="1" dirty="0" smtClean="0">
                <a:latin typeface="Arial"/>
                <a:cs typeface="Arial"/>
              </a:rPr>
              <a:t>Q</a:t>
            </a:r>
            <a:r>
              <a:rPr lang="en-US" sz="2300" i="1" baseline="-25000" dirty="0" smtClean="0">
                <a:latin typeface="Arial"/>
                <a:cs typeface="Arial"/>
              </a:rPr>
              <a:t>T</a:t>
            </a:r>
            <a:r>
              <a:rPr lang="en-US" sz="2600" dirty="0" smtClean="0">
                <a:latin typeface="Arial"/>
                <a:cs typeface="Arial"/>
              </a:rPr>
              <a:t> &amp; </a:t>
            </a:r>
            <a:r>
              <a:rPr lang="en-US" sz="2300" i="1" dirty="0" smtClean="0">
                <a:latin typeface="Arial"/>
                <a:cs typeface="Arial"/>
              </a:rPr>
              <a:t>Q</a:t>
            </a:r>
            <a:r>
              <a:rPr lang="en-US" sz="2300" i="1" baseline="-25000" dirty="0" smtClean="0">
                <a:latin typeface="Arial"/>
                <a:cs typeface="Arial"/>
              </a:rPr>
              <a:t>E</a:t>
            </a:r>
            <a:r>
              <a:rPr lang="en-US" sz="2600" dirty="0" smtClean="0">
                <a:latin typeface="Arial"/>
                <a:cs typeface="Arial"/>
              </a:rPr>
              <a:t>  </a:t>
            </a:r>
            <a:r>
              <a:rPr lang="en-US" sz="2600" dirty="0">
                <a:latin typeface="Arial"/>
                <a:cs typeface="Arial"/>
              </a:rPr>
              <a:t>are not sold. </a:t>
            </a:r>
          </a:p>
          <a:p>
            <a:pPr>
              <a:lnSpc>
                <a:spcPct val="105000"/>
              </a:lnSpc>
              <a:spcBef>
                <a:spcPct val="30000"/>
              </a:spcBef>
              <a:buClr>
                <a:srgbClr val="00B85C"/>
              </a:buClr>
              <a:buSzPct val="120000"/>
              <a:buFont typeface="Wingdings" pitchFamily="2" charset="2"/>
              <a:buNone/>
            </a:pPr>
            <a:r>
              <a:rPr lang="en-US" sz="2600" dirty="0">
                <a:latin typeface="Arial"/>
                <a:cs typeface="Arial"/>
              </a:rPr>
              <a:t>The value of these units to buyers is greater than the cost of producing </a:t>
            </a:r>
            <a:r>
              <a:rPr lang="en-US" sz="2600" dirty="0" smtClean="0">
                <a:latin typeface="Arial"/>
                <a:cs typeface="Arial"/>
              </a:rPr>
              <a:t>them, consequently, </a:t>
            </a:r>
            <a:r>
              <a:rPr lang="en-US" sz="2600" dirty="0">
                <a:latin typeface="Arial"/>
                <a:cs typeface="Arial"/>
              </a:rPr>
              <a:t>the tax prevents some mutually beneficial </a:t>
            </a:r>
            <a:r>
              <a:rPr lang="en-US" sz="2600" dirty="0" smtClean="0">
                <a:latin typeface="Arial"/>
                <a:cs typeface="Arial"/>
              </a:rPr>
              <a:t>trades from occurring </a:t>
            </a:r>
            <a:endParaRPr lang="en-US" sz="2600" dirty="0">
              <a:latin typeface="Arial"/>
              <a:cs typeface="Arial"/>
            </a:endParaRPr>
          </a:p>
        </p:txBody>
      </p:sp>
      <p:grpSp>
        <p:nvGrpSpPr>
          <p:cNvPr id="10" name="Group 9"/>
          <p:cNvGrpSpPr/>
          <p:nvPr/>
        </p:nvGrpSpPr>
        <p:grpSpPr>
          <a:xfrm>
            <a:off x="5962651" y="1798655"/>
            <a:ext cx="4498974" cy="4508500"/>
            <a:chOff x="5246689" y="1485900"/>
            <a:chExt cx="4498974" cy="4508500"/>
          </a:xfrm>
        </p:grpSpPr>
        <p:sp>
          <p:nvSpPr>
            <p:cNvPr id="18436" name="AutoShape 2"/>
            <p:cNvSpPr>
              <a:spLocks noChangeArrowheads="1"/>
            </p:cNvSpPr>
            <p:nvPr/>
          </p:nvSpPr>
          <p:spPr bwMode="auto">
            <a:xfrm rot="5400000">
              <a:off x="7520782" y="3018632"/>
              <a:ext cx="1212850" cy="830263"/>
            </a:xfrm>
            <a:prstGeom prst="triangle">
              <a:avLst>
                <a:gd name="adj" fmla="val 47644"/>
              </a:avLst>
            </a:prstGeom>
            <a:solidFill>
              <a:srgbClr val="FFCC66"/>
            </a:solidFill>
            <a:ln w="38100">
              <a:noFill/>
              <a:miter lim="800000"/>
              <a:headEnd/>
              <a:tailEnd/>
            </a:ln>
          </p:spPr>
          <p:txBody>
            <a:bodyPr wrap="none" anchor="ctr"/>
            <a:lstStyle/>
            <a:p>
              <a:endParaRPr lang="en-US">
                <a:latin typeface="Arial"/>
                <a:cs typeface="Arial"/>
              </a:endParaRPr>
            </a:p>
          </p:txBody>
        </p:sp>
        <p:sp>
          <p:nvSpPr>
            <p:cNvPr id="18437" name="Line 3"/>
            <p:cNvSpPr>
              <a:spLocks noChangeShapeType="1"/>
            </p:cNvSpPr>
            <p:nvPr/>
          </p:nvSpPr>
          <p:spPr bwMode="auto">
            <a:xfrm>
              <a:off x="7705725" y="2805113"/>
              <a:ext cx="0" cy="2747962"/>
            </a:xfrm>
            <a:prstGeom prst="line">
              <a:avLst/>
            </a:prstGeom>
            <a:noFill/>
            <a:ln w="9525">
              <a:solidFill>
                <a:schemeClr val="tx1"/>
              </a:solidFill>
              <a:prstDash val="dash"/>
              <a:round/>
              <a:headEnd/>
              <a:tailEnd/>
            </a:ln>
          </p:spPr>
          <p:txBody>
            <a:bodyPr/>
            <a:lstStyle/>
            <a:p>
              <a:endParaRPr lang="en-US">
                <a:latin typeface="Arial"/>
                <a:cs typeface="Arial"/>
              </a:endParaRPr>
            </a:p>
          </p:txBody>
        </p:sp>
        <p:sp>
          <p:nvSpPr>
            <p:cNvPr id="18440" name="Text Box 11"/>
            <p:cNvSpPr txBox="1">
              <a:spLocks noChangeArrowheads="1"/>
            </p:cNvSpPr>
            <p:nvPr/>
          </p:nvSpPr>
          <p:spPr bwMode="auto">
            <a:xfrm>
              <a:off x="9375775" y="3854451"/>
              <a:ext cx="369888" cy="442913"/>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D</a:t>
              </a:r>
            </a:p>
          </p:txBody>
        </p:sp>
        <p:sp>
          <p:nvSpPr>
            <p:cNvPr id="18441" name="Line 12"/>
            <p:cNvSpPr>
              <a:spLocks noChangeShapeType="1"/>
            </p:cNvSpPr>
            <p:nvPr/>
          </p:nvSpPr>
          <p:spPr bwMode="auto">
            <a:xfrm>
              <a:off x="5784850" y="1485900"/>
              <a:ext cx="3659188" cy="2522538"/>
            </a:xfrm>
            <a:prstGeom prst="line">
              <a:avLst/>
            </a:prstGeom>
            <a:noFill/>
            <a:ln w="28575">
              <a:solidFill>
                <a:schemeClr val="tx1">
                  <a:lumMod val="65000"/>
                </a:schemeClr>
              </a:solidFill>
              <a:round/>
              <a:headEnd/>
              <a:tailEnd/>
            </a:ln>
          </p:spPr>
          <p:txBody>
            <a:bodyPr/>
            <a:lstStyle/>
            <a:p>
              <a:endParaRPr lang="en-US">
                <a:latin typeface="Arial"/>
                <a:cs typeface="Arial"/>
              </a:endParaRPr>
            </a:p>
          </p:txBody>
        </p:sp>
        <p:sp>
          <p:nvSpPr>
            <p:cNvPr id="18442" name="Text Box 13"/>
            <p:cNvSpPr txBox="1">
              <a:spLocks noChangeArrowheads="1"/>
            </p:cNvSpPr>
            <p:nvPr/>
          </p:nvSpPr>
          <p:spPr bwMode="auto">
            <a:xfrm>
              <a:off x="9358314" y="2441576"/>
              <a:ext cx="369887" cy="442913"/>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S</a:t>
              </a:r>
            </a:p>
          </p:txBody>
        </p:sp>
        <p:sp>
          <p:nvSpPr>
            <p:cNvPr id="18443" name="Line 14"/>
            <p:cNvSpPr>
              <a:spLocks noChangeShapeType="1"/>
            </p:cNvSpPr>
            <p:nvPr/>
          </p:nvSpPr>
          <p:spPr bwMode="auto">
            <a:xfrm flipV="1">
              <a:off x="5781676" y="2749551"/>
              <a:ext cx="3622675" cy="2805113"/>
            </a:xfrm>
            <a:prstGeom prst="line">
              <a:avLst/>
            </a:prstGeom>
            <a:noFill/>
            <a:ln w="28575">
              <a:solidFill>
                <a:schemeClr val="tx1">
                  <a:lumMod val="65000"/>
                </a:schemeClr>
              </a:solidFill>
              <a:round/>
              <a:headEnd/>
              <a:tailEnd/>
            </a:ln>
          </p:spPr>
          <p:txBody>
            <a:bodyPr/>
            <a:lstStyle/>
            <a:p>
              <a:endParaRPr lang="en-US">
                <a:latin typeface="Arial"/>
                <a:cs typeface="Arial"/>
              </a:endParaRPr>
            </a:p>
          </p:txBody>
        </p:sp>
        <p:grpSp>
          <p:nvGrpSpPr>
            <p:cNvPr id="7" name="Group 6"/>
            <p:cNvGrpSpPr/>
            <p:nvPr/>
          </p:nvGrpSpPr>
          <p:grpSpPr>
            <a:xfrm>
              <a:off x="5251451" y="3836988"/>
              <a:ext cx="2449513" cy="442912"/>
              <a:chOff x="5251451" y="3836988"/>
              <a:chExt cx="2449513" cy="442912"/>
            </a:xfrm>
          </p:grpSpPr>
          <p:sp>
            <p:nvSpPr>
              <p:cNvPr id="18453" name="Text Box 16"/>
              <p:cNvSpPr txBox="1">
                <a:spLocks noChangeArrowheads="1"/>
              </p:cNvSpPr>
              <p:nvPr/>
            </p:nvSpPr>
            <p:spPr bwMode="auto">
              <a:xfrm>
                <a:off x="5251451" y="3836988"/>
                <a:ext cx="531813" cy="442912"/>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P</a:t>
                </a:r>
                <a:r>
                  <a:rPr lang="en-US" sz="2300" i="1" baseline="-25000">
                    <a:latin typeface="Arial"/>
                    <a:cs typeface="Arial"/>
                  </a:rPr>
                  <a:t>S</a:t>
                </a:r>
              </a:p>
            </p:txBody>
          </p:sp>
          <p:sp>
            <p:nvSpPr>
              <p:cNvPr id="18454" name="Line 17"/>
              <p:cNvSpPr>
                <a:spLocks noChangeShapeType="1"/>
              </p:cNvSpPr>
              <p:nvPr/>
            </p:nvSpPr>
            <p:spPr bwMode="auto">
              <a:xfrm flipH="1">
                <a:off x="5781676" y="4057650"/>
                <a:ext cx="1919288" cy="0"/>
              </a:xfrm>
              <a:prstGeom prst="line">
                <a:avLst/>
              </a:prstGeom>
              <a:noFill/>
              <a:ln w="9525">
                <a:solidFill>
                  <a:schemeClr val="tx1"/>
                </a:solidFill>
                <a:prstDash val="dash"/>
                <a:round/>
                <a:headEnd/>
                <a:tailEnd/>
              </a:ln>
            </p:spPr>
            <p:txBody>
              <a:bodyPr/>
              <a:lstStyle/>
              <a:p>
                <a:endParaRPr lang="en-US">
                  <a:latin typeface="Arial"/>
                  <a:cs typeface="Arial"/>
                </a:endParaRPr>
              </a:p>
            </p:txBody>
          </p:sp>
        </p:grpSp>
        <p:grpSp>
          <p:nvGrpSpPr>
            <p:cNvPr id="6" name="Group 5"/>
            <p:cNvGrpSpPr/>
            <p:nvPr/>
          </p:nvGrpSpPr>
          <p:grpSpPr>
            <a:xfrm>
              <a:off x="5246689" y="2584451"/>
              <a:ext cx="2454276" cy="442913"/>
              <a:chOff x="5246689" y="2584451"/>
              <a:chExt cx="2454276" cy="442913"/>
            </a:xfrm>
          </p:grpSpPr>
          <p:sp>
            <p:nvSpPr>
              <p:cNvPr id="18451" name="Text Box 19"/>
              <p:cNvSpPr txBox="1">
                <a:spLocks noChangeArrowheads="1"/>
              </p:cNvSpPr>
              <p:nvPr/>
            </p:nvSpPr>
            <p:spPr bwMode="auto">
              <a:xfrm>
                <a:off x="5246689" y="2584451"/>
                <a:ext cx="531813" cy="442913"/>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P</a:t>
                </a:r>
                <a:r>
                  <a:rPr lang="en-US" sz="2300" i="1" baseline="-25000">
                    <a:latin typeface="Arial"/>
                    <a:cs typeface="Arial"/>
                  </a:rPr>
                  <a:t>B</a:t>
                </a:r>
              </a:p>
            </p:txBody>
          </p:sp>
          <p:sp>
            <p:nvSpPr>
              <p:cNvPr id="18452" name="Line 20"/>
              <p:cNvSpPr>
                <a:spLocks noChangeShapeType="1"/>
              </p:cNvSpPr>
              <p:nvPr/>
            </p:nvSpPr>
            <p:spPr bwMode="auto">
              <a:xfrm flipH="1">
                <a:off x="5781677" y="2809876"/>
                <a:ext cx="1919288" cy="0"/>
              </a:xfrm>
              <a:prstGeom prst="line">
                <a:avLst/>
              </a:prstGeom>
              <a:noFill/>
              <a:ln w="9525">
                <a:solidFill>
                  <a:schemeClr val="tx1"/>
                </a:solidFill>
                <a:prstDash val="dash"/>
                <a:round/>
                <a:headEnd/>
                <a:tailEnd/>
              </a:ln>
            </p:spPr>
            <p:txBody>
              <a:bodyPr/>
              <a:lstStyle/>
              <a:p>
                <a:endParaRPr lang="en-US">
                  <a:latin typeface="Arial"/>
                  <a:cs typeface="Arial"/>
                </a:endParaRPr>
              </a:p>
            </p:txBody>
          </p:sp>
        </p:grpSp>
        <p:sp>
          <p:nvSpPr>
            <p:cNvPr id="18446" name="Line 21"/>
            <p:cNvSpPr>
              <a:spLocks noChangeShapeType="1"/>
            </p:cNvSpPr>
            <p:nvPr/>
          </p:nvSpPr>
          <p:spPr bwMode="auto">
            <a:xfrm>
              <a:off x="8561388" y="3403600"/>
              <a:ext cx="0" cy="2146300"/>
            </a:xfrm>
            <a:prstGeom prst="line">
              <a:avLst/>
            </a:prstGeom>
            <a:noFill/>
            <a:ln w="9525">
              <a:solidFill>
                <a:schemeClr val="tx1"/>
              </a:solidFill>
              <a:prstDash val="dash"/>
              <a:round/>
              <a:headEnd/>
              <a:tailEnd/>
            </a:ln>
          </p:spPr>
          <p:txBody>
            <a:bodyPr/>
            <a:lstStyle/>
            <a:p>
              <a:endParaRPr lang="en-US">
                <a:latin typeface="Arial"/>
                <a:cs typeface="Arial"/>
              </a:endParaRPr>
            </a:p>
          </p:txBody>
        </p:sp>
        <p:sp>
          <p:nvSpPr>
            <p:cNvPr id="18447" name="Text Box 22"/>
            <p:cNvSpPr txBox="1">
              <a:spLocks noChangeArrowheads="1"/>
            </p:cNvSpPr>
            <p:nvPr/>
          </p:nvSpPr>
          <p:spPr bwMode="auto">
            <a:xfrm>
              <a:off x="8261351" y="5551488"/>
              <a:ext cx="588963" cy="442912"/>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Q</a:t>
              </a:r>
              <a:r>
                <a:rPr lang="en-US" sz="2300" i="1" baseline="-25000">
                  <a:latin typeface="Arial"/>
                  <a:cs typeface="Arial"/>
                </a:rPr>
                <a:t>E</a:t>
              </a:r>
            </a:p>
          </p:txBody>
        </p:sp>
        <p:sp>
          <p:nvSpPr>
            <p:cNvPr id="18448" name="Text Box 23"/>
            <p:cNvSpPr txBox="1">
              <a:spLocks noChangeArrowheads="1"/>
            </p:cNvSpPr>
            <p:nvPr/>
          </p:nvSpPr>
          <p:spPr bwMode="auto">
            <a:xfrm>
              <a:off x="7404101" y="5551488"/>
              <a:ext cx="588963" cy="442912"/>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Q</a:t>
              </a:r>
              <a:r>
                <a:rPr lang="en-US" sz="2300" i="1" baseline="-25000">
                  <a:latin typeface="Arial"/>
                  <a:cs typeface="Arial"/>
                </a:rPr>
                <a:t>T</a:t>
              </a:r>
            </a:p>
          </p:txBody>
        </p:sp>
        <p:sp>
          <p:nvSpPr>
            <p:cNvPr id="77849" name="AutoShape 25"/>
            <p:cNvSpPr>
              <a:spLocks/>
            </p:cNvSpPr>
            <p:nvPr/>
          </p:nvSpPr>
          <p:spPr bwMode="auto">
            <a:xfrm rot="5400000">
              <a:off x="7981157" y="4958557"/>
              <a:ext cx="306388" cy="860425"/>
            </a:xfrm>
            <a:prstGeom prst="leftBrace">
              <a:avLst>
                <a:gd name="adj1" fmla="val 41617"/>
                <a:gd name="adj2" fmla="val 50000"/>
              </a:avLst>
            </a:prstGeom>
            <a:noFill/>
            <a:ln w="28575">
              <a:solidFill>
                <a:srgbClr val="FF0000"/>
              </a:solidFill>
              <a:round/>
              <a:headEnd/>
              <a:tailEnd/>
            </a:ln>
          </p:spPr>
          <p:txBody>
            <a:bodyPr wrap="none" anchor="ctr"/>
            <a:lstStyle/>
            <a:p>
              <a:endParaRPr lang="en-US">
                <a:latin typeface="Arial"/>
                <a:cs typeface="Arial"/>
              </a:endParaRPr>
            </a:p>
          </p:txBody>
        </p:sp>
      </p:grpSp>
    </p:spTree>
    <p:extLst>
      <p:ext uri="{BB962C8B-B14F-4D97-AF65-F5344CB8AC3E}">
        <p14:creationId xmlns:p14="http://schemas.microsoft.com/office/powerpoint/2010/main" val="350268256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7848">
                                            <p:txEl>
                                              <p:pRg st="0" end="0"/>
                                            </p:txEl>
                                          </p:spTgt>
                                        </p:tgtEl>
                                        <p:attrNameLst>
                                          <p:attrName>style.visibility</p:attrName>
                                        </p:attrNameLst>
                                      </p:cBhvr>
                                      <p:to>
                                        <p:strVal val="visible"/>
                                      </p:to>
                                    </p:set>
                                    <p:animEffect transition="in" filter="wipe(left)">
                                      <p:cBhvr>
                                        <p:cTn id="7" dur="500"/>
                                        <p:tgtEl>
                                          <p:spTgt spid="7784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7848">
                                            <p:txEl>
                                              <p:pRg st="1" end="1"/>
                                            </p:txEl>
                                          </p:spTgt>
                                        </p:tgtEl>
                                        <p:attrNameLst>
                                          <p:attrName>style.visibility</p:attrName>
                                        </p:attrNameLst>
                                      </p:cBhvr>
                                      <p:to>
                                        <p:strVal val="visible"/>
                                      </p:to>
                                    </p:set>
                                    <p:animEffect transition="in" filter="wipe(left)">
                                      <p:cBhvr>
                                        <p:cTn id="12" dur="500"/>
                                        <p:tgtEl>
                                          <p:spTgt spid="7784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48"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3733800" y="3168651"/>
            <a:ext cx="755650" cy="1101725"/>
            <a:chOff x="3545" y="1996"/>
            <a:chExt cx="476" cy="694"/>
          </a:xfrm>
        </p:grpSpPr>
        <p:sp>
          <p:nvSpPr>
            <p:cNvPr id="23575" name="AutoShape 4"/>
            <p:cNvSpPr>
              <a:spLocks noChangeArrowheads="1"/>
            </p:cNvSpPr>
            <p:nvPr/>
          </p:nvSpPr>
          <p:spPr bwMode="auto">
            <a:xfrm>
              <a:off x="3546" y="1996"/>
              <a:ext cx="470" cy="250"/>
            </a:xfrm>
            <a:prstGeom prst="rtTriangle">
              <a:avLst/>
            </a:prstGeom>
            <a:solidFill>
              <a:srgbClr val="FFFF66"/>
            </a:solidFill>
            <a:ln w="9525">
              <a:noFill/>
              <a:miter lim="800000"/>
              <a:headEnd/>
              <a:tailEnd/>
            </a:ln>
          </p:spPr>
          <p:txBody>
            <a:bodyPr wrap="none" anchor="ctr"/>
            <a:lstStyle/>
            <a:p>
              <a:endParaRPr lang="en-US">
                <a:latin typeface="Arial"/>
                <a:cs typeface="Arial"/>
              </a:endParaRPr>
            </a:p>
          </p:txBody>
        </p:sp>
        <p:sp>
          <p:nvSpPr>
            <p:cNvPr id="23576" name="AutoShape 5"/>
            <p:cNvSpPr>
              <a:spLocks noChangeArrowheads="1"/>
            </p:cNvSpPr>
            <p:nvPr/>
          </p:nvSpPr>
          <p:spPr bwMode="auto">
            <a:xfrm flipV="1">
              <a:off x="3545" y="2240"/>
              <a:ext cx="476" cy="450"/>
            </a:xfrm>
            <a:prstGeom prst="rtTriangle">
              <a:avLst/>
            </a:prstGeom>
            <a:solidFill>
              <a:srgbClr val="FFFF66"/>
            </a:solidFill>
            <a:ln w="9525">
              <a:noFill/>
              <a:miter lim="800000"/>
              <a:headEnd/>
              <a:tailEnd/>
            </a:ln>
          </p:spPr>
          <p:txBody>
            <a:bodyPr rot="10800000" wrap="none" anchor="ctr"/>
            <a:lstStyle/>
            <a:p>
              <a:endParaRPr lang="en-US">
                <a:latin typeface="Arial"/>
                <a:cs typeface="Arial"/>
              </a:endParaRPr>
            </a:p>
          </p:txBody>
        </p:sp>
      </p:grpSp>
      <p:sp>
        <p:nvSpPr>
          <p:cNvPr id="23557" name="Rectangle 6"/>
          <p:cNvSpPr>
            <a:spLocks noGrp="1" noChangeArrowheads="1"/>
          </p:cNvSpPr>
          <p:nvPr>
            <p:ph type="title" idx="4294967295"/>
          </p:nvPr>
        </p:nvSpPr>
        <p:spPr/>
        <p:txBody>
          <a:bodyPr/>
          <a:lstStyle/>
          <a:p>
            <a:pPr eaLnBrk="1" hangingPunct="1"/>
            <a:r>
              <a:rPr lang="en-US" dirty="0" smtClean="0"/>
              <a:t>Deadweight Loss &amp; Elasticity</a:t>
            </a:r>
          </a:p>
        </p:txBody>
      </p:sp>
      <p:grpSp>
        <p:nvGrpSpPr>
          <p:cNvPr id="3" name="Group 7"/>
          <p:cNvGrpSpPr>
            <a:grpSpLocks/>
          </p:cNvGrpSpPr>
          <p:nvPr/>
        </p:nvGrpSpPr>
        <p:grpSpPr bwMode="auto">
          <a:xfrm>
            <a:off x="2174875" y="1524000"/>
            <a:ext cx="4305300" cy="4286250"/>
            <a:chOff x="2305" y="942"/>
            <a:chExt cx="2712" cy="2700"/>
          </a:xfrm>
        </p:grpSpPr>
        <p:grpSp>
          <p:nvGrpSpPr>
            <p:cNvPr id="4" name="Group 8"/>
            <p:cNvGrpSpPr>
              <a:grpSpLocks/>
            </p:cNvGrpSpPr>
            <p:nvPr/>
          </p:nvGrpSpPr>
          <p:grpSpPr bwMode="auto">
            <a:xfrm>
              <a:off x="2424" y="1167"/>
              <a:ext cx="2382" cy="2331"/>
              <a:chOff x="2424" y="1167"/>
              <a:chExt cx="2400" cy="2079"/>
            </a:xfrm>
          </p:grpSpPr>
          <p:sp>
            <p:nvSpPr>
              <p:cNvPr id="23573" name="Line 9"/>
              <p:cNvSpPr>
                <a:spLocks noChangeShapeType="1"/>
              </p:cNvSpPr>
              <p:nvPr/>
            </p:nvSpPr>
            <p:spPr bwMode="auto">
              <a:xfrm>
                <a:off x="2424" y="1167"/>
                <a:ext cx="0" cy="2079"/>
              </a:xfrm>
              <a:prstGeom prst="line">
                <a:avLst/>
              </a:prstGeom>
              <a:noFill/>
              <a:ln w="9525">
                <a:solidFill>
                  <a:schemeClr val="tx1"/>
                </a:solidFill>
                <a:round/>
                <a:headEnd/>
                <a:tailEnd/>
              </a:ln>
            </p:spPr>
            <p:txBody>
              <a:bodyPr/>
              <a:lstStyle/>
              <a:p>
                <a:endParaRPr lang="en-US">
                  <a:latin typeface="Arial"/>
                  <a:cs typeface="Arial"/>
                </a:endParaRPr>
              </a:p>
            </p:txBody>
          </p:sp>
          <p:sp>
            <p:nvSpPr>
              <p:cNvPr id="23574" name="Line 10"/>
              <p:cNvSpPr>
                <a:spLocks noChangeShapeType="1"/>
              </p:cNvSpPr>
              <p:nvPr/>
            </p:nvSpPr>
            <p:spPr bwMode="auto">
              <a:xfrm>
                <a:off x="2424" y="3246"/>
                <a:ext cx="2400" cy="0"/>
              </a:xfrm>
              <a:prstGeom prst="line">
                <a:avLst/>
              </a:prstGeom>
              <a:noFill/>
              <a:ln w="9525">
                <a:solidFill>
                  <a:schemeClr val="tx1"/>
                </a:solidFill>
                <a:round/>
                <a:headEnd/>
                <a:tailEnd/>
              </a:ln>
            </p:spPr>
            <p:txBody>
              <a:bodyPr/>
              <a:lstStyle/>
              <a:p>
                <a:endParaRPr lang="en-US">
                  <a:latin typeface="Arial"/>
                  <a:cs typeface="Arial"/>
                </a:endParaRPr>
              </a:p>
            </p:txBody>
          </p:sp>
        </p:grpSp>
        <p:sp>
          <p:nvSpPr>
            <p:cNvPr id="23571" name="Text Box 11"/>
            <p:cNvSpPr txBox="1">
              <a:spLocks noChangeArrowheads="1"/>
            </p:cNvSpPr>
            <p:nvPr/>
          </p:nvSpPr>
          <p:spPr bwMode="auto">
            <a:xfrm>
              <a:off x="2305" y="942"/>
              <a:ext cx="233" cy="279"/>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P</a:t>
              </a:r>
            </a:p>
          </p:txBody>
        </p:sp>
        <p:sp>
          <p:nvSpPr>
            <p:cNvPr id="23572" name="Text Box 12"/>
            <p:cNvSpPr txBox="1">
              <a:spLocks noChangeArrowheads="1"/>
            </p:cNvSpPr>
            <p:nvPr/>
          </p:nvSpPr>
          <p:spPr bwMode="auto">
            <a:xfrm>
              <a:off x="4784" y="3363"/>
              <a:ext cx="233" cy="279"/>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Q</a:t>
              </a:r>
            </a:p>
          </p:txBody>
        </p:sp>
      </p:grpSp>
      <p:grpSp>
        <p:nvGrpSpPr>
          <p:cNvPr id="5" name="Group 13"/>
          <p:cNvGrpSpPr>
            <a:grpSpLocks/>
          </p:cNvGrpSpPr>
          <p:nvPr/>
        </p:nvGrpSpPr>
        <p:grpSpPr bwMode="auto">
          <a:xfrm>
            <a:off x="2366964" y="2430464"/>
            <a:ext cx="3684587" cy="2073275"/>
            <a:chOff x="2684" y="1531"/>
            <a:chExt cx="2321" cy="1306"/>
          </a:xfrm>
        </p:grpSpPr>
        <p:sp>
          <p:nvSpPr>
            <p:cNvPr id="23568" name="Text Box 14"/>
            <p:cNvSpPr txBox="1">
              <a:spLocks noChangeArrowheads="1"/>
            </p:cNvSpPr>
            <p:nvPr/>
          </p:nvSpPr>
          <p:spPr bwMode="auto">
            <a:xfrm>
              <a:off x="4772" y="2558"/>
              <a:ext cx="233" cy="279"/>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D</a:t>
              </a:r>
            </a:p>
          </p:txBody>
        </p:sp>
        <p:sp>
          <p:nvSpPr>
            <p:cNvPr id="23569" name="Line 15"/>
            <p:cNvSpPr>
              <a:spLocks noChangeShapeType="1"/>
            </p:cNvSpPr>
            <p:nvPr/>
          </p:nvSpPr>
          <p:spPr bwMode="auto">
            <a:xfrm>
              <a:off x="2684" y="1531"/>
              <a:ext cx="2128" cy="1141"/>
            </a:xfrm>
            <a:prstGeom prst="line">
              <a:avLst/>
            </a:prstGeom>
            <a:noFill/>
            <a:ln w="28575">
              <a:solidFill>
                <a:srgbClr val="0033CC"/>
              </a:solidFill>
              <a:round/>
              <a:headEnd/>
              <a:tailEnd/>
            </a:ln>
          </p:spPr>
          <p:txBody>
            <a:bodyPr/>
            <a:lstStyle/>
            <a:p>
              <a:endParaRPr lang="en-US">
                <a:latin typeface="Arial"/>
                <a:cs typeface="Arial"/>
              </a:endParaRPr>
            </a:p>
          </p:txBody>
        </p:sp>
      </p:grpSp>
      <p:grpSp>
        <p:nvGrpSpPr>
          <p:cNvPr id="6" name="Group 16"/>
          <p:cNvGrpSpPr>
            <a:grpSpLocks/>
          </p:cNvGrpSpPr>
          <p:nvPr/>
        </p:nvGrpSpPr>
        <p:grpSpPr bwMode="auto">
          <a:xfrm>
            <a:off x="2368550" y="2165350"/>
            <a:ext cx="3505200" cy="3411538"/>
            <a:chOff x="2685" y="1364"/>
            <a:chExt cx="2208" cy="2149"/>
          </a:xfrm>
        </p:grpSpPr>
        <p:sp>
          <p:nvSpPr>
            <p:cNvPr id="23566" name="Text Box 17"/>
            <p:cNvSpPr txBox="1">
              <a:spLocks noChangeArrowheads="1"/>
            </p:cNvSpPr>
            <p:nvPr/>
          </p:nvSpPr>
          <p:spPr bwMode="auto">
            <a:xfrm>
              <a:off x="4660" y="1364"/>
              <a:ext cx="233" cy="279"/>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S</a:t>
              </a:r>
            </a:p>
          </p:txBody>
        </p:sp>
        <p:sp>
          <p:nvSpPr>
            <p:cNvPr id="23567" name="Line 18"/>
            <p:cNvSpPr>
              <a:spLocks noChangeShapeType="1"/>
            </p:cNvSpPr>
            <p:nvPr/>
          </p:nvSpPr>
          <p:spPr bwMode="auto">
            <a:xfrm flipV="1">
              <a:off x="2685" y="1589"/>
              <a:ext cx="2026" cy="1924"/>
            </a:xfrm>
            <a:prstGeom prst="line">
              <a:avLst/>
            </a:prstGeom>
            <a:noFill/>
            <a:ln w="28575">
              <a:solidFill>
                <a:schemeClr val="tx1"/>
              </a:solidFill>
              <a:round/>
              <a:headEnd/>
              <a:tailEnd/>
            </a:ln>
          </p:spPr>
          <p:txBody>
            <a:bodyPr/>
            <a:lstStyle/>
            <a:p>
              <a:endParaRPr lang="en-US">
                <a:latin typeface="Arial"/>
                <a:cs typeface="Arial"/>
              </a:endParaRPr>
            </a:p>
          </p:txBody>
        </p:sp>
      </p:grpSp>
      <p:sp>
        <p:nvSpPr>
          <p:cNvPr id="88083" name="Line 19"/>
          <p:cNvSpPr>
            <a:spLocks noChangeShapeType="1"/>
          </p:cNvSpPr>
          <p:nvPr/>
        </p:nvSpPr>
        <p:spPr bwMode="auto">
          <a:xfrm>
            <a:off x="3729038" y="3155951"/>
            <a:ext cx="0" cy="1114425"/>
          </a:xfrm>
          <a:prstGeom prst="line">
            <a:avLst/>
          </a:prstGeom>
          <a:noFill/>
          <a:ln w="19050">
            <a:solidFill>
              <a:srgbClr val="FF0000"/>
            </a:solidFill>
            <a:round/>
            <a:headEnd/>
            <a:tailEnd/>
          </a:ln>
        </p:spPr>
        <p:txBody>
          <a:bodyPr/>
          <a:lstStyle/>
          <a:p>
            <a:endParaRPr lang="en-US">
              <a:latin typeface="Arial"/>
              <a:cs typeface="Arial"/>
            </a:endParaRPr>
          </a:p>
        </p:txBody>
      </p:sp>
      <p:grpSp>
        <p:nvGrpSpPr>
          <p:cNvPr id="7" name="Group 20"/>
          <p:cNvGrpSpPr>
            <a:grpSpLocks/>
          </p:cNvGrpSpPr>
          <p:nvPr/>
        </p:nvGrpSpPr>
        <p:grpSpPr bwMode="auto">
          <a:xfrm>
            <a:off x="2336801" y="3167064"/>
            <a:ext cx="1350963" cy="1100137"/>
            <a:chOff x="2665" y="1995"/>
            <a:chExt cx="851" cy="693"/>
          </a:xfrm>
        </p:grpSpPr>
        <p:sp>
          <p:nvSpPr>
            <p:cNvPr id="23564" name="AutoShape 21"/>
            <p:cNvSpPr>
              <a:spLocks/>
            </p:cNvSpPr>
            <p:nvPr/>
          </p:nvSpPr>
          <p:spPr bwMode="auto">
            <a:xfrm>
              <a:off x="3387" y="1995"/>
              <a:ext cx="129" cy="693"/>
            </a:xfrm>
            <a:prstGeom prst="leftBrace">
              <a:avLst>
                <a:gd name="adj1" fmla="val 44767"/>
                <a:gd name="adj2" fmla="val 50000"/>
              </a:avLst>
            </a:prstGeom>
            <a:noFill/>
            <a:ln w="9525">
              <a:solidFill>
                <a:schemeClr val="tx1"/>
              </a:solidFill>
              <a:round/>
              <a:headEnd/>
              <a:tailEnd/>
            </a:ln>
          </p:spPr>
          <p:txBody>
            <a:bodyPr wrap="none" anchor="ctr"/>
            <a:lstStyle/>
            <a:p>
              <a:endParaRPr lang="en-US">
                <a:latin typeface="Arial"/>
                <a:cs typeface="Arial"/>
              </a:endParaRPr>
            </a:p>
          </p:txBody>
        </p:sp>
        <p:sp>
          <p:nvSpPr>
            <p:cNvPr id="23565" name="Text Box 22"/>
            <p:cNvSpPr txBox="1">
              <a:spLocks noChangeArrowheads="1"/>
            </p:cNvSpPr>
            <p:nvPr/>
          </p:nvSpPr>
          <p:spPr bwMode="auto">
            <a:xfrm>
              <a:off x="2665" y="2083"/>
              <a:ext cx="715" cy="523"/>
            </a:xfrm>
            <a:prstGeom prst="rect">
              <a:avLst/>
            </a:prstGeom>
            <a:noFill/>
            <a:ln w="9525">
              <a:noFill/>
              <a:miter lim="800000"/>
              <a:headEnd/>
              <a:tailEnd/>
            </a:ln>
          </p:spPr>
          <p:txBody>
            <a:bodyPr>
              <a:spAutoFit/>
            </a:bodyPr>
            <a:lstStyle/>
            <a:p>
              <a:pPr algn="r">
                <a:spcBef>
                  <a:spcPct val="50000"/>
                </a:spcBef>
              </a:pPr>
              <a:r>
                <a:rPr lang="en-US" sz="2400" dirty="0">
                  <a:latin typeface="Arial"/>
                  <a:cs typeface="Arial"/>
                </a:rPr>
                <a:t>Size </a:t>
              </a:r>
              <a:br>
                <a:rPr lang="en-US" sz="2400" dirty="0">
                  <a:latin typeface="Arial"/>
                  <a:cs typeface="Arial"/>
                </a:rPr>
              </a:br>
              <a:r>
                <a:rPr lang="en-US" sz="2400" dirty="0">
                  <a:latin typeface="Arial"/>
                  <a:cs typeface="Arial"/>
                </a:rPr>
                <a:t>of tax</a:t>
              </a:r>
            </a:p>
          </p:txBody>
        </p:sp>
      </p:grpSp>
      <p:sp>
        <p:nvSpPr>
          <p:cNvPr id="82950" name="Rectangle 6"/>
          <p:cNvSpPr>
            <a:spLocks noChangeArrowheads="1"/>
          </p:cNvSpPr>
          <p:nvPr/>
        </p:nvSpPr>
        <p:spPr bwMode="auto">
          <a:xfrm>
            <a:off x="7911324" y="2800142"/>
            <a:ext cx="3100387" cy="2041526"/>
          </a:xfrm>
          <a:prstGeom prst="rect">
            <a:avLst/>
          </a:prstGeom>
          <a:solidFill>
            <a:srgbClr val="FFFFCC"/>
          </a:solidFill>
          <a:ln w="9525">
            <a:noFill/>
            <a:miter lim="800000"/>
            <a:headEnd/>
            <a:tailEnd/>
          </a:ln>
          <a:effectLst>
            <a:outerShdw blurRad="50800" dist="38100" dir="2700000" algn="tl" rotWithShape="0">
              <a:prstClr val="black">
                <a:alpha val="40000"/>
              </a:prstClr>
            </a:outerShdw>
          </a:effectLst>
        </p:spPr>
        <p:txBody>
          <a:bodyPr/>
          <a:lstStyle/>
          <a:p>
            <a:pPr>
              <a:lnSpc>
                <a:spcPct val="105000"/>
              </a:lnSpc>
              <a:spcBef>
                <a:spcPct val="30000"/>
              </a:spcBef>
              <a:buClr>
                <a:srgbClr val="339966"/>
              </a:buClr>
              <a:buSzPct val="120000"/>
              <a:buFont typeface="Wingdings" pitchFamily="2" charset="2"/>
              <a:buNone/>
              <a:defRPr/>
            </a:pPr>
            <a:r>
              <a:rPr lang="en-US" sz="2500" dirty="0">
                <a:solidFill>
                  <a:schemeClr val="bg2">
                    <a:lumMod val="60000"/>
                    <a:lumOff val="40000"/>
                  </a:schemeClr>
                </a:solidFill>
                <a:latin typeface="Arial"/>
                <a:cs typeface="Arial"/>
              </a:rPr>
              <a:t>The more </a:t>
            </a:r>
            <a:r>
              <a:rPr lang="en-US" sz="2500" dirty="0" smtClean="0">
                <a:solidFill>
                  <a:schemeClr val="bg2">
                    <a:lumMod val="60000"/>
                    <a:lumOff val="40000"/>
                  </a:schemeClr>
                </a:solidFill>
                <a:latin typeface="Arial"/>
                <a:cs typeface="Arial"/>
              </a:rPr>
              <a:t>elastic, the demand or supply, the </a:t>
            </a:r>
            <a:r>
              <a:rPr lang="en-US" sz="2500" dirty="0">
                <a:solidFill>
                  <a:schemeClr val="bg2">
                    <a:lumMod val="60000"/>
                    <a:lumOff val="40000"/>
                  </a:schemeClr>
                </a:solidFill>
                <a:latin typeface="Arial"/>
                <a:cs typeface="Arial"/>
              </a:rPr>
              <a:t>greater the DWL. </a:t>
            </a:r>
          </a:p>
        </p:txBody>
      </p:sp>
    </p:spTree>
    <p:extLst>
      <p:ext uri="{BB962C8B-B14F-4D97-AF65-F5344CB8AC3E}">
        <p14:creationId xmlns:p14="http://schemas.microsoft.com/office/powerpoint/2010/main" val="326186618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2950">
                                            <p:bg/>
                                          </p:spTgt>
                                        </p:tgtEl>
                                        <p:attrNameLst>
                                          <p:attrName>style.visibility</p:attrName>
                                        </p:attrNameLst>
                                      </p:cBhvr>
                                      <p:to>
                                        <p:strVal val="visible"/>
                                      </p:to>
                                    </p:set>
                                    <p:animEffect transition="in" filter="wipe(left)">
                                      <p:cBhvr>
                                        <p:cTn id="7" dur="500"/>
                                        <p:tgtEl>
                                          <p:spTgt spid="82950">
                                            <p:bg/>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88083"/>
                                        </p:tgtEl>
                                        <p:attrNameLst>
                                          <p:attrName>style.visibility</p:attrName>
                                        </p:attrNameLst>
                                      </p:cBhvr>
                                      <p:to>
                                        <p:strVal val="visible"/>
                                      </p:to>
                                    </p:set>
                                    <p:animEffect transition="in" filter="wipe(up)">
                                      <p:cBhvr>
                                        <p:cTn id="10" dur="500"/>
                                        <p:tgtEl>
                                          <p:spTgt spid="88083"/>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83" grpId="0" animBg="1"/>
      <p:bldP spid="82950" grpId="0" build="p" bldLvl="5" animBg="1"/>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311775" y="1009650"/>
            <a:ext cx="4953000" cy="5295900"/>
            <a:chOff x="2386" y="636"/>
            <a:chExt cx="3120" cy="3336"/>
          </a:xfrm>
        </p:grpSpPr>
        <p:graphicFrame>
          <p:nvGraphicFramePr>
            <p:cNvPr id="8194" name="Object 3"/>
            <p:cNvGraphicFramePr>
              <a:graphicFrameLocks noChangeAspect="1"/>
            </p:cNvGraphicFramePr>
            <p:nvPr/>
          </p:nvGraphicFramePr>
          <p:xfrm>
            <a:off x="2386" y="636"/>
            <a:ext cx="3120" cy="3336"/>
          </p:xfrm>
          <a:graphic>
            <a:graphicData uri="http://schemas.openxmlformats.org/presentationml/2006/ole">
              <mc:AlternateContent xmlns:mc="http://schemas.openxmlformats.org/markup-compatibility/2006">
                <mc:Choice xmlns:v="urn:schemas-microsoft-com:vml" Requires="v">
                  <p:oleObj spid="_x0000_s21514" name="Worksheet" r:id="rId4" imgW="3543360" imgH="3790890" progId="Excel.Sheet.8">
                    <p:embed/>
                  </p:oleObj>
                </mc:Choice>
                <mc:Fallback>
                  <p:oleObj name="Worksheet" r:id="rId4" imgW="3543360" imgH="3790890" progId="Excel.Sheet.8">
                    <p:embed/>
                    <p:pic>
                      <p:nvPicPr>
                        <p:cNvPr id="819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6" y="636"/>
                          <a:ext cx="3120" cy="3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215" name="Rectangle 4"/>
            <p:cNvSpPr>
              <a:spLocks noChangeArrowheads="1"/>
            </p:cNvSpPr>
            <p:nvPr/>
          </p:nvSpPr>
          <p:spPr bwMode="auto">
            <a:xfrm>
              <a:off x="2717" y="731"/>
              <a:ext cx="260" cy="317"/>
            </a:xfrm>
            <a:prstGeom prst="rect">
              <a:avLst/>
            </a:prstGeom>
            <a:solidFill>
              <a:schemeClr val="bg1"/>
            </a:solidFill>
            <a:ln w="9525">
              <a:noFill/>
              <a:miter lim="800000"/>
              <a:headEnd/>
              <a:tailEnd/>
            </a:ln>
          </p:spPr>
          <p:txBody>
            <a:bodyPr>
              <a:spAutoFit/>
            </a:bodyPr>
            <a:lstStyle/>
            <a:p>
              <a:r>
                <a:rPr lang="en-US" sz="2700" b="1" i="1">
                  <a:latin typeface="Arial"/>
                  <a:cs typeface="Arial"/>
                </a:rPr>
                <a:t>P</a:t>
              </a:r>
            </a:p>
          </p:txBody>
        </p:sp>
        <p:sp>
          <p:nvSpPr>
            <p:cNvPr id="8216" name="Rectangle 5"/>
            <p:cNvSpPr>
              <a:spLocks noChangeArrowheads="1"/>
            </p:cNvSpPr>
            <p:nvPr/>
          </p:nvSpPr>
          <p:spPr bwMode="auto">
            <a:xfrm>
              <a:off x="5062" y="3117"/>
              <a:ext cx="305" cy="317"/>
            </a:xfrm>
            <a:prstGeom prst="rect">
              <a:avLst/>
            </a:prstGeom>
            <a:solidFill>
              <a:schemeClr val="bg1"/>
            </a:solidFill>
            <a:ln w="9525">
              <a:noFill/>
              <a:miter lim="800000"/>
              <a:headEnd/>
              <a:tailEnd/>
            </a:ln>
          </p:spPr>
          <p:txBody>
            <a:bodyPr>
              <a:spAutoFit/>
            </a:bodyPr>
            <a:lstStyle/>
            <a:p>
              <a:r>
                <a:rPr lang="en-US" sz="2700" b="1" i="1" dirty="0">
                  <a:latin typeface="Arial"/>
                  <a:cs typeface="Arial"/>
                </a:rPr>
                <a:t>Q</a:t>
              </a:r>
            </a:p>
          </p:txBody>
        </p:sp>
      </p:grpSp>
      <p:sp>
        <p:nvSpPr>
          <p:cNvPr id="8198" name="Rectangle 6"/>
          <p:cNvSpPr>
            <a:spLocks noGrp="1" noChangeArrowheads="1"/>
          </p:cNvSpPr>
          <p:nvPr>
            <p:ph type="title" idx="4294967295"/>
          </p:nvPr>
        </p:nvSpPr>
        <p:spPr>
          <a:xfrm>
            <a:off x="1711326" y="252414"/>
            <a:ext cx="8755063" cy="649287"/>
          </a:xfrm>
        </p:spPr>
        <p:txBody>
          <a:bodyPr>
            <a:normAutofit/>
          </a:bodyPr>
          <a:lstStyle/>
          <a:p>
            <a:pPr eaLnBrk="1" hangingPunct="1"/>
            <a:r>
              <a:rPr lang="en-US" sz="3300" dirty="0" smtClean="0"/>
              <a:t>Measuring Consumer Surplus (CS)</a:t>
            </a:r>
            <a:endParaRPr lang="en-US" sz="3300" dirty="0"/>
          </a:p>
        </p:txBody>
      </p:sp>
      <p:sp>
        <p:nvSpPr>
          <p:cNvPr id="8199" name="Text Box 7"/>
          <p:cNvSpPr txBox="1">
            <a:spLocks noChangeArrowheads="1"/>
          </p:cNvSpPr>
          <p:nvPr/>
        </p:nvSpPr>
        <p:spPr bwMode="auto">
          <a:xfrm>
            <a:off x="6592889" y="1054101"/>
            <a:ext cx="3470275" cy="473075"/>
          </a:xfrm>
          <a:prstGeom prst="rect">
            <a:avLst/>
          </a:prstGeom>
          <a:noFill/>
          <a:ln w="9525">
            <a:noFill/>
            <a:miter lim="800000"/>
            <a:headEnd/>
            <a:tailEnd/>
          </a:ln>
        </p:spPr>
        <p:txBody>
          <a:bodyPr>
            <a:spAutoFit/>
          </a:bodyPr>
          <a:lstStyle/>
          <a:p>
            <a:pPr algn="ctr">
              <a:spcBef>
                <a:spcPct val="50000"/>
              </a:spcBef>
            </a:pPr>
            <a:r>
              <a:rPr lang="en-US" sz="2500" dirty="0">
                <a:latin typeface="Arial"/>
                <a:cs typeface="Arial"/>
              </a:rPr>
              <a:t>The demand for shoes</a:t>
            </a:r>
          </a:p>
        </p:txBody>
      </p:sp>
      <p:sp>
        <p:nvSpPr>
          <p:cNvPr id="8213" name="Line 9"/>
          <p:cNvSpPr>
            <a:spLocks noChangeShapeType="1"/>
          </p:cNvSpPr>
          <p:nvPr/>
        </p:nvSpPr>
        <p:spPr bwMode="auto">
          <a:xfrm>
            <a:off x="6107114" y="1887539"/>
            <a:ext cx="3433701" cy="3564355"/>
          </a:xfrm>
          <a:prstGeom prst="line">
            <a:avLst/>
          </a:prstGeom>
          <a:noFill/>
          <a:ln w="44450">
            <a:solidFill>
              <a:srgbClr val="003399"/>
            </a:solidFill>
            <a:round/>
            <a:headEnd/>
            <a:tailEnd/>
          </a:ln>
        </p:spPr>
        <p:txBody>
          <a:bodyPr/>
          <a:lstStyle/>
          <a:p>
            <a:endParaRPr lang="en-US">
              <a:latin typeface="Arial"/>
              <a:cs typeface="Arial"/>
            </a:endParaRPr>
          </a:p>
        </p:txBody>
      </p:sp>
      <p:sp>
        <p:nvSpPr>
          <p:cNvPr id="113681" name="Rectangle 17"/>
          <p:cNvSpPr>
            <a:spLocks noGrp="1" noChangeArrowheads="1"/>
          </p:cNvSpPr>
          <p:nvPr>
            <p:ph type="body" idx="4294967295"/>
          </p:nvPr>
        </p:nvSpPr>
        <p:spPr>
          <a:xfrm>
            <a:off x="1981201" y="928689"/>
            <a:ext cx="3146425" cy="5570537"/>
          </a:xfrm>
          <a:noFill/>
        </p:spPr>
        <p:txBody>
          <a:bodyPr/>
          <a:lstStyle/>
          <a:p>
            <a:pPr marL="0" indent="0" eaLnBrk="1" hangingPunct="1">
              <a:buNone/>
            </a:pPr>
            <a:r>
              <a:rPr lang="en-US" sz="2600" dirty="0" smtClean="0"/>
              <a:t>Total CS </a:t>
            </a:r>
            <a:r>
              <a:rPr lang="en-US" sz="2600" dirty="0"/>
              <a:t>is the </a:t>
            </a:r>
            <a:r>
              <a:rPr lang="en-US" sz="2600" dirty="0" smtClean="0"/>
              <a:t>area </a:t>
            </a:r>
            <a:r>
              <a:rPr lang="en-US" sz="2600" dirty="0" smtClean="0">
                <a:solidFill>
                  <a:srgbClr val="00B050"/>
                </a:solidFill>
              </a:rPr>
              <a:t>under</a:t>
            </a:r>
            <a:r>
              <a:rPr lang="en-US" sz="2600" dirty="0" smtClean="0"/>
              <a:t> the demand curve </a:t>
            </a:r>
            <a:r>
              <a:rPr lang="en-US" sz="2600" b="1" i="1" dirty="0"/>
              <a:t>D</a:t>
            </a:r>
            <a:r>
              <a:rPr lang="en-US" sz="2600" dirty="0" smtClean="0"/>
              <a:t> between </a:t>
            </a:r>
            <a:r>
              <a:rPr lang="en-US" sz="2600" b="1" i="1" dirty="0"/>
              <a:t>P</a:t>
            </a:r>
            <a:r>
              <a:rPr lang="en-US" sz="2600" dirty="0"/>
              <a:t>  </a:t>
            </a:r>
            <a:r>
              <a:rPr lang="en-US" sz="2600" dirty="0" smtClean="0"/>
              <a:t>to 0 &amp; from</a:t>
            </a:r>
            <a:r>
              <a:rPr lang="en-US" sz="2600" dirty="0"/>
              <a:t> 0</a:t>
            </a:r>
            <a:r>
              <a:rPr lang="en-US" sz="2600" dirty="0" smtClean="0"/>
              <a:t> to </a:t>
            </a:r>
            <a:r>
              <a:rPr lang="en-US" sz="2600" b="1" i="1" dirty="0"/>
              <a:t>Q</a:t>
            </a:r>
            <a:r>
              <a:rPr lang="en-US" sz="2600" dirty="0"/>
              <a:t>. </a:t>
            </a:r>
          </a:p>
          <a:p>
            <a:pPr marL="0" indent="0" eaLnBrk="1" hangingPunct="1">
              <a:buNone/>
            </a:pPr>
            <a:r>
              <a:rPr lang="en-US" sz="2600" dirty="0"/>
              <a:t>Recall:  area of </a:t>
            </a:r>
            <a:br>
              <a:rPr lang="en-US" sz="2600" dirty="0"/>
            </a:br>
            <a:r>
              <a:rPr lang="en-US" sz="2600" dirty="0"/>
              <a:t>a triangle equals </a:t>
            </a:r>
            <a:br>
              <a:rPr lang="en-US" sz="2600" dirty="0"/>
            </a:br>
            <a:r>
              <a:rPr lang="en-US" sz="2600" dirty="0"/>
              <a:t>½ x base x height</a:t>
            </a:r>
          </a:p>
          <a:p>
            <a:pPr marL="0" indent="0" eaLnBrk="1" hangingPunct="1">
              <a:buNone/>
            </a:pPr>
            <a:r>
              <a:rPr lang="en-US" sz="2600" dirty="0" smtClean="0"/>
              <a:t>At Price €30 Height = €60 </a:t>
            </a:r>
            <a:r>
              <a:rPr lang="en-US" sz="2600" dirty="0"/>
              <a:t>– </a:t>
            </a:r>
            <a:r>
              <a:rPr lang="en-US" sz="2600" dirty="0" smtClean="0"/>
              <a:t>€30 </a:t>
            </a:r>
            <a:r>
              <a:rPr lang="en-US" sz="2600" dirty="0"/>
              <a:t>= </a:t>
            </a:r>
            <a:r>
              <a:rPr lang="en-US" sz="2600" u="sng" dirty="0" smtClean="0"/>
              <a:t>€30</a:t>
            </a:r>
            <a:r>
              <a:rPr lang="en-US" sz="2600" dirty="0" smtClean="0"/>
              <a:t> </a:t>
            </a:r>
            <a:endParaRPr lang="en-US" sz="2600" dirty="0"/>
          </a:p>
          <a:p>
            <a:pPr marL="0" indent="0" eaLnBrk="1" hangingPunct="1">
              <a:buNone/>
            </a:pPr>
            <a:r>
              <a:rPr lang="en-US" sz="2600" dirty="0" smtClean="0"/>
              <a:t>So, CS </a:t>
            </a:r>
            <a:r>
              <a:rPr lang="en-US" sz="2600" dirty="0"/>
              <a:t>= ½ x </a:t>
            </a:r>
            <a:r>
              <a:rPr lang="en-US" sz="2600" i="1" dirty="0"/>
              <a:t>b</a:t>
            </a:r>
            <a:r>
              <a:rPr lang="en-US" sz="2600" dirty="0"/>
              <a:t> x </a:t>
            </a:r>
            <a:r>
              <a:rPr lang="en-US" sz="2600" i="1" dirty="0"/>
              <a:t>h</a:t>
            </a:r>
            <a:r>
              <a:rPr lang="en-US" sz="2600" dirty="0"/>
              <a:t/>
            </a:r>
            <a:br>
              <a:rPr lang="en-US" sz="2600" dirty="0"/>
            </a:br>
            <a:r>
              <a:rPr lang="en-US" sz="2600" dirty="0" smtClean="0"/>
              <a:t>= ½ </a:t>
            </a:r>
            <a:r>
              <a:rPr lang="en-US" sz="2600" dirty="0"/>
              <a:t>x 15 x </a:t>
            </a:r>
            <a:r>
              <a:rPr lang="en-US" sz="2600" dirty="0" smtClean="0"/>
              <a:t>€30 = 	</a:t>
            </a:r>
            <a:r>
              <a:rPr lang="en-US" sz="2600" u="sng" dirty="0" smtClean="0"/>
              <a:t>€225</a:t>
            </a:r>
            <a:r>
              <a:rPr lang="en-US" sz="2600" dirty="0"/>
              <a:t>.</a:t>
            </a:r>
          </a:p>
        </p:txBody>
      </p:sp>
      <p:grpSp>
        <p:nvGrpSpPr>
          <p:cNvPr id="4" name="Group 20"/>
          <p:cNvGrpSpPr>
            <a:grpSpLocks/>
          </p:cNvGrpSpPr>
          <p:nvPr/>
        </p:nvGrpSpPr>
        <p:grpSpPr bwMode="auto">
          <a:xfrm>
            <a:off x="5405438" y="3475038"/>
            <a:ext cx="2398712" cy="393700"/>
            <a:chOff x="2445" y="2189"/>
            <a:chExt cx="1511" cy="248"/>
          </a:xfrm>
        </p:grpSpPr>
        <p:sp>
          <p:nvSpPr>
            <p:cNvPr id="8211" name="Line 21"/>
            <p:cNvSpPr>
              <a:spLocks noChangeShapeType="1"/>
            </p:cNvSpPr>
            <p:nvPr/>
          </p:nvSpPr>
          <p:spPr bwMode="auto">
            <a:xfrm>
              <a:off x="2771" y="2311"/>
              <a:ext cx="1185" cy="0"/>
            </a:xfrm>
            <a:prstGeom prst="line">
              <a:avLst/>
            </a:prstGeom>
            <a:noFill/>
            <a:ln w="12700">
              <a:solidFill>
                <a:srgbClr val="0000FF"/>
              </a:solidFill>
              <a:round/>
              <a:headEnd/>
              <a:tailEnd/>
            </a:ln>
          </p:spPr>
          <p:txBody>
            <a:bodyPr/>
            <a:lstStyle/>
            <a:p>
              <a:endParaRPr lang="en-US">
                <a:latin typeface="Arial"/>
                <a:cs typeface="Arial"/>
              </a:endParaRPr>
            </a:p>
          </p:txBody>
        </p:sp>
        <p:sp>
          <p:nvSpPr>
            <p:cNvPr id="8212" name="Rectangle 22"/>
            <p:cNvSpPr>
              <a:spLocks noChangeArrowheads="1"/>
            </p:cNvSpPr>
            <p:nvPr/>
          </p:nvSpPr>
          <p:spPr bwMode="auto">
            <a:xfrm>
              <a:off x="2445" y="2189"/>
              <a:ext cx="329" cy="248"/>
            </a:xfrm>
            <a:prstGeom prst="rect">
              <a:avLst/>
            </a:prstGeom>
            <a:noFill/>
            <a:ln w="12700">
              <a:solidFill>
                <a:srgbClr val="0000FF"/>
              </a:solidFill>
              <a:miter lim="800000"/>
              <a:headEnd/>
              <a:tailEnd/>
            </a:ln>
          </p:spPr>
          <p:txBody>
            <a:bodyPr wrap="none" anchor="ctr"/>
            <a:lstStyle/>
            <a:p>
              <a:endParaRPr lang="en-US">
                <a:latin typeface="Arial"/>
                <a:cs typeface="Arial"/>
              </a:endParaRPr>
            </a:p>
          </p:txBody>
        </p:sp>
      </p:grpSp>
      <p:sp>
        <p:nvSpPr>
          <p:cNvPr id="113687" name="AutoShape 23"/>
          <p:cNvSpPr>
            <a:spLocks noChangeArrowheads="1"/>
          </p:cNvSpPr>
          <p:nvPr/>
        </p:nvSpPr>
        <p:spPr bwMode="auto">
          <a:xfrm>
            <a:off x="6121399" y="1930400"/>
            <a:ext cx="1722439" cy="1738314"/>
          </a:xfrm>
          <a:prstGeom prst="rtTriangle">
            <a:avLst/>
          </a:prstGeom>
          <a:solidFill>
            <a:srgbClr val="66CCFF"/>
          </a:solidFill>
          <a:ln w="9525">
            <a:noFill/>
            <a:miter lim="800000"/>
            <a:headEnd/>
            <a:tailEnd/>
          </a:ln>
        </p:spPr>
        <p:txBody>
          <a:bodyPr wrap="none" anchor="ctr"/>
          <a:lstStyle/>
          <a:p>
            <a:endParaRPr lang="en-US">
              <a:latin typeface="Arial"/>
              <a:cs typeface="Arial"/>
            </a:endParaRPr>
          </a:p>
        </p:txBody>
      </p:sp>
      <p:grpSp>
        <p:nvGrpSpPr>
          <p:cNvPr id="5" name="Group 27"/>
          <p:cNvGrpSpPr>
            <a:grpSpLocks/>
          </p:cNvGrpSpPr>
          <p:nvPr/>
        </p:nvGrpSpPr>
        <p:grpSpPr bwMode="auto">
          <a:xfrm>
            <a:off x="7553325" y="3673476"/>
            <a:ext cx="522288" cy="2473325"/>
            <a:chOff x="3798" y="2314"/>
            <a:chExt cx="329" cy="1558"/>
          </a:xfrm>
        </p:grpSpPr>
        <p:sp>
          <p:nvSpPr>
            <p:cNvPr id="8209" name="Line 25"/>
            <p:cNvSpPr>
              <a:spLocks noChangeShapeType="1"/>
            </p:cNvSpPr>
            <p:nvPr/>
          </p:nvSpPr>
          <p:spPr bwMode="auto">
            <a:xfrm rot="5400000">
              <a:off x="3306" y="2971"/>
              <a:ext cx="1314" cy="0"/>
            </a:xfrm>
            <a:prstGeom prst="line">
              <a:avLst/>
            </a:prstGeom>
            <a:noFill/>
            <a:ln w="12700">
              <a:solidFill>
                <a:srgbClr val="0000FF"/>
              </a:solidFill>
              <a:round/>
              <a:headEnd/>
              <a:tailEnd/>
            </a:ln>
          </p:spPr>
          <p:txBody>
            <a:bodyPr/>
            <a:lstStyle/>
            <a:p>
              <a:endParaRPr lang="en-US">
                <a:latin typeface="Arial"/>
                <a:cs typeface="Arial"/>
              </a:endParaRPr>
            </a:p>
          </p:txBody>
        </p:sp>
        <p:sp>
          <p:nvSpPr>
            <p:cNvPr id="8210" name="Rectangle 26"/>
            <p:cNvSpPr>
              <a:spLocks noChangeArrowheads="1"/>
            </p:cNvSpPr>
            <p:nvPr/>
          </p:nvSpPr>
          <p:spPr bwMode="auto">
            <a:xfrm>
              <a:off x="3798" y="3624"/>
              <a:ext cx="329" cy="248"/>
            </a:xfrm>
            <a:prstGeom prst="rect">
              <a:avLst/>
            </a:prstGeom>
            <a:noFill/>
            <a:ln w="12700">
              <a:solidFill>
                <a:srgbClr val="0000FF"/>
              </a:solidFill>
              <a:miter lim="800000"/>
              <a:headEnd/>
              <a:tailEnd/>
            </a:ln>
          </p:spPr>
          <p:txBody>
            <a:bodyPr wrap="none" anchor="ctr"/>
            <a:lstStyle/>
            <a:p>
              <a:endParaRPr lang="en-US">
                <a:latin typeface="Arial"/>
                <a:cs typeface="Arial"/>
              </a:endParaRPr>
            </a:p>
          </p:txBody>
        </p:sp>
      </p:grpSp>
      <p:grpSp>
        <p:nvGrpSpPr>
          <p:cNvPr id="6" name="Group 31"/>
          <p:cNvGrpSpPr>
            <a:grpSpLocks/>
          </p:cNvGrpSpPr>
          <p:nvPr/>
        </p:nvGrpSpPr>
        <p:grpSpPr bwMode="auto">
          <a:xfrm>
            <a:off x="5332413" y="1895475"/>
            <a:ext cx="735012" cy="1760538"/>
            <a:chOff x="2399" y="1194"/>
            <a:chExt cx="463" cy="1109"/>
          </a:xfrm>
        </p:grpSpPr>
        <p:sp>
          <p:nvSpPr>
            <p:cNvPr id="8207" name="AutoShape 29"/>
            <p:cNvSpPr>
              <a:spLocks/>
            </p:cNvSpPr>
            <p:nvPr/>
          </p:nvSpPr>
          <p:spPr bwMode="auto">
            <a:xfrm>
              <a:off x="2659" y="1194"/>
              <a:ext cx="203" cy="1109"/>
            </a:xfrm>
            <a:prstGeom prst="leftBrace">
              <a:avLst>
                <a:gd name="adj1" fmla="val 74535"/>
                <a:gd name="adj2" fmla="val 50676"/>
              </a:avLst>
            </a:prstGeom>
            <a:noFill/>
            <a:ln w="19050">
              <a:solidFill>
                <a:srgbClr val="FF0000"/>
              </a:solidFill>
              <a:round/>
              <a:headEnd/>
              <a:tailEnd/>
            </a:ln>
          </p:spPr>
          <p:txBody>
            <a:bodyPr wrap="none" anchor="ctr"/>
            <a:lstStyle/>
            <a:p>
              <a:endParaRPr lang="en-US">
                <a:latin typeface="Arial"/>
                <a:cs typeface="Arial"/>
              </a:endParaRPr>
            </a:p>
          </p:txBody>
        </p:sp>
        <p:sp>
          <p:nvSpPr>
            <p:cNvPr id="8208" name="Text Box 30"/>
            <p:cNvSpPr txBox="1">
              <a:spLocks noChangeArrowheads="1"/>
            </p:cNvSpPr>
            <p:nvPr/>
          </p:nvSpPr>
          <p:spPr bwMode="auto">
            <a:xfrm>
              <a:off x="2399" y="1599"/>
              <a:ext cx="231" cy="308"/>
            </a:xfrm>
            <a:prstGeom prst="rect">
              <a:avLst/>
            </a:prstGeom>
            <a:noFill/>
            <a:ln w="9525">
              <a:noFill/>
              <a:miter lim="800000"/>
              <a:headEnd/>
              <a:tailEnd/>
            </a:ln>
          </p:spPr>
          <p:txBody>
            <a:bodyPr>
              <a:spAutoFit/>
            </a:bodyPr>
            <a:lstStyle/>
            <a:p>
              <a:pPr algn="ctr">
                <a:spcBef>
                  <a:spcPct val="50000"/>
                </a:spcBef>
              </a:pPr>
              <a:r>
                <a:rPr lang="en-US" sz="2600" i="1">
                  <a:solidFill>
                    <a:srgbClr val="FF0000"/>
                  </a:solidFill>
                  <a:latin typeface="Arial"/>
                  <a:cs typeface="Arial"/>
                </a:rPr>
                <a:t>h</a:t>
              </a:r>
            </a:p>
          </p:txBody>
        </p:sp>
      </p:grpSp>
      <p:sp>
        <p:nvSpPr>
          <p:cNvPr id="23" name="Rectangle 5"/>
          <p:cNvSpPr>
            <a:spLocks noChangeArrowheads="1"/>
          </p:cNvSpPr>
          <p:nvPr/>
        </p:nvSpPr>
        <p:spPr bwMode="auto">
          <a:xfrm>
            <a:off x="8075613" y="3039269"/>
            <a:ext cx="484188" cy="503238"/>
          </a:xfrm>
          <a:prstGeom prst="rect">
            <a:avLst/>
          </a:prstGeom>
          <a:solidFill>
            <a:schemeClr val="bg1"/>
          </a:solidFill>
          <a:ln w="9525">
            <a:noFill/>
            <a:miter lim="800000"/>
            <a:headEnd/>
            <a:tailEnd/>
          </a:ln>
        </p:spPr>
        <p:txBody>
          <a:bodyPr>
            <a:spAutoFit/>
          </a:bodyPr>
          <a:lstStyle/>
          <a:p>
            <a:r>
              <a:rPr lang="en-US" sz="2700" b="1" i="1" dirty="0">
                <a:latin typeface="Arial"/>
                <a:cs typeface="Arial"/>
              </a:rPr>
              <a:t>D</a:t>
            </a:r>
          </a:p>
        </p:txBody>
      </p:sp>
    </p:spTree>
    <p:extLst>
      <p:ext uri="{BB962C8B-B14F-4D97-AF65-F5344CB8AC3E}">
        <p14:creationId xmlns:p14="http://schemas.microsoft.com/office/powerpoint/2010/main" val="282480044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3681">
                                            <p:txEl>
                                              <p:pRg st="0" end="0"/>
                                            </p:txEl>
                                          </p:spTgt>
                                        </p:tgtEl>
                                        <p:attrNameLst>
                                          <p:attrName>style.visibility</p:attrName>
                                        </p:attrNameLst>
                                      </p:cBhvr>
                                      <p:to>
                                        <p:strVal val="visible"/>
                                      </p:to>
                                    </p:set>
                                    <p:animEffect transition="in" filter="wipe(left)">
                                      <p:cBhvr>
                                        <p:cTn id="12" dur="500"/>
                                        <p:tgtEl>
                                          <p:spTgt spid="113681">
                                            <p:txEl>
                                              <p:pRg st="0" end="0"/>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13687"/>
                                        </p:tgtEl>
                                        <p:attrNameLst>
                                          <p:attrName>style.visibility</p:attrName>
                                        </p:attrNameLst>
                                      </p:cBhvr>
                                      <p:to>
                                        <p:strVal val="visible"/>
                                      </p:to>
                                    </p:set>
                                    <p:animEffect transition="in" filter="fade">
                                      <p:cBhvr>
                                        <p:cTn id="16" dur="500"/>
                                        <p:tgtEl>
                                          <p:spTgt spid="11368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13681">
                                            <p:txEl>
                                              <p:pRg st="1" end="1"/>
                                            </p:txEl>
                                          </p:spTgt>
                                        </p:tgtEl>
                                        <p:attrNameLst>
                                          <p:attrName>style.visibility</p:attrName>
                                        </p:attrNameLst>
                                      </p:cBhvr>
                                      <p:to>
                                        <p:strVal val="visible"/>
                                      </p:to>
                                    </p:set>
                                    <p:animEffect transition="in" filter="wipe(left)">
                                      <p:cBhvr>
                                        <p:cTn id="21" dur="500"/>
                                        <p:tgtEl>
                                          <p:spTgt spid="113681">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13681">
                                            <p:txEl>
                                              <p:pRg st="2" end="2"/>
                                            </p:txEl>
                                          </p:spTgt>
                                        </p:tgtEl>
                                        <p:attrNameLst>
                                          <p:attrName>style.visibility</p:attrName>
                                        </p:attrNameLst>
                                      </p:cBhvr>
                                      <p:to>
                                        <p:strVal val="visible"/>
                                      </p:to>
                                    </p:set>
                                    <p:animEffect transition="in" filter="wipe(left)">
                                      <p:cBhvr>
                                        <p:cTn id="26" dur="500"/>
                                        <p:tgtEl>
                                          <p:spTgt spid="113681">
                                            <p:txEl>
                                              <p:pRg st="2" end="2"/>
                                            </p:txEl>
                                          </p:spTgt>
                                        </p:tgtEl>
                                      </p:cBhvr>
                                    </p:animEffect>
                                  </p:childTnLst>
                                </p:cTn>
                              </p:par>
                            </p:childTnLst>
                          </p:cTn>
                        </p:par>
                        <p:par>
                          <p:cTn id="27" fill="hold">
                            <p:stCondLst>
                              <p:cond delay="500"/>
                            </p:stCondLst>
                            <p:childTnLst>
                              <p:par>
                                <p:cTn id="28" presetID="18" presetClass="entr" presetSubtype="12"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strips(downLeft)">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13681">
                                            <p:txEl>
                                              <p:pRg st="3" end="3"/>
                                            </p:txEl>
                                          </p:spTgt>
                                        </p:tgtEl>
                                        <p:attrNameLst>
                                          <p:attrName>style.visibility</p:attrName>
                                        </p:attrNameLst>
                                      </p:cBhvr>
                                      <p:to>
                                        <p:strVal val="visible"/>
                                      </p:to>
                                    </p:set>
                                    <p:animEffect transition="in" filter="wipe(left)">
                                      <p:cBhvr>
                                        <p:cTn id="35" dur="500"/>
                                        <p:tgtEl>
                                          <p:spTgt spid="11368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81" grpId="0" build="p" bldLvl="5"/>
      <p:bldP spid="113687"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311775" y="1009650"/>
            <a:ext cx="4979988" cy="5295900"/>
            <a:chOff x="2386" y="636"/>
            <a:chExt cx="3137" cy="3336"/>
          </a:xfrm>
        </p:grpSpPr>
        <p:graphicFrame>
          <p:nvGraphicFramePr>
            <p:cNvPr id="9218" name="Object 3"/>
            <p:cNvGraphicFramePr>
              <a:graphicFrameLocks noChangeAspect="1"/>
            </p:cNvGraphicFramePr>
            <p:nvPr/>
          </p:nvGraphicFramePr>
          <p:xfrm>
            <a:off x="2386" y="636"/>
            <a:ext cx="3120" cy="3336"/>
          </p:xfrm>
          <a:graphic>
            <a:graphicData uri="http://schemas.openxmlformats.org/presentationml/2006/ole">
              <mc:AlternateContent xmlns:mc="http://schemas.openxmlformats.org/markup-compatibility/2006">
                <mc:Choice xmlns:v="urn:schemas-microsoft-com:vml" Requires="v">
                  <p:oleObj spid="_x0000_s22535" name="Worksheet" r:id="rId4" imgW="3543360" imgH="3790890" progId="Excel.Sheet.8">
                    <p:embed/>
                  </p:oleObj>
                </mc:Choice>
                <mc:Fallback>
                  <p:oleObj name="Worksheet" r:id="rId4" imgW="3543360" imgH="3790890" progId="Excel.Sheet.8">
                    <p:embed/>
                    <p:pic>
                      <p:nvPicPr>
                        <p:cNvPr id="9218"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6" y="636"/>
                          <a:ext cx="3120" cy="3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44" name="Rectangle 4"/>
            <p:cNvSpPr>
              <a:spLocks noChangeArrowheads="1"/>
            </p:cNvSpPr>
            <p:nvPr/>
          </p:nvSpPr>
          <p:spPr bwMode="auto">
            <a:xfrm>
              <a:off x="2717" y="731"/>
              <a:ext cx="260" cy="317"/>
            </a:xfrm>
            <a:prstGeom prst="rect">
              <a:avLst/>
            </a:prstGeom>
            <a:solidFill>
              <a:schemeClr val="bg1"/>
            </a:solidFill>
            <a:ln w="9525">
              <a:noFill/>
              <a:miter lim="800000"/>
              <a:headEnd/>
              <a:tailEnd/>
            </a:ln>
          </p:spPr>
          <p:txBody>
            <a:bodyPr>
              <a:spAutoFit/>
            </a:bodyPr>
            <a:lstStyle/>
            <a:p>
              <a:r>
                <a:rPr lang="en-US" sz="2700" b="1" i="1">
                  <a:latin typeface="Arial"/>
                  <a:cs typeface="Arial"/>
                </a:rPr>
                <a:t>P</a:t>
              </a:r>
            </a:p>
          </p:txBody>
        </p:sp>
        <p:sp>
          <p:nvSpPr>
            <p:cNvPr id="9245" name="Rectangle 5"/>
            <p:cNvSpPr>
              <a:spLocks noChangeArrowheads="1"/>
            </p:cNvSpPr>
            <p:nvPr/>
          </p:nvSpPr>
          <p:spPr bwMode="auto">
            <a:xfrm>
              <a:off x="5218" y="3279"/>
              <a:ext cx="305" cy="317"/>
            </a:xfrm>
            <a:prstGeom prst="rect">
              <a:avLst/>
            </a:prstGeom>
            <a:solidFill>
              <a:schemeClr val="bg1"/>
            </a:solidFill>
            <a:ln w="9525">
              <a:noFill/>
              <a:miter lim="800000"/>
              <a:headEnd/>
              <a:tailEnd/>
            </a:ln>
          </p:spPr>
          <p:txBody>
            <a:bodyPr>
              <a:spAutoFit/>
            </a:bodyPr>
            <a:lstStyle/>
            <a:p>
              <a:r>
                <a:rPr lang="en-US" sz="2700" b="1" i="1">
                  <a:latin typeface="Arial"/>
                  <a:cs typeface="Arial"/>
                </a:rPr>
                <a:t>Q</a:t>
              </a:r>
            </a:p>
          </p:txBody>
        </p:sp>
      </p:grpSp>
      <p:sp>
        <p:nvSpPr>
          <p:cNvPr id="9222" name="AutoShape 15"/>
          <p:cNvSpPr>
            <a:spLocks noChangeArrowheads="1"/>
          </p:cNvSpPr>
          <p:nvPr/>
        </p:nvSpPr>
        <p:spPr bwMode="auto">
          <a:xfrm>
            <a:off x="6121400" y="1930400"/>
            <a:ext cx="1657350" cy="1733550"/>
          </a:xfrm>
          <a:prstGeom prst="rtTriangle">
            <a:avLst/>
          </a:prstGeom>
          <a:solidFill>
            <a:srgbClr val="66CCFF"/>
          </a:solidFill>
          <a:ln w="9525">
            <a:noFill/>
            <a:miter lim="800000"/>
            <a:headEnd/>
            <a:tailEnd/>
          </a:ln>
        </p:spPr>
        <p:txBody>
          <a:bodyPr wrap="none" anchor="ctr"/>
          <a:lstStyle/>
          <a:p>
            <a:endParaRPr lang="en-US">
              <a:latin typeface="Arial"/>
              <a:cs typeface="Arial"/>
            </a:endParaRPr>
          </a:p>
        </p:txBody>
      </p:sp>
      <p:sp>
        <p:nvSpPr>
          <p:cNvPr id="117785" name="AutoShape 25"/>
          <p:cNvSpPr>
            <a:spLocks noChangeArrowheads="1"/>
          </p:cNvSpPr>
          <p:nvPr/>
        </p:nvSpPr>
        <p:spPr bwMode="auto">
          <a:xfrm>
            <a:off x="7246939" y="3106739"/>
            <a:ext cx="528637" cy="554037"/>
          </a:xfrm>
          <a:prstGeom prst="rtTriangle">
            <a:avLst/>
          </a:prstGeom>
          <a:pattFill prst="wdUpDiag">
            <a:fgClr>
              <a:srgbClr val="33CCFF"/>
            </a:fgClr>
            <a:bgClr>
              <a:schemeClr val="bg1"/>
            </a:bgClr>
          </a:pattFill>
          <a:ln w="9525">
            <a:noFill/>
            <a:miter lim="800000"/>
            <a:headEnd/>
            <a:tailEnd/>
          </a:ln>
        </p:spPr>
        <p:txBody>
          <a:bodyPr wrap="none" anchor="ctr"/>
          <a:lstStyle/>
          <a:p>
            <a:endParaRPr lang="en-US">
              <a:latin typeface="Arial"/>
              <a:cs typeface="Arial"/>
            </a:endParaRPr>
          </a:p>
        </p:txBody>
      </p:sp>
      <p:sp>
        <p:nvSpPr>
          <p:cNvPr id="117786" name="Rectangle 26"/>
          <p:cNvSpPr>
            <a:spLocks noChangeArrowheads="1"/>
          </p:cNvSpPr>
          <p:nvPr/>
        </p:nvSpPr>
        <p:spPr bwMode="auto">
          <a:xfrm>
            <a:off x="6118225" y="3082926"/>
            <a:ext cx="1111250" cy="581025"/>
          </a:xfrm>
          <a:prstGeom prst="rect">
            <a:avLst/>
          </a:prstGeom>
          <a:pattFill prst="wdDnDiag">
            <a:fgClr>
              <a:srgbClr val="00CC99"/>
            </a:fgClr>
            <a:bgClr>
              <a:schemeClr val="bg1"/>
            </a:bgClr>
          </a:pattFill>
          <a:ln w="9525">
            <a:noFill/>
            <a:miter lim="800000"/>
            <a:headEnd/>
            <a:tailEnd/>
          </a:ln>
        </p:spPr>
        <p:txBody>
          <a:bodyPr wrap="none" anchor="ctr"/>
          <a:lstStyle/>
          <a:p>
            <a:endParaRPr lang="en-US">
              <a:latin typeface="Arial"/>
              <a:cs typeface="Arial"/>
            </a:endParaRPr>
          </a:p>
        </p:txBody>
      </p:sp>
      <p:sp>
        <p:nvSpPr>
          <p:cNvPr id="9225" name="Rectangle 6"/>
          <p:cNvSpPr>
            <a:spLocks noGrp="1" noChangeArrowheads="1"/>
          </p:cNvSpPr>
          <p:nvPr>
            <p:ph type="title" idx="4294967295"/>
          </p:nvPr>
        </p:nvSpPr>
        <p:spPr>
          <a:xfrm>
            <a:off x="1981200" y="152400"/>
            <a:ext cx="8229600" cy="914400"/>
          </a:xfrm>
        </p:spPr>
        <p:txBody>
          <a:bodyPr/>
          <a:lstStyle/>
          <a:p>
            <a:pPr eaLnBrk="1" hangingPunct="1"/>
            <a:r>
              <a:rPr lang="en-US" dirty="0" smtClean="0"/>
              <a:t>How a Higher Price Reduces CS</a:t>
            </a:r>
          </a:p>
        </p:txBody>
      </p:sp>
      <p:grpSp>
        <p:nvGrpSpPr>
          <p:cNvPr id="3" name="Group 8"/>
          <p:cNvGrpSpPr>
            <a:grpSpLocks/>
          </p:cNvGrpSpPr>
          <p:nvPr/>
        </p:nvGrpSpPr>
        <p:grpSpPr bwMode="auto">
          <a:xfrm>
            <a:off x="6107114" y="1887539"/>
            <a:ext cx="3438525" cy="3495675"/>
            <a:chOff x="2887" y="1189"/>
            <a:chExt cx="2166" cy="2202"/>
          </a:xfrm>
        </p:grpSpPr>
        <p:sp>
          <p:nvSpPr>
            <p:cNvPr id="9242" name="Line 9"/>
            <p:cNvSpPr>
              <a:spLocks noChangeShapeType="1"/>
            </p:cNvSpPr>
            <p:nvPr/>
          </p:nvSpPr>
          <p:spPr bwMode="auto">
            <a:xfrm>
              <a:off x="2887" y="1189"/>
              <a:ext cx="1901" cy="1990"/>
            </a:xfrm>
            <a:prstGeom prst="line">
              <a:avLst/>
            </a:prstGeom>
            <a:noFill/>
            <a:ln w="44450">
              <a:solidFill>
                <a:srgbClr val="003399"/>
              </a:solidFill>
              <a:round/>
              <a:headEnd/>
              <a:tailEnd/>
            </a:ln>
          </p:spPr>
          <p:txBody>
            <a:bodyPr/>
            <a:lstStyle/>
            <a:p>
              <a:endParaRPr lang="en-US">
                <a:latin typeface="Arial"/>
                <a:cs typeface="Arial"/>
              </a:endParaRPr>
            </a:p>
          </p:txBody>
        </p:sp>
        <p:sp>
          <p:nvSpPr>
            <p:cNvPr id="9243" name="Rectangle 10"/>
            <p:cNvSpPr>
              <a:spLocks noChangeArrowheads="1"/>
            </p:cNvSpPr>
            <p:nvPr/>
          </p:nvSpPr>
          <p:spPr bwMode="auto">
            <a:xfrm>
              <a:off x="4748" y="3074"/>
              <a:ext cx="305" cy="317"/>
            </a:xfrm>
            <a:prstGeom prst="rect">
              <a:avLst/>
            </a:prstGeom>
            <a:noFill/>
            <a:ln w="9525">
              <a:noFill/>
              <a:miter lim="800000"/>
              <a:headEnd/>
              <a:tailEnd/>
            </a:ln>
          </p:spPr>
          <p:txBody>
            <a:bodyPr>
              <a:spAutoFit/>
            </a:bodyPr>
            <a:lstStyle/>
            <a:p>
              <a:r>
                <a:rPr lang="en-US" sz="2700" b="1" i="1">
                  <a:latin typeface="Arial"/>
                  <a:cs typeface="Arial"/>
                </a:rPr>
                <a:t>D</a:t>
              </a:r>
            </a:p>
          </p:txBody>
        </p:sp>
      </p:grpSp>
      <p:sp>
        <p:nvSpPr>
          <p:cNvPr id="117771" name="Rectangle 11"/>
          <p:cNvSpPr>
            <a:spLocks noGrp="1" noChangeArrowheads="1"/>
          </p:cNvSpPr>
          <p:nvPr>
            <p:ph type="body" idx="4294967295"/>
          </p:nvPr>
        </p:nvSpPr>
        <p:spPr>
          <a:xfrm>
            <a:off x="1981201" y="928688"/>
            <a:ext cx="3146425" cy="5700712"/>
          </a:xfrm>
          <a:noFill/>
        </p:spPr>
        <p:txBody>
          <a:bodyPr/>
          <a:lstStyle/>
          <a:p>
            <a:pPr marL="0" indent="0" eaLnBrk="1" hangingPunct="1">
              <a:spcBef>
                <a:spcPct val="40000"/>
              </a:spcBef>
              <a:buNone/>
            </a:pPr>
            <a:r>
              <a:rPr lang="en-US" sz="2500" dirty="0"/>
              <a:t>If </a:t>
            </a:r>
            <a:r>
              <a:rPr lang="en-US" sz="2500" b="1" i="1" dirty="0"/>
              <a:t>P</a:t>
            </a:r>
            <a:r>
              <a:rPr lang="en-US" sz="2500" dirty="0"/>
              <a:t> rises to </a:t>
            </a:r>
            <a:r>
              <a:rPr lang="en-US" sz="2500" dirty="0" smtClean="0"/>
              <a:t>€40</a:t>
            </a:r>
            <a:r>
              <a:rPr lang="en-US" sz="2500" dirty="0"/>
              <a:t>, </a:t>
            </a:r>
          </a:p>
          <a:p>
            <a:pPr marL="0" indent="0" eaLnBrk="1" hangingPunct="1">
              <a:spcBef>
                <a:spcPct val="30000"/>
              </a:spcBef>
              <a:buNone/>
            </a:pPr>
            <a:r>
              <a:rPr lang="en-US" sz="2500" dirty="0"/>
              <a:t>CS = ½ x 10 x </a:t>
            </a:r>
            <a:r>
              <a:rPr lang="en-US" sz="2500" dirty="0" smtClean="0"/>
              <a:t>€20</a:t>
            </a:r>
            <a:r>
              <a:rPr lang="en-US" sz="2500" dirty="0"/>
              <a:t/>
            </a:r>
            <a:br>
              <a:rPr lang="en-US" sz="2500" dirty="0"/>
            </a:br>
            <a:r>
              <a:rPr lang="en-US" sz="2500" dirty="0"/>
              <a:t>      = </a:t>
            </a:r>
            <a:r>
              <a:rPr lang="en-US" sz="2500" dirty="0" smtClean="0"/>
              <a:t>€100</a:t>
            </a:r>
            <a:r>
              <a:rPr lang="en-US" sz="2500" dirty="0"/>
              <a:t>.</a:t>
            </a:r>
          </a:p>
          <a:p>
            <a:pPr marL="0" indent="0" eaLnBrk="1" hangingPunct="1">
              <a:spcBef>
                <a:spcPct val="40000"/>
              </a:spcBef>
              <a:buNone/>
            </a:pPr>
            <a:r>
              <a:rPr lang="en-US" sz="2500" dirty="0"/>
              <a:t>Two reasons for the fall in CS.</a:t>
            </a:r>
          </a:p>
        </p:txBody>
      </p:sp>
      <p:sp>
        <p:nvSpPr>
          <p:cNvPr id="9228" name="Line 13"/>
          <p:cNvSpPr>
            <a:spLocks noChangeShapeType="1"/>
          </p:cNvSpPr>
          <p:nvPr/>
        </p:nvSpPr>
        <p:spPr bwMode="auto">
          <a:xfrm>
            <a:off x="6108700" y="3668713"/>
            <a:ext cx="1695450" cy="0"/>
          </a:xfrm>
          <a:prstGeom prst="line">
            <a:avLst/>
          </a:prstGeom>
          <a:noFill/>
          <a:ln w="12700">
            <a:solidFill>
              <a:srgbClr val="0000FF"/>
            </a:solidFill>
            <a:round/>
            <a:headEnd/>
            <a:tailEnd/>
          </a:ln>
        </p:spPr>
        <p:txBody>
          <a:bodyPr/>
          <a:lstStyle/>
          <a:p>
            <a:endParaRPr lang="en-US">
              <a:latin typeface="Arial"/>
              <a:cs typeface="Arial"/>
            </a:endParaRPr>
          </a:p>
        </p:txBody>
      </p:sp>
      <p:grpSp>
        <p:nvGrpSpPr>
          <p:cNvPr id="4" name="Group 23"/>
          <p:cNvGrpSpPr>
            <a:grpSpLocks/>
          </p:cNvGrpSpPr>
          <p:nvPr/>
        </p:nvGrpSpPr>
        <p:grpSpPr bwMode="auto">
          <a:xfrm>
            <a:off x="5402264" y="2881314"/>
            <a:ext cx="2111375" cy="3265487"/>
            <a:chOff x="2443" y="1815"/>
            <a:chExt cx="1330" cy="2057"/>
          </a:xfrm>
        </p:grpSpPr>
        <p:sp>
          <p:nvSpPr>
            <p:cNvPr id="9237" name="Rectangle 17"/>
            <p:cNvSpPr>
              <a:spLocks noChangeArrowheads="1"/>
            </p:cNvSpPr>
            <p:nvPr/>
          </p:nvSpPr>
          <p:spPr bwMode="auto">
            <a:xfrm>
              <a:off x="3444" y="3624"/>
              <a:ext cx="329" cy="248"/>
            </a:xfrm>
            <a:prstGeom prst="rect">
              <a:avLst/>
            </a:prstGeom>
            <a:noFill/>
            <a:ln w="12700">
              <a:solidFill>
                <a:srgbClr val="FF0000"/>
              </a:solidFill>
              <a:miter lim="800000"/>
              <a:headEnd/>
              <a:tailEnd/>
            </a:ln>
          </p:spPr>
          <p:txBody>
            <a:bodyPr wrap="none" anchor="ctr"/>
            <a:lstStyle/>
            <a:p>
              <a:endParaRPr lang="en-US">
                <a:latin typeface="Arial"/>
                <a:cs typeface="Arial"/>
              </a:endParaRPr>
            </a:p>
          </p:txBody>
        </p:sp>
        <p:grpSp>
          <p:nvGrpSpPr>
            <p:cNvPr id="5" name="Group 22"/>
            <p:cNvGrpSpPr>
              <a:grpSpLocks/>
            </p:cNvGrpSpPr>
            <p:nvPr/>
          </p:nvGrpSpPr>
          <p:grpSpPr bwMode="auto">
            <a:xfrm>
              <a:off x="2443" y="1815"/>
              <a:ext cx="1160" cy="248"/>
              <a:chOff x="2443" y="1815"/>
              <a:chExt cx="1160" cy="248"/>
            </a:xfrm>
          </p:grpSpPr>
          <p:sp>
            <p:nvSpPr>
              <p:cNvPr id="9240" name="Line 19"/>
              <p:cNvSpPr>
                <a:spLocks noChangeShapeType="1"/>
              </p:cNvSpPr>
              <p:nvPr/>
            </p:nvSpPr>
            <p:spPr bwMode="auto">
              <a:xfrm>
                <a:off x="2769" y="1937"/>
                <a:ext cx="834" cy="0"/>
              </a:xfrm>
              <a:prstGeom prst="line">
                <a:avLst/>
              </a:prstGeom>
              <a:noFill/>
              <a:ln w="12700">
                <a:solidFill>
                  <a:srgbClr val="FF0000"/>
                </a:solidFill>
                <a:round/>
                <a:headEnd/>
                <a:tailEnd/>
              </a:ln>
            </p:spPr>
            <p:txBody>
              <a:bodyPr/>
              <a:lstStyle/>
              <a:p>
                <a:endParaRPr lang="en-US">
                  <a:latin typeface="Arial"/>
                  <a:cs typeface="Arial"/>
                </a:endParaRPr>
              </a:p>
            </p:txBody>
          </p:sp>
          <p:sp>
            <p:nvSpPr>
              <p:cNvPr id="9241" name="Rectangle 20"/>
              <p:cNvSpPr>
                <a:spLocks noChangeArrowheads="1"/>
              </p:cNvSpPr>
              <p:nvPr/>
            </p:nvSpPr>
            <p:spPr bwMode="auto">
              <a:xfrm>
                <a:off x="2443" y="1815"/>
                <a:ext cx="329" cy="248"/>
              </a:xfrm>
              <a:prstGeom prst="rect">
                <a:avLst/>
              </a:prstGeom>
              <a:noFill/>
              <a:ln w="12700">
                <a:solidFill>
                  <a:srgbClr val="FF0000"/>
                </a:solidFill>
                <a:miter lim="800000"/>
                <a:headEnd/>
                <a:tailEnd/>
              </a:ln>
            </p:spPr>
            <p:txBody>
              <a:bodyPr wrap="none" anchor="ctr"/>
              <a:lstStyle/>
              <a:p>
                <a:endParaRPr lang="en-US">
                  <a:latin typeface="Arial"/>
                  <a:cs typeface="Arial"/>
                </a:endParaRPr>
              </a:p>
            </p:txBody>
          </p:sp>
        </p:grpSp>
        <p:sp>
          <p:nvSpPr>
            <p:cNvPr id="9239" name="Line 21"/>
            <p:cNvSpPr>
              <a:spLocks noChangeShapeType="1"/>
            </p:cNvSpPr>
            <p:nvPr/>
          </p:nvSpPr>
          <p:spPr bwMode="auto">
            <a:xfrm flipV="1">
              <a:off x="3600" y="1932"/>
              <a:ext cx="0" cy="1695"/>
            </a:xfrm>
            <a:prstGeom prst="line">
              <a:avLst/>
            </a:prstGeom>
            <a:noFill/>
            <a:ln w="12700">
              <a:solidFill>
                <a:srgbClr val="FF0000"/>
              </a:solidFill>
              <a:round/>
              <a:headEnd/>
              <a:tailEnd/>
            </a:ln>
          </p:spPr>
          <p:txBody>
            <a:bodyPr/>
            <a:lstStyle/>
            <a:p>
              <a:endParaRPr lang="en-US">
                <a:latin typeface="Arial"/>
                <a:cs typeface="Arial"/>
              </a:endParaRPr>
            </a:p>
          </p:txBody>
        </p:sp>
      </p:grpSp>
      <p:sp>
        <p:nvSpPr>
          <p:cNvPr id="117784" name="AutoShape 24"/>
          <p:cNvSpPr>
            <a:spLocks noChangeArrowheads="1"/>
          </p:cNvSpPr>
          <p:nvPr/>
        </p:nvSpPr>
        <p:spPr bwMode="auto">
          <a:xfrm>
            <a:off x="6116639" y="1924050"/>
            <a:ext cx="1100137" cy="1143000"/>
          </a:xfrm>
          <a:prstGeom prst="rtTriangle">
            <a:avLst/>
          </a:prstGeom>
          <a:solidFill>
            <a:srgbClr val="FF99CC"/>
          </a:solidFill>
          <a:ln w="9525">
            <a:noFill/>
            <a:miter lim="800000"/>
            <a:headEnd/>
            <a:tailEnd/>
          </a:ln>
        </p:spPr>
        <p:txBody>
          <a:bodyPr wrap="none" anchor="ctr"/>
          <a:lstStyle/>
          <a:p>
            <a:endParaRPr lang="en-US">
              <a:latin typeface="Arial"/>
              <a:cs typeface="Arial"/>
            </a:endParaRPr>
          </a:p>
        </p:txBody>
      </p:sp>
      <p:grpSp>
        <p:nvGrpSpPr>
          <p:cNvPr id="6" name="Group 30"/>
          <p:cNvGrpSpPr>
            <a:grpSpLocks/>
          </p:cNvGrpSpPr>
          <p:nvPr/>
        </p:nvGrpSpPr>
        <p:grpSpPr bwMode="auto">
          <a:xfrm>
            <a:off x="7318375" y="1471613"/>
            <a:ext cx="2630488" cy="1985962"/>
            <a:chOff x="3650" y="927"/>
            <a:chExt cx="1657" cy="1251"/>
          </a:xfrm>
        </p:grpSpPr>
        <p:sp>
          <p:nvSpPr>
            <p:cNvPr id="9235" name="Line 29"/>
            <p:cNvSpPr>
              <a:spLocks noChangeShapeType="1"/>
            </p:cNvSpPr>
            <p:nvPr/>
          </p:nvSpPr>
          <p:spPr bwMode="auto">
            <a:xfrm flipH="1">
              <a:off x="3723" y="1662"/>
              <a:ext cx="516" cy="516"/>
            </a:xfrm>
            <a:prstGeom prst="line">
              <a:avLst/>
            </a:prstGeom>
            <a:noFill/>
            <a:ln w="12700">
              <a:solidFill>
                <a:srgbClr val="0000FF"/>
              </a:solidFill>
              <a:round/>
              <a:headEnd/>
              <a:tailEnd type="none" w="lg" len="med"/>
            </a:ln>
          </p:spPr>
          <p:txBody>
            <a:bodyPr/>
            <a:lstStyle/>
            <a:p>
              <a:endParaRPr lang="en-US">
                <a:latin typeface="Arial"/>
                <a:cs typeface="Arial"/>
              </a:endParaRPr>
            </a:p>
          </p:txBody>
        </p:sp>
        <p:sp>
          <p:nvSpPr>
            <p:cNvPr id="9236" name="Text Box 27"/>
            <p:cNvSpPr txBox="1">
              <a:spLocks noChangeArrowheads="1"/>
            </p:cNvSpPr>
            <p:nvPr/>
          </p:nvSpPr>
          <p:spPr bwMode="auto">
            <a:xfrm>
              <a:off x="3650" y="927"/>
              <a:ext cx="1657" cy="754"/>
            </a:xfrm>
            <a:prstGeom prst="rect">
              <a:avLst/>
            </a:prstGeom>
            <a:solidFill>
              <a:srgbClr val="FFFFCC"/>
            </a:solidFill>
            <a:ln w="9525">
              <a:solidFill>
                <a:srgbClr val="3333FF"/>
              </a:solidFill>
              <a:miter lim="800000"/>
              <a:headEnd/>
              <a:tailEnd/>
            </a:ln>
          </p:spPr>
          <p:txBody>
            <a:bodyPr>
              <a:spAutoFit/>
            </a:bodyPr>
            <a:lstStyle/>
            <a:p>
              <a:pPr marL="403225" indent="-403225">
                <a:spcBef>
                  <a:spcPct val="50000"/>
                </a:spcBef>
              </a:pPr>
              <a:r>
                <a:rPr lang="en-US" sz="2400" dirty="0">
                  <a:solidFill>
                    <a:srgbClr val="FF0000"/>
                  </a:solidFill>
                  <a:latin typeface="Arial"/>
                  <a:cs typeface="Arial"/>
                </a:rPr>
                <a:t>1. 	Fall in CS </a:t>
              </a:r>
              <a:br>
                <a:rPr lang="en-US" sz="2400" dirty="0">
                  <a:solidFill>
                    <a:srgbClr val="FF0000"/>
                  </a:solidFill>
                  <a:latin typeface="Arial"/>
                  <a:cs typeface="Arial"/>
                </a:rPr>
              </a:br>
              <a:r>
                <a:rPr lang="en-US" sz="2400" dirty="0">
                  <a:solidFill>
                    <a:srgbClr val="FF0000"/>
                  </a:solidFill>
                  <a:latin typeface="Arial"/>
                  <a:cs typeface="Arial"/>
                </a:rPr>
                <a:t>due to buyers leaving market</a:t>
              </a:r>
            </a:p>
          </p:txBody>
        </p:sp>
      </p:grpSp>
      <p:grpSp>
        <p:nvGrpSpPr>
          <p:cNvPr id="7" name="Group 32"/>
          <p:cNvGrpSpPr>
            <a:grpSpLocks/>
          </p:cNvGrpSpPr>
          <p:nvPr/>
        </p:nvGrpSpPr>
        <p:grpSpPr bwMode="auto">
          <a:xfrm>
            <a:off x="2301876" y="3514725"/>
            <a:ext cx="4329113" cy="1811338"/>
            <a:chOff x="490" y="2214"/>
            <a:chExt cx="2727" cy="1141"/>
          </a:xfrm>
        </p:grpSpPr>
        <p:sp>
          <p:nvSpPr>
            <p:cNvPr id="9233" name="Line 31"/>
            <p:cNvSpPr>
              <a:spLocks noChangeShapeType="1"/>
            </p:cNvSpPr>
            <p:nvPr/>
          </p:nvSpPr>
          <p:spPr bwMode="auto">
            <a:xfrm flipV="1">
              <a:off x="2252" y="2214"/>
              <a:ext cx="965" cy="523"/>
            </a:xfrm>
            <a:prstGeom prst="line">
              <a:avLst/>
            </a:prstGeom>
            <a:noFill/>
            <a:ln w="12700">
              <a:solidFill>
                <a:srgbClr val="00CC00"/>
              </a:solidFill>
              <a:round/>
              <a:headEnd/>
              <a:tailEnd/>
            </a:ln>
          </p:spPr>
          <p:txBody>
            <a:bodyPr/>
            <a:lstStyle/>
            <a:p>
              <a:endParaRPr lang="en-US">
                <a:latin typeface="Arial"/>
                <a:cs typeface="Arial"/>
              </a:endParaRPr>
            </a:p>
          </p:txBody>
        </p:sp>
        <p:sp>
          <p:nvSpPr>
            <p:cNvPr id="9234" name="Text Box 28"/>
            <p:cNvSpPr txBox="1">
              <a:spLocks noChangeArrowheads="1"/>
            </p:cNvSpPr>
            <p:nvPr/>
          </p:nvSpPr>
          <p:spPr bwMode="auto">
            <a:xfrm>
              <a:off x="490" y="2601"/>
              <a:ext cx="1867" cy="754"/>
            </a:xfrm>
            <a:prstGeom prst="rect">
              <a:avLst/>
            </a:prstGeom>
            <a:solidFill>
              <a:srgbClr val="FFFFCC"/>
            </a:solidFill>
            <a:ln w="9525">
              <a:solidFill>
                <a:srgbClr val="00CC00"/>
              </a:solidFill>
              <a:miter lim="800000"/>
              <a:headEnd/>
              <a:tailEnd/>
            </a:ln>
          </p:spPr>
          <p:txBody>
            <a:bodyPr>
              <a:spAutoFit/>
            </a:bodyPr>
            <a:lstStyle/>
            <a:p>
              <a:pPr marL="403225" indent="-403225">
                <a:spcBef>
                  <a:spcPct val="50000"/>
                </a:spcBef>
              </a:pPr>
              <a:r>
                <a:rPr lang="en-US" sz="2400" dirty="0">
                  <a:solidFill>
                    <a:srgbClr val="FF0000"/>
                  </a:solidFill>
                  <a:latin typeface="Arial"/>
                  <a:cs typeface="Arial"/>
                </a:rPr>
                <a:t>2. 	Fall in CS due to remaining buyers </a:t>
              </a:r>
              <a:br>
                <a:rPr lang="en-US" sz="2400" dirty="0">
                  <a:solidFill>
                    <a:srgbClr val="FF0000"/>
                  </a:solidFill>
                  <a:latin typeface="Arial"/>
                  <a:cs typeface="Arial"/>
                </a:rPr>
              </a:br>
              <a:r>
                <a:rPr lang="en-US" sz="2400" dirty="0">
                  <a:solidFill>
                    <a:srgbClr val="FF0000"/>
                  </a:solidFill>
                  <a:latin typeface="Arial"/>
                  <a:cs typeface="Arial"/>
                </a:rPr>
                <a:t>paying higher </a:t>
              </a:r>
              <a:r>
                <a:rPr lang="en-US" sz="2400" b="1" i="1" dirty="0">
                  <a:solidFill>
                    <a:srgbClr val="FF0000"/>
                  </a:solidFill>
                  <a:latin typeface="Arial"/>
                  <a:cs typeface="Arial"/>
                </a:rPr>
                <a:t>P</a:t>
              </a:r>
            </a:p>
          </p:txBody>
        </p:sp>
      </p:grpSp>
    </p:spTree>
    <p:extLst>
      <p:ext uri="{BB962C8B-B14F-4D97-AF65-F5344CB8AC3E}">
        <p14:creationId xmlns:p14="http://schemas.microsoft.com/office/powerpoint/2010/main" val="375104685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7771">
                                            <p:txEl>
                                              <p:pRg st="0" end="0"/>
                                            </p:txEl>
                                          </p:spTgt>
                                        </p:tgtEl>
                                        <p:attrNameLst>
                                          <p:attrName>style.visibility</p:attrName>
                                        </p:attrNameLst>
                                      </p:cBhvr>
                                      <p:to>
                                        <p:strVal val="visible"/>
                                      </p:to>
                                    </p:set>
                                    <p:animEffect transition="in" filter="wipe(left)">
                                      <p:cBhvr>
                                        <p:cTn id="7" dur="500"/>
                                        <p:tgtEl>
                                          <p:spTgt spid="117771">
                                            <p:txEl>
                                              <p:pRg st="0" end="0"/>
                                            </p:txEl>
                                          </p:spTgt>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strips(downRigh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17771">
                                            <p:txEl>
                                              <p:pRg st="1" end="1"/>
                                            </p:txEl>
                                          </p:spTgt>
                                        </p:tgtEl>
                                        <p:attrNameLst>
                                          <p:attrName>style.visibility</p:attrName>
                                        </p:attrNameLst>
                                      </p:cBhvr>
                                      <p:to>
                                        <p:strVal val="visible"/>
                                      </p:to>
                                    </p:set>
                                    <p:animEffect transition="in" filter="wipe(left)">
                                      <p:cBhvr>
                                        <p:cTn id="16" dur="500"/>
                                        <p:tgtEl>
                                          <p:spTgt spid="117771">
                                            <p:txEl>
                                              <p:pRg st="1" end="1"/>
                                            </p:tx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17784"/>
                                        </p:tgtEl>
                                        <p:attrNameLst>
                                          <p:attrName>style.visibility</p:attrName>
                                        </p:attrNameLst>
                                      </p:cBhvr>
                                      <p:to>
                                        <p:strVal val="visible"/>
                                      </p:to>
                                    </p:set>
                                    <p:animEffect transition="in" filter="fade">
                                      <p:cBhvr>
                                        <p:cTn id="20" dur="500"/>
                                        <p:tgtEl>
                                          <p:spTgt spid="11778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17771">
                                            <p:txEl>
                                              <p:pRg st="2" end="2"/>
                                            </p:txEl>
                                          </p:spTgt>
                                        </p:tgtEl>
                                        <p:attrNameLst>
                                          <p:attrName>style.visibility</p:attrName>
                                        </p:attrNameLst>
                                      </p:cBhvr>
                                      <p:to>
                                        <p:strVal val="visible"/>
                                      </p:to>
                                    </p:set>
                                    <p:animEffect transition="in" filter="wipe(left)">
                                      <p:cBhvr>
                                        <p:cTn id="25" dur="500"/>
                                        <p:tgtEl>
                                          <p:spTgt spid="117771">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7785"/>
                                        </p:tgtEl>
                                        <p:attrNameLst>
                                          <p:attrName>style.visibility</p:attrName>
                                        </p:attrNameLst>
                                      </p:cBhvr>
                                      <p:to>
                                        <p:strVal val="visible"/>
                                      </p:to>
                                    </p:set>
                                    <p:animEffect transition="in" filter="fade">
                                      <p:cBhvr>
                                        <p:cTn id="33" dur="500"/>
                                        <p:tgtEl>
                                          <p:spTgt spid="11778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7786"/>
                                        </p:tgtEl>
                                        <p:attrNameLst>
                                          <p:attrName>style.visibility</p:attrName>
                                        </p:attrNameLst>
                                      </p:cBhvr>
                                      <p:to>
                                        <p:strVal val="visible"/>
                                      </p:to>
                                    </p:set>
                                    <p:animEffect transition="in" filter="fade">
                                      <p:cBhvr>
                                        <p:cTn id="41" dur="500"/>
                                        <p:tgtEl>
                                          <p:spTgt spid="1177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85" grpId="0" animBg="1"/>
      <p:bldP spid="117786" grpId="0" animBg="1"/>
      <p:bldP spid="117771" grpId="0" build="p" bldLvl="5"/>
      <p:bldP spid="11778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t>
            </a:r>
            <a:r>
              <a:rPr lang="en-US" dirty="0" smtClean="0"/>
              <a:t>he </a:t>
            </a:r>
            <a:r>
              <a:rPr lang="en-US" dirty="0"/>
              <a:t>Supply </a:t>
            </a:r>
            <a:r>
              <a:rPr lang="en-US" dirty="0" smtClean="0"/>
              <a:t>Curve &amp; (Opportunity) Cost</a:t>
            </a:r>
            <a:endParaRPr lang="en-IE" dirty="0"/>
          </a:p>
        </p:txBody>
      </p:sp>
      <p:sp>
        <p:nvSpPr>
          <p:cNvPr id="3" name="Content Placeholder 2"/>
          <p:cNvSpPr>
            <a:spLocks noGrp="1"/>
          </p:cNvSpPr>
          <p:nvPr>
            <p:ph idx="1"/>
          </p:nvPr>
        </p:nvSpPr>
        <p:spPr/>
        <p:txBody>
          <a:bodyPr/>
          <a:lstStyle/>
          <a:p>
            <a:pPr eaLnBrk="1" hangingPunct="1">
              <a:lnSpc>
                <a:spcPct val="100000"/>
              </a:lnSpc>
              <a:spcBef>
                <a:spcPct val="35000"/>
              </a:spcBef>
            </a:pPr>
            <a:r>
              <a:rPr lang="en-US" sz="2800" dirty="0">
                <a:effectLst>
                  <a:outerShdw blurRad="38100" dist="38100" dir="2700000" algn="tl">
                    <a:srgbClr val="000000">
                      <a:alpha val="43137"/>
                    </a:srgbClr>
                  </a:outerShdw>
                </a:effectLst>
              </a:rPr>
              <a:t>Cost</a:t>
            </a:r>
            <a:r>
              <a:rPr lang="en-US" sz="2800" dirty="0"/>
              <a:t> is the value of everything a seller must give up to produce a good (i.e., opportunity cost).  </a:t>
            </a:r>
          </a:p>
          <a:p>
            <a:pPr eaLnBrk="1" hangingPunct="1">
              <a:lnSpc>
                <a:spcPct val="100000"/>
              </a:lnSpc>
              <a:spcBef>
                <a:spcPct val="35000"/>
              </a:spcBef>
            </a:pPr>
            <a:r>
              <a:rPr lang="en-US" sz="2800" dirty="0"/>
              <a:t>Includes cost of all resources used to produce </a:t>
            </a:r>
            <a:r>
              <a:rPr lang="en-US" sz="2800" dirty="0" smtClean="0"/>
              <a:t>the good</a:t>
            </a:r>
            <a:r>
              <a:rPr lang="en-US" sz="2800" dirty="0"/>
              <a:t>, including </a:t>
            </a:r>
            <a:r>
              <a:rPr lang="en-US" sz="2800" dirty="0" smtClean="0"/>
              <a:t>for example the owner’s cost of capital &amp; the value </a:t>
            </a:r>
            <a:r>
              <a:rPr lang="en-US" sz="2800" dirty="0"/>
              <a:t>of the seller’s </a:t>
            </a:r>
            <a:r>
              <a:rPr lang="en-US" sz="2800" dirty="0" smtClean="0"/>
              <a:t>time</a:t>
            </a:r>
          </a:p>
          <a:p>
            <a:pPr eaLnBrk="1" hangingPunct="1">
              <a:lnSpc>
                <a:spcPct val="100000"/>
              </a:lnSpc>
              <a:spcBef>
                <a:spcPct val="35000"/>
              </a:spcBef>
            </a:pPr>
            <a:r>
              <a:rPr lang="en-US" sz="2800" dirty="0">
                <a:latin typeface="Arial"/>
                <a:cs typeface="Arial"/>
              </a:rPr>
              <a:t>A seller will produce &amp;</a:t>
            </a:r>
            <a:r>
              <a:rPr lang="en-US" sz="2800" dirty="0" smtClean="0">
                <a:latin typeface="Arial"/>
                <a:cs typeface="Arial"/>
              </a:rPr>
              <a:t> </a:t>
            </a:r>
            <a:r>
              <a:rPr lang="en-US" sz="2800" dirty="0">
                <a:latin typeface="Arial"/>
                <a:cs typeface="Arial"/>
              </a:rPr>
              <a:t>sell the </a:t>
            </a:r>
            <a:r>
              <a:rPr lang="en-US" sz="2800" dirty="0" smtClean="0">
                <a:latin typeface="Arial"/>
                <a:cs typeface="Arial"/>
              </a:rPr>
              <a:t>good </a:t>
            </a:r>
            <a:r>
              <a:rPr lang="en-US" sz="2800" dirty="0">
                <a:latin typeface="Arial"/>
                <a:cs typeface="Arial"/>
              </a:rPr>
              <a:t>only if </a:t>
            </a:r>
            <a:r>
              <a:rPr lang="en-US" sz="2800" dirty="0" smtClean="0">
                <a:latin typeface="Arial"/>
                <a:cs typeface="Arial"/>
              </a:rPr>
              <a:t>there is a reasonable chance that the price </a:t>
            </a:r>
            <a:r>
              <a:rPr lang="en-US" sz="2800" dirty="0">
                <a:latin typeface="Arial"/>
                <a:cs typeface="Arial"/>
              </a:rPr>
              <a:t>exceeds </a:t>
            </a:r>
            <a:r>
              <a:rPr lang="en-US" sz="2800" dirty="0" smtClean="0">
                <a:latin typeface="Arial"/>
                <a:cs typeface="Arial"/>
              </a:rPr>
              <a:t>her cost</a:t>
            </a:r>
          </a:p>
        </p:txBody>
      </p:sp>
    </p:spTree>
    <p:extLst>
      <p:ext uri="{BB962C8B-B14F-4D97-AF65-F5344CB8AC3E}">
        <p14:creationId xmlns:p14="http://schemas.microsoft.com/office/powerpoint/2010/main" val="233542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Producer Surplus</a:t>
            </a:r>
            <a:endParaRPr lang="en-IE" dirty="0"/>
          </a:p>
        </p:txBody>
      </p:sp>
      <p:sp>
        <p:nvSpPr>
          <p:cNvPr id="3" name="Content Placeholder 2"/>
          <p:cNvSpPr>
            <a:spLocks noGrp="1"/>
          </p:cNvSpPr>
          <p:nvPr>
            <p:ph idx="1"/>
          </p:nvPr>
        </p:nvSpPr>
        <p:spPr/>
        <p:txBody>
          <a:bodyPr/>
          <a:lstStyle/>
          <a:p>
            <a:r>
              <a:rPr lang="en-US" dirty="0">
                <a:latin typeface="Arial"/>
                <a:cs typeface="Arial"/>
              </a:rPr>
              <a:t>The Producer’s Cost is a measure of </a:t>
            </a:r>
            <a:r>
              <a:rPr lang="en-US" dirty="0">
                <a:solidFill>
                  <a:srgbClr val="FF0000"/>
                </a:solidFill>
                <a:latin typeface="Arial"/>
                <a:cs typeface="Arial"/>
              </a:rPr>
              <a:t>Willingness to </a:t>
            </a:r>
            <a:r>
              <a:rPr lang="en-US" dirty="0" smtClean="0">
                <a:solidFill>
                  <a:srgbClr val="FF0000"/>
                </a:solidFill>
                <a:latin typeface="Arial"/>
                <a:cs typeface="Arial"/>
              </a:rPr>
              <a:t>Sell</a:t>
            </a:r>
            <a:endParaRPr lang="en-US" b="1" dirty="0" smtClean="0">
              <a:solidFill>
                <a:srgbClr val="CC0000"/>
              </a:solidFill>
              <a:latin typeface="Arial"/>
              <a:cs typeface="Arial"/>
            </a:endParaRPr>
          </a:p>
          <a:p>
            <a:r>
              <a:rPr lang="en-US" b="1" dirty="0" smtClean="0">
                <a:solidFill>
                  <a:srgbClr val="CC0000"/>
                </a:solidFill>
                <a:latin typeface="Arial"/>
                <a:cs typeface="Arial"/>
              </a:rPr>
              <a:t>Producer </a:t>
            </a:r>
            <a:r>
              <a:rPr lang="en-US" b="1" dirty="0">
                <a:solidFill>
                  <a:srgbClr val="CC0000"/>
                </a:solidFill>
                <a:latin typeface="Arial"/>
                <a:cs typeface="Arial"/>
              </a:rPr>
              <a:t>surplus </a:t>
            </a:r>
            <a:r>
              <a:rPr lang="en-US" dirty="0">
                <a:latin typeface="Arial"/>
                <a:cs typeface="Arial"/>
              </a:rPr>
              <a:t>(PS</a:t>
            </a:r>
            <a:r>
              <a:rPr lang="en-US" dirty="0" smtClean="0">
                <a:latin typeface="Arial"/>
                <a:cs typeface="Arial"/>
              </a:rPr>
              <a:t>) is </a:t>
            </a:r>
            <a:r>
              <a:rPr lang="en-US" dirty="0">
                <a:latin typeface="Arial"/>
                <a:cs typeface="Arial"/>
              </a:rPr>
              <a:t>the amount a seller </a:t>
            </a:r>
            <a:r>
              <a:rPr lang="en-US" dirty="0" smtClean="0">
                <a:latin typeface="Arial"/>
                <a:cs typeface="Arial"/>
              </a:rPr>
              <a:t>is </a:t>
            </a:r>
            <a:r>
              <a:rPr lang="en-US" dirty="0">
                <a:latin typeface="Arial"/>
                <a:cs typeface="Arial"/>
              </a:rPr>
              <a:t>paid for a good </a:t>
            </a:r>
            <a:r>
              <a:rPr lang="en-US" dirty="0" smtClean="0">
                <a:latin typeface="Arial"/>
                <a:cs typeface="Arial"/>
              </a:rPr>
              <a:t>minus </a:t>
            </a:r>
            <a:r>
              <a:rPr lang="en-US" dirty="0">
                <a:latin typeface="Arial"/>
                <a:cs typeface="Arial"/>
              </a:rPr>
              <a:t>the seller’s </a:t>
            </a:r>
            <a:r>
              <a:rPr lang="en-US" dirty="0" smtClean="0">
                <a:latin typeface="Arial"/>
                <a:cs typeface="Arial"/>
              </a:rPr>
              <a:t>cost</a:t>
            </a:r>
          </a:p>
          <a:p>
            <a:r>
              <a:rPr lang="en-US" dirty="0">
                <a:latin typeface="Arial"/>
                <a:cs typeface="Arial"/>
              </a:rPr>
              <a:t>PS = </a:t>
            </a:r>
            <a:r>
              <a:rPr lang="en-US" b="1" i="1" dirty="0">
                <a:latin typeface="Arial"/>
                <a:cs typeface="Arial"/>
              </a:rPr>
              <a:t>P</a:t>
            </a:r>
            <a:r>
              <a:rPr lang="en-US" dirty="0">
                <a:latin typeface="Arial"/>
                <a:cs typeface="Arial"/>
              </a:rPr>
              <a:t> – </a:t>
            </a:r>
            <a:r>
              <a:rPr lang="en-US" dirty="0" smtClean="0">
                <a:latin typeface="Arial"/>
                <a:cs typeface="Arial"/>
              </a:rPr>
              <a:t>cost</a:t>
            </a:r>
          </a:p>
          <a:p>
            <a:endParaRPr lang="en-US" dirty="0">
              <a:latin typeface="Arial"/>
              <a:cs typeface="Arial"/>
            </a:endParaRPr>
          </a:p>
          <a:p>
            <a:endParaRPr lang="en-IE" dirty="0"/>
          </a:p>
        </p:txBody>
      </p:sp>
    </p:spTree>
    <p:extLst>
      <p:ext uri="{BB962C8B-B14F-4D97-AF65-F5344CB8AC3E}">
        <p14:creationId xmlns:p14="http://schemas.microsoft.com/office/powerpoint/2010/main" val="2819554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311775" y="1009650"/>
            <a:ext cx="4953000" cy="5295900"/>
            <a:chOff x="2386" y="636"/>
            <a:chExt cx="3120" cy="3336"/>
          </a:xfrm>
        </p:grpSpPr>
        <p:graphicFrame>
          <p:nvGraphicFramePr>
            <p:cNvPr id="17410" name="Object 3"/>
            <p:cNvGraphicFramePr>
              <a:graphicFrameLocks noChangeAspect="1"/>
            </p:cNvGraphicFramePr>
            <p:nvPr/>
          </p:nvGraphicFramePr>
          <p:xfrm>
            <a:off x="2386" y="636"/>
            <a:ext cx="3120" cy="3336"/>
          </p:xfrm>
          <a:graphic>
            <a:graphicData uri="http://schemas.openxmlformats.org/presentationml/2006/ole">
              <mc:AlternateContent xmlns:mc="http://schemas.openxmlformats.org/markup-compatibility/2006">
                <mc:Choice xmlns:v="urn:schemas-microsoft-com:vml" Requires="v">
                  <p:oleObj spid="_x0000_s23561" name="Worksheet" r:id="rId4" imgW="3543360" imgH="3790890" progId="Excel.Sheet.8">
                    <p:embed/>
                  </p:oleObj>
                </mc:Choice>
                <mc:Fallback>
                  <p:oleObj name="Worksheet" r:id="rId4" imgW="3543360" imgH="3790890" progId="Excel.Sheet.8">
                    <p:embed/>
                    <p:pic>
                      <p:nvPicPr>
                        <p:cNvPr id="1741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6" y="636"/>
                          <a:ext cx="3120" cy="3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30" name="Rectangle 5"/>
            <p:cNvSpPr>
              <a:spLocks noChangeArrowheads="1"/>
            </p:cNvSpPr>
            <p:nvPr/>
          </p:nvSpPr>
          <p:spPr bwMode="auto">
            <a:xfrm>
              <a:off x="4759" y="1981"/>
              <a:ext cx="305" cy="317"/>
            </a:xfrm>
            <a:prstGeom prst="rect">
              <a:avLst/>
            </a:prstGeom>
            <a:solidFill>
              <a:schemeClr val="bg1"/>
            </a:solidFill>
            <a:ln w="9525">
              <a:noFill/>
              <a:miter lim="800000"/>
              <a:headEnd/>
              <a:tailEnd/>
            </a:ln>
          </p:spPr>
          <p:txBody>
            <a:bodyPr>
              <a:spAutoFit/>
            </a:bodyPr>
            <a:lstStyle/>
            <a:p>
              <a:r>
                <a:rPr lang="en-US" sz="2700" b="1" i="1" dirty="0">
                  <a:latin typeface="Arial"/>
                  <a:cs typeface="Arial"/>
                </a:rPr>
                <a:t>Q</a:t>
              </a:r>
            </a:p>
          </p:txBody>
        </p:sp>
      </p:grpSp>
      <p:sp>
        <p:nvSpPr>
          <p:cNvPr id="164891" name="AutoShape 27"/>
          <p:cNvSpPr>
            <a:spLocks noChangeArrowheads="1"/>
          </p:cNvSpPr>
          <p:nvPr/>
        </p:nvSpPr>
        <p:spPr bwMode="auto">
          <a:xfrm flipV="1">
            <a:off x="6118225" y="3082925"/>
            <a:ext cx="2800350" cy="1455738"/>
          </a:xfrm>
          <a:prstGeom prst="rtTriangle">
            <a:avLst/>
          </a:prstGeom>
          <a:solidFill>
            <a:srgbClr val="FF99CC"/>
          </a:solidFill>
          <a:ln w="9525">
            <a:noFill/>
            <a:miter lim="800000"/>
            <a:headEnd/>
            <a:tailEnd/>
          </a:ln>
        </p:spPr>
        <p:txBody>
          <a:bodyPr wrap="none" anchor="ctr"/>
          <a:lstStyle/>
          <a:p>
            <a:endParaRPr lang="en-US">
              <a:latin typeface="Arial"/>
              <a:cs typeface="Arial"/>
            </a:endParaRPr>
          </a:p>
        </p:txBody>
      </p:sp>
      <p:sp>
        <p:nvSpPr>
          <p:cNvPr id="17415" name="Rectangle 6"/>
          <p:cNvSpPr>
            <a:spLocks noGrp="1" noChangeArrowheads="1"/>
          </p:cNvSpPr>
          <p:nvPr>
            <p:ph type="title" idx="4294967295"/>
          </p:nvPr>
        </p:nvSpPr>
        <p:spPr>
          <a:xfrm>
            <a:off x="1757364" y="252414"/>
            <a:ext cx="8707437" cy="649287"/>
          </a:xfrm>
        </p:spPr>
        <p:txBody>
          <a:bodyPr>
            <a:normAutofit/>
          </a:bodyPr>
          <a:lstStyle/>
          <a:p>
            <a:pPr eaLnBrk="1" hangingPunct="1"/>
            <a:r>
              <a:rPr lang="en-US" sz="3300" dirty="0" smtClean="0"/>
              <a:t>Measuring Producer Surplus</a:t>
            </a:r>
            <a:endParaRPr lang="en-US" sz="3300" dirty="0"/>
          </a:p>
        </p:txBody>
      </p:sp>
      <p:sp>
        <p:nvSpPr>
          <p:cNvPr id="17416" name="Text Box 7"/>
          <p:cNvSpPr txBox="1">
            <a:spLocks noChangeArrowheads="1"/>
          </p:cNvSpPr>
          <p:nvPr/>
        </p:nvSpPr>
        <p:spPr bwMode="auto">
          <a:xfrm>
            <a:off x="6592889" y="1054101"/>
            <a:ext cx="3470275" cy="473075"/>
          </a:xfrm>
          <a:prstGeom prst="rect">
            <a:avLst/>
          </a:prstGeom>
          <a:noFill/>
          <a:ln w="9525">
            <a:noFill/>
            <a:miter lim="800000"/>
            <a:headEnd/>
            <a:tailEnd/>
          </a:ln>
        </p:spPr>
        <p:txBody>
          <a:bodyPr>
            <a:spAutoFit/>
          </a:bodyPr>
          <a:lstStyle/>
          <a:p>
            <a:pPr algn="ctr">
              <a:spcBef>
                <a:spcPct val="50000"/>
              </a:spcBef>
            </a:pPr>
            <a:r>
              <a:rPr lang="en-US" sz="2500">
                <a:latin typeface="Arial"/>
                <a:cs typeface="Arial"/>
              </a:rPr>
              <a:t>The supply of shoes</a:t>
            </a:r>
          </a:p>
        </p:txBody>
      </p:sp>
      <p:grpSp>
        <p:nvGrpSpPr>
          <p:cNvPr id="3" name="Group 8"/>
          <p:cNvGrpSpPr>
            <a:grpSpLocks/>
          </p:cNvGrpSpPr>
          <p:nvPr/>
        </p:nvGrpSpPr>
        <p:grpSpPr bwMode="auto">
          <a:xfrm>
            <a:off x="6110289" y="2178051"/>
            <a:ext cx="4219575" cy="2386013"/>
            <a:chOff x="2889" y="1372"/>
            <a:chExt cx="2658" cy="1503"/>
          </a:xfrm>
        </p:grpSpPr>
        <p:sp>
          <p:nvSpPr>
            <p:cNvPr id="17427" name="Line 9"/>
            <p:cNvSpPr>
              <a:spLocks noChangeShapeType="1"/>
            </p:cNvSpPr>
            <p:nvPr/>
          </p:nvSpPr>
          <p:spPr bwMode="auto">
            <a:xfrm flipV="1">
              <a:off x="2889" y="1614"/>
              <a:ext cx="2401" cy="1261"/>
            </a:xfrm>
            <a:prstGeom prst="line">
              <a:avLst/>
            </a:prstGeom>
            <a:noFill/>
            <a:ln w="44450">
              <a:solidFill>
                <a:srgbClr val="003399"/>
              </a:solidFill>
              <a:round/>
              <a:headEnd/>
              <a:tailEnd/>
            </a:ln>
          </p:spPr>
          <p:txBody>
            <a:bodyPr/>
            <a:lstStyle/>
            <a:p>
              <a:endParaRPr lang="en-US">
                <a:latin typeface="Arial"/>
                <a:cs typeface="Arial"/>
              </a:endParaRPr>
            </a:p>
          </p:txBody>
        </p:sp>
        <p:sp>
          <p:nvSpPr>
            <p:cNvPr id="17428" name="Rectangle 10"/>
            <p:cNvSpPr>
              <a:spLocks noChangeArrowheads="1"/>
            </p:cNvSpPr>
            <p:nvPr/>
          </p:nvSpPr>
          <p:spPr bwMode="auto">
            <a:xfrm>
              <a:off x="5242" y="1372"/>
              <a:ext cx="305" cy="317"/>
            </a:xfrm>
            <a:prstGeom prst="rect">
              <a:avLst/>
            </a:prstGeom>
            <a:noFill/>
            <a:ln w="9525">
              <a:noFill/>
              <a:miter lim="800000"/>
              <a:headEnd/>
              <a:tailEnd/>
            </a:ln>
          </p:spPr>
          <p:txBody>
            <a:bodyPr>
              <a:spAutoFit/>
            </a:bodyPr>
            <a:lstStyle/>
            <a:p>
              <a:r>
                <a:rPr lang="en-US" sz="2700" b="1" i="1">
                  <a:latin typeface="Arial"/>
                  <a:cs typeface="Arial"/>
                </a:rPr>
                <a:t>S</a:t>
              </a:r>
            </a:p>
          </p:txBody>
        </p:sp>
      </p:grpSp>
      <p:sp>
        <p:nvSpPr>
          <p:cNvPr id="164881" name="Rectangle 17"/>
          <p:cNvSpPr>
            <a:spLocks noGrp="1" noChangeArrowheads="1"/>
          </p:cNvSpPr>
          <p:nvPr>
            <p:ph type="body" idx="4294967295"/>
          </p:nvPr>
        </p:nvSpPr>
        <p:spPr>
          <a:xfrm>
            <a:off x="1970089" y="1001713"/>
            <a:ext cx="3305175" cy="5124450"/>
          </a:xfrm>
          <a:noFill/>
        </p:spPr>
        <p:txBody>
          <a:bodyPr/>
          <a:lstStyle/>
          <a:p>
            <a:pPr marL="0" indent="0" eaLnBrk="1" hangingPunct="1">
              <a:spcBef>
                <a:spcPct val="0"/>
              </a:spcBef>
              <a:buClrTx/>
              <a:buSzTx/>
              <a:buNone/>
            </a:pPr>
            <a:r>
              <a:rPr lang="en-US" sz="2800" i="1" dirty="0">
                <a:latin typeface="Arial"/>
                <a:cs typeface="Arial"/>
              </a:rPr>
              <a:t>Total PS equals the area </a:t>
            </a:r>
            <a:r>
              <a:rPr lang="en-US" sz="2800" i="1" dirty="0">
                <a:solidFill>
                  <a:srgbClr val="00B050"/>
                </a:solidFill>
                <a:latin typeface="Arial"/>
                <a:cs typeface="Arial"/>
              </a:rPr>
              <a:t>above</a:t>
            </a:r>
            <a:r>
              <a:rPr lang="en-US" sz="2800" i="1" dirty="0">
                <a:latin typeface="Arial"/>
                <a:cs typeface="Arial"/>
              </a:rPr>
              <a:t> the </a:t>
            </a:r>
            <a:r>
              <a:rPr lang="en-US" sz="2800" i="1" dirty="0" smtClean="0">
                <a:latin typeface="Arial"/>
                <a:cs typeface="Arial"/>
              </a:rPr>
              <a:t>supply</a:t>
            </a:r>
          </a:p>
          <a:p>
            <a:pPr marL="0" indent="0" eaLnBrk="1" hangingPunct="1">
              <a:spcBef>
                <a:spcPct val="0"/>
              </a:spcBef>
              <a:buClrTx/>
              <a:buSzTx/>
              <a:buNone/>
            </a:pPr>
            <a:r>
              <a:rPr lang="en-US" sz="2600" dirty="0" smtClean="0"/>
              <a:t>PS </a:t>
            </a:r>
            <a:r>
              <a:rPr lang="en-US" sz="2600" dirty="0"/>
              <a:t>is the area </a:t>
            </a:r>
            <a:r>
              <a:rPr lang="en-US" sz="2600" dirty="0" smtClean="0"/>
              <a:t>above the</a:t>
            </a:r>
            <a:r>
              <a:rPr lang="en-US" sz="2600" b="1" i="1" dirty="0"/>
              <a:t> </a:t>
            </a:r>
            <a:r>
              <a:rPr lang="en-US" sz="2600" b="1" i="1" dirty="0" smtClean="0"/>
              <a:t>S</a:t>
            </a:r>
            <a:r>
              <a:rPr lang="en-US" sz="2600" dirty="0" smtClean="0"/>
              <a:t> curve &amp; below the line</a:t>
            </a:r>
            <a:r>
              <a:rPr lang="en-US" sz="2600" dirty="0"/>
              <a:t> </a:t>
            </a:r>
            <a:r>
              <a:rPr lang="en-US" sz="2600" b="1" i="1" dirty="0" smtClean="0"/>
              <a:t>P</a:t>
            </a:r>
            <a:r>
              <a:rPr lang="en-US" sz="2600" dirty="0" smtClean="0"/>
              <a:t> </a:t>
            </a:r>
            <a:r>
              <a:rPr lang="en-US" sz="2600" dirty="0"/>
              <a:t>to </a:t>
            </a:r>
            <a:r>
              <a:rPr lang="en-US" sz="2600" b="1" i="1" dirty="0"/>
              <a:t>Q</a:t>
            </a:r>
            <a:r>
              <a:rPr lang="en-US" sz="2600" dirty="0"/>
              <a:t>.</a:t>
            </a:r>
          </a:p>
          <a:p>
            <a:pPr marL="0" indent="0" eaLnBrk="1" hangingPunct="1">
              <a:spcBef>
                <a:spcPct val="50000"/>
              </a:spcBef>
              <a:buClrTx/>
              <a:buSzTx/>
              <a:buNone/>
            </a:pPr>
            <a:r>
              <a:rPr lang="en-US" sz="2600" dirty="0"/>
              <a:t>The height of this triangle is </a:t>
            </a:r>
            <a:br>
              <a:rPr lang="en-US" sz="2600" dirty="0"/>
            </a:br>
            <a:r>
              <a:rPr lang="en-US" sz="2600" dirty="0" smtClean="0"/>
              <a:t>€40 </a:t>
            </a:r>
            <a:r>
              <a:rPr lang="en-US" sz="2600" dirty="0"/>
              <a:t>– </a:t>
            </a:r>
            <a:r>
              <a:rPr lang="en-US" sz="2600" dirty="0" smtClean="0"/>
              <a:t>€15 </a:t>
            </a:r>
            <a:r>
              <a:rPr lang="en-US" sz="2600" dirty="0"/>
              <a:t>= </a:t>
            </a:r>
            <a:r>
              <a:rPr lang="en-US" sz="2600" dirty="0" smtClean="0"/>
              <a:t>€25</a:t>
            </a:r>
          </a:p>
          <a:p>
            <a:pPr marL="0" indent="0" eaLnBrk="1" hangingPunct="1">
              <a:spcBef>
                <a:spcPct val="50000"/>
              </a:spcBef>
              <a:buClrTx/>
              <a:buSzTx/>
              <a:buNone/>
            </a:pPr>
            <a:r>
              <a:rPr lang="en-US" sz="2600" dirty="0" smtClean="0"/>
              <a:t>So</a:t>
            </a:r>
            <a:r>
              <a:rPr lang="en-US" sz="2600" dirty="0"/>
              <a:t>, </a:t>
            </a:r>
            <a:r>
              <a:rPr lang="en-US" sz="2600" dirty="0" smtClean="0"/>
              <a:t>PS </a:t>
            </a:r>
            <a:r>
              <a:rPr lang="en-US" sz="2600" dirty="0"/>
              <a:t>= ½ x </a:t>
            </a:r>
            <a:r>
              <a:rPr lang="en-US" sz="2600" i="1" dirty="0"/>
              <a:t>b</a:t>
            </a:r>
            <a:r>
              <a:rPr lang="en-US" sz="2600" dirty="0"/>
              <a:t> x </a:t>
            </a:r>
            <a:r>
              <a:rPr lang="en-US" sz="2600" i="1" dirty="0"/>
              <a:t>h</a:t>
            </a:r>
            <a:r>
              <a:rPr lang="en-US" sz="2600" dirty="0"/>
              <a:t/>
            </a:r>
            <a:br>
              <a:rPr lang="en-US" sz="2600" dirty="0"/>
            </a:br>
            <a:r>
              <a:rPr lang="en-US" sz="2600" dirty="0"/>
              <a:t>      = ½ x 25 x </a:t>
            </a:r>
            <a:r>
              <a:rPr lang="en-US" sz="2600" dirty="0" smtClean="0"/>
              <a:t>€25</a:t>
            </a:r>
            <a:r>
              <a:rPr lang="en-US" sz="2600" dirty="0"/>
              <a:t/>
            </a:r>
            <a:br>
              <a:rPr lang="en-US" sz="2600" dirty="0"/>
            </a:br>
            <a:r>
              <a:rPr lang="en-US" sz="2600" dirty="0"/>
              <a:t>      = </a:t>
            </a:r>
            <a:r>
              <a:rPr lang="en-US" sz="2600" u="sng" dirty="0" smtClean="0"/>
              <a:t>€312.50</a:t>
            </a:r>
            <a:endParaRPr lang="en-US" sz="2600" u="sng" dirty="0"/>
          </a:p>
          <a:p>
            <a:pPr marL="0" indent="0" eaLnBrk="1" hangingPunct="1">
              <a:spcBef>
                <a:spcPct val="0"/>
              </a:spcBef>
              <a:buClrTx/>
              <a:buSzTx/>
              <a:buNone/>
            </a:pPr>
            <a:endParaRPr lang="en-US" sz="2600" dirty="0"/>
          </a:p>
        </p:txBody>
      </p:sp>
      <p:grpSp>
        <p:nvGrpSpPr>
          <p:cNvPr id="4" name="Group 18"/>
          <p:cNvGrpSpPr>
            <a:grpSpLocks/>
          </p:cNvGrpSpPr>
          <p:nvPr/>
        </p:nvGrpSpPr>
        <p:grpSpPr bwMode="auto">
          <a:xfrm>
            <a:off x="5405439" y="2882900"/>
            <a:ext cx="3544887" cy="393700"/>
            <a:chOff x="2445" y="1816"/>
            <a:chExt cx="2233" cy="248"/>
          </a:xfrm>
        </p:grpSpPr>
        <p:sp>
          <p:nvSpPr>
            <p:cNvPr id="17425" name="Line 19"/>
            <p:cNvSpPr>
              <a:spLocks noChangeShapeType="1"/>
            </p:cNvSpPr>
            <p:nvPr/>
          </p:nvSpPr>
          <p:spPr bwMode="auto">
            <a:xfrm>
              <a:off x="2771" y="1938"/>
              <a:ext cx="1907" cy="0"/>
            </a:xfrm>
            <a:prstGeom prst="line">
              <a:avLst/>
            </a:prstGeom>
            <a:noFill/>
            <a:ln w="12700">
              <a:solidFill>
                <a:srgbClr val="0000FF"/>
              </a:solidFill>
              <a:round/>
              <a:headEnd/>
              <a:tailEnd/>
            </a:ln>
          </p:spPr>
          <p:txBody>
            <a:bodyPr/>
            <a:lstStyle/>
            <a:p>
              <a:endParaRPr lang="en-US">
                <a:latin typeface="Arial"/>
                <a:cs typeface="Arial"/>
              </a:endParaRPr>
            </a:p>
          </p:txBody>
        </p:sp>
        <p:sp>
          <p:nvSpPr>
            <p:cNvPr id="17426" name="Rectangle 20"/>
            <p:cNvSpPr>
              <a:spLocks noChangeArrowheads="1"/>
            </p:cNvSpPr>
            <p:nvPr/>
          </p:nvSpPr>
          <p:spPr bwMode="auto">
            <a:xfrm>
              <a:off x="2445" y="1816"/>
              <a:ext cx="329" cy="248"/>
            </a:xfrm>
            <a:prstGeom prst="rect">
              <a:avLst/>
            </a:prstGeom>
            <a:noFill/>
            <a:ln w="12700">
              <a:solidFill>
                <a:srgbClr val="0000FF"/>
              </a:solidFill>
              <a:miter lim="800000"/>
              <a:headEnd/>
              <a:tailEnd/>
            </a:ln>
          </p:spPr>
          <p:txBody>
            <a:bodyPr wrap="none" anchor="ctr"/>
            <a:lstStyle/>
            <a:p>
              <a:endParaRPr lang="en-US">
                <a:latin typeface="Arial"/>
                <a:cs typeface="Arial"/>
              </a:endParaRPr>
            </a:p>
          </p:txBody>
        </p:sp>
      </p:grpSp>
      <p:sp>
        <p:nvSpPr>
          <p:cNvPr id="17420" name="Line 25"/>
          <p:cNvSpPr>
            <a:spLocks noChangeShapeType="1"/>
          </p:cNvSpPr>
          <p:nvPr/>
        </p:nvSpPr>
        <p:spPr bwMode="auto">
          <a:xfrm rot="5400000">
            <a:off x="7606507" y="4418807"/>
            <a:ext cx="2681287" cy="0"/>
          </a:xfrm>
          <a:prstGeom prst="line">
            <a:avLst/>
          </a:prstGeom>
          <a:noFill/>
          <a:ln w="12700">
            <a:solidFill>
              <a:srgbClr val="0000FF"/>
            </a:solidFill>
            <a:round/>
            <a:headEnd/>
            <a:tailEnd/>
          </a:ln>
        </p:spPr>
        <p:txBody>
          <a:bodyPr/>
          <a:lstStyle/>
          <a:p>
            <a:endParaRPr lang="en-US">
              <a:latin typeface="Arial"/>
              <a:cs typeface="Arial"/>
            </a:endParaRPr>
          </a:p>
        </p:txBody>
      </p:sp>
      <p:sp>
        <p:nvSpPr>
          <p:cNvPr id="17421" name="Rectangle 26"/>
          <p:cNvSpPr>
            <a:spLocks noChangeArrowheads="1"/>
          </p:cNvSpPr>
          <p:nvPr/>
        </p:nvSpPr>
        <p:spPr bwMode="auto">
          <a:xfrm>
            <a:off x="8685214" y="5764213"/>
            <a:ext cx="522287" cy="393700"/>
          </a:xfrm>
          <a:prstGeom prst="rect">
            <a:avLst/>
          </a:prstGeom>
          <a:noFill/>
          <a:ln w="12700">
            <a:solidFill>
              <a:srgbClr val="0000FF"/>
            </a:solidFill>
            <a:miter lim="800000"/>
            <a:headEnd/>
            <a:tailEnd/>
          </a:ln>
        </p:spPr>
        <p:txBody>
          <a:bodyPr wrap="none" anchor="ctr"/>
          <a:lstStyle/>
          <a:p>
            <a:endParaRPr lang="en-US">
              <a:latin typeface="Arial"/>
              <a:cs typeface="Arial"/>
            </a:endParaRPr>
          </a:p>
        </p:txBody>
      </p:sp>
      <p:grpSp>
        <p:nvGrpSpPr>
          <p:cNvPr id="5" name="Group 30"/>
          <p:cNvGrpSpPr>
            <a:grpSpLocks/>
          </p:cNvGrpSpPr>
          <p:nvPr/>
        </p:nvGrpSpPr>
        <p:grpSpPr bwMode="auto">
          <a:xfrm>
            <a:off x="5327651" y="3086101"/>
            <a:ext cx="739775" cy="1477963"/>
            <a:chOff x="2396" y="1944"/>
            <a:chExt cx="466" cy="931"/>
          </a:xfrm>
        </p:grpSpPr>
        <p:sp>
          <p:nvSpPr>
            <p:cNvPr id="17423" name="AutoShape 28"/>
            <p:cNvSpPr>
              <a:spLocks/>
            </p:cNvSpPr>
            <p:nvPr/>
          </p:nvSpPr>
          <p:spPr bwMode="auto">
            <a:xfrm>
              <a:off x="2659" y="1944"/>
              <a:ext cx="203" cy="931"/>
            </a:xfrm>
            <a:prstGeom prst="leftBrace">
              <a:avLst>
                <a:gd name="adj1" fmla="val 62572"/>
                <a:gd name="adj2" fmla="val 58968"/>
              </a:avLst>
            </a:prstGeom>
            <a:noFill/>
            <a:ln w="19050">
              <a:solidFill>
                <a:srgbClr val="FF0000"/>
              </a:solidFill>
              <a:round/>
              <a:headEnd/>
              <a:tailEnd/>
            </a:ln>
          </p:spPr>
          <p:txBody>
            <a:bodyPr wrap="none" anchor="ctr"/>
            <a:lstStyle/>
            <a:p>
              <a:endParaRPr lang="en-US">
                <a:latin typeface="Arial"/>
                <a:cs typeface="Arial"/>
              </a:endParaRPr>
            </a:p>
          </p:txBody>
        </p:sp>
        <p:sp>
          <p:nvSpPr>
            <p:cNvPr id="17424" name="Text Box 29"/>
            <p:cNvSpPr txBox="1">
              <a:spLocks noChangeArrowheads="1"/>
            </p:cNvSpPr>
            <p:nvPr/>
          </p:nvSpPr>
          <p:spPr bwMode="auto">
            <a:xfrm>
              <a:off x="2396" y="2336"/>
              <a:ext cx="231" cy="308"/>
            </a:xfrm>
            <a:prstGeom prst="rect">
              <a:avLst/>
            </a:prstGeom>
            <a:noFill/>
            <a:ln w="9525">
              <a:noFill/>
              <a:miter lim="800000"/>
              <a:headEnd/>
              <a:tailEnd/>
            </a:ln>
          </p:spPr>
          <p:txBody>
            <a:bodyPr>
              <a:spAutoFit/>
            </a:bodyPr>
            <a:lstStyle/>
            <a:p>
              <a:pPr algn="ctr">
                <a:spcBef>
                  <a:spcPct val="50000"/>
                </a:spcBef>
              </a:pPr>
              <a:r>
                <a:rPr lang="en-US" sz="2600" i="1">
                  <a:solidFill>
                    <a:srgbClr val="FF0000"/>
                  </a:solidFill>
                  <a:latin typeface="Arial"/>
                  <a:cs typeface="Arial"/>
                </a:rPr>
                <a:t>h</a:t>
              </a:r>
            </a:p>
          </p:txBody>
        </p:sp>
      </p:grpSp>
      <p:sp>
        <p:nvSpPr>
          <p:cNvPr id="21" name="Rectangle 5"/>
          <p:cNvSpPr>
            <a:spLocks noChangeArrowheads="1"/>
          </p:cNvSpPr>
          <p:nvPr/>
        </p:nvSpPr>
        <p:spPr bwMode="auto">
          <a:xfrm>
            <a:off x="7488236" y="3956456"/>
            <a:ext cx="484188" cy="503238"/>
          </a:xfrm>
          <a:prstGeom prst="rect">
            <a:avLst/>
          </a:prstGeom>
          <a:solidFill>
            <a:schemeClr val="bg1"/>
          </a:solidFill>
          <a:ln w="9525">
            <a:noFill/>
            <a:miter lim="800000"/>
            <a:headEnd/>
            <a:tailEnd/>
          </a:ln>
        </p:spPr>
        <p:txBody>
          <a:bodyPr>
            <a:spAutoFit/>
          </a:bodyPr>
          <a:lstStyle/>
          <a:p>
            <a:r>
              <a:rPr lang="en-US" sz="2700" b="1" i="1" dirty="0">
                <a:latin typeface="Arial"/>
                <a:cs typeface="Arial"/>
              </a:rPr>
              <a:t>S</a:t>
            </a:r>
          </a:p>
        </p:txBody>
      </p:sp>
      <p:sp>
        <p:nvSpPr>
          <p:cNvPr id="22" name="Rectangle 4"/>
          <p:cNvSpPr>
            <a:spLocks noChangeArrowheads="1"/>
          </p:cNvSpPr>
          <p:nvPr/>
        </p:nvSpPr>
        <p:spPr bwMode="auto">
          <a:xfrm>
            <a:off x="6180139" y="2519363"/>
            <a:ext cx="412750" cy="503238"/>
          </a:xfrm>
          <a:prstGeom prst="rect">
            <a:avLst/>
          </a:prstGeom>
          <a:solidFill>
            <a:schemeClr val="bg1"/>
          </a:solidFill>
          <a:ln w="9525">
            <a:noFill/>
            <a:miter lim="800000"/>
            <a:headEnd/>
            <a:tailEnd/>
          </a:ln>
        </p:spPr>
        <p:txBody>
          <a:bodyPr>
            <a:spAutoFit/>
          </a:bodyPr>
          <a:lstStyle/>
          <a:p>
            <a:r>
              <a:rPr lang="en-US" sz="2700" b="1" i="1">
                <a:latin typeface="Arial"/>
                <a:cs typeface="Arial"/>
              </a:rPr>
              <a:t>P</a:t>
            </a:r>
          </a:p>
        </p:txBody>
      </p:sp>
    </p:spTree>
    <p:extLst>
      <p:ext uri="{BB962C8B-B14F-4D97-AF65-F5344CB8AC3E}">
        <p14:creationId xmlns:p14="http://schemas.microsoft.com/office/powerpoint/2010/main" val="2114655754"/>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4881">
                                            <p:txEl>
                                              <p:pRg st="0" end="0"/>
                                            </p:txEl>
                                          </p:spTgt>
                                        </p:tgtEl>
                                        <p:attrNameLst>
                                          <p:attrName>style.visibility</p:attrName>
                                        </p:attrNameLst>
                                      </p:cBhvr>
                                      <p:to>
                                        <p:strVal val="visible"/>
                                      </p:to>
                                    </p:set>
                                    <p:animEffect transition="in" filter="wipe(left)">
                                      <p:cBhvr>
                                        <p:cTn id="7" dur="500"/>
                                        <p:tgtEl>
                                          <p:spTgt spid="1648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4881">
                                            <p:txEl>
                                              <p:pRg st="1" end="1"/>
                                            </p:txEl>
                                          </p:spTgt>
                                        </p:tgtEl>
                                        <p:attrNameLst>
                                          <p:attrName>style.visibility</p:attrName>
                                        </p:attrNameLst>
                                      </p:cBhvr>
                                      <p:to>
                                        <p:strVal val="visible"/>
                                      </p:to>
                                    </p:set>
                                    <p:animEffect transition="in" filter="wipe(left)">
                                      <p:cBhvr>
                                        <p:cTn id="12" dur="500"/>
                                        <p:tgtEl>
                                          <p:spTgt spid="164881">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64891"/>
                                        </p:tgtEl>
                                        <p:attrNameLst>
                                          <p:attrName>style.visibility</p:attrName>
                                        </p:attrNameLst>
                                      </p:cBhvr>
                                      <p:to>
                                        <p:strVal val="visible"/>
                                      </p:to>
                                    </p:set>
                                    <p:animEffect transition="in" filter="fade">
                                      <p:cBhvr>
                                        <p:cTn id="16" dur="500"/>
                                        <p:tgtEl>
                                          <p:spTgt spid="16489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64881">
                                            <p:txEl>
                                              <p:pRg st="2" end="2"/>
                                            </p:txEl>
                                          </p:spTgt>
                                        </p:tgtEl>
                                        <p:attrNameLst>
                                          <p:attrName>style.visibility</p:attrName>
                                        </p:attrNameLst>
                                      </p:cBhvr>
                                      <p:to>
                                        <p:strVal val="visible"/>
                                      </p:to>
                                    </p:set>
                                    <p:animEffect transition="in" filter="wipe(left)">
                                      <p:cBhvr>
                                        <p:cTn id="21" dur="500"/>
                                        <p:tgtEl>
                                          <p:spTgt spid="164881">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64881">
                                            <p:txEl>
                                              <p:pRg st="3" end="3"/>
                                            </p:txEl>
                                          </p:spTgt>
                                        </p:tgtEl>
                                        <p:attrNameLst>
                                          <p:attrName>style.visibility</p:attrName>
                                        </p:attrNameLst>
                                      </p:cBhvr>
                                      <p:to>
                                        <p:strVal val="visible"/>
                                      </p:to>
                                    </p:set>
                                    <p:animEffect transition="in" filter="wipe(left)">
                                      <p:cBhvr>
                                        <p:cTn id="26" dur="500"/>
                                        <p:tgtEl>
                                          <p:spTgt spid="164881">
                                            <p:txEl>
                                              <p:pRg st="3" end="3"/>
                                            </p:txEl>
                                          </p:spTgt>
                                        </p:tgtEl>
                                      </p:cBhvr>
                                    </p:animEffect>
                                  </p:childTnLst>
                                </p:cTn>
                              </p:par>
                            </p:childTnLst>
                          </p:cTn>
                        </p:par>
                        <p:par>
                          <p:cTn id="27" fill="hold">
                            <p:stCondLst>
                              <p:cond delay="500"/>
                            </p:stCondLst>
                            <p:childTnLst>
                              <p:par>
                                <p:cTn id="28" presetID="18" presetClass="entr" presetSubtype="12"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strips(downLeft)">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91" grpId="0" animBg="1"/>
      <p:bldP spid="164881" grpId="0" build="p" bldLvl="5"/>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311775" y="1009650"/>
            <a:ext cx="4979988" cy="5295900"/>
            <a:chOff x="2386" y="636"/>
            <a:chExt cx="3137" cy="3336"/>
          </a:xfrm>
        </p:grpSpPr>
        <p:graphicFrame>
          <p:nvGraphicFramePr>
            <p:cNvPr id="18434" name="Object 3"/>
            <p:cNvGraphicFramePr>
              <a:graphicFrameLocks noChangeAspect="1"/>
            </p:cNvGraphicFramePr>
            <p:nvPr/>
          </p:nvGraphicFramePr>
          <p:xfrm>
            <a:off x="2386" y="636"/>
            <a:ext cx="3120" cy="3336"/>
          </p:xfrm>
          <a:graphic>
            <a:graphicData uri="http://schemas.openxmlformats.org/presentationml/2006/ole">
              <mc:AlternateContent xmlns:mc="http://schemas.openxmlformats.org/markup-compatibility/2006">
                <mc:Choice xmlns:v="urn:schemas-microsoft-com:vml" Requires="v">
                  <p:oleObj spid="_x0000_s24583" name="Worksheet" r:id="rId4" imgW="3543360" imgH="3790890" progId="Excel.Sheet.8">
                    <p:embed/>
                  </p:oleObj>
                </mc:Choice>
                <mc:Fallback>
                  <p:oleObj name="Worksheet" r:id="rId4" imgW="3543360" imgH="3790890" progId="Excel.Sheet.8">
                    <p:embed/>
                    <p:pic>
                      <p:nvPicPr>
                        <p:cNvPr id="1843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6" y="636"/>
                          <a:ext cx="3120" cy="3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61" name="Rectangle 4"/>
            <p:cNvSpPr>
              <a:spLocks noChangeArrowheads="1"/>
            </p:cNvSpPr>
            <p:nvPr/>
          </p:nvSpPr>
          <p:spPr bwMode="auto">
            <a:xfrm>
              <a:off x="2717" y="731"/>
              <a:ext cx="260" cy="317"/>
            </a:xfrm>
            <a:prstGeom prst="rect">
              <a:avLst/>
            </a:prstGeom>
            <a:solidFill>
              <a:schemeClr val="bg1"/>
            </a:solidFill>
            <a:ln w="9525">
              <a:noFill/>
              <a:miter lim="800000"/>
              <a:headEnd/>
              <a:tailEnd/>
            </a:ln>
          </p:spPr>
          <p:txBody>
            <a:bodyPr>
              <a:spAutoFit/>
            </a:bodyPr>
            <a:lstStyle/>
            <a:p>
              <a:r>
                <a:rPr lang="en-US" sz="2700" b="1" i="1">
                  <a:latin typeface="Arial"/>
                  <a:cs typeface="Arial"/>
                </a:rPr>
                <a:t>P</a:t>
              </a:r>
            </a:p>
          </p:txBody>
        </p:sp>
        <p:sp>
          <p:nvSpPr>
            <p:cNvPr id="18462" name="Rectangle 5"/>
            <p:cNvSpPr>
              <a:spLocks noChangeArrowheads="1"/>
            </p:cNvSpPr>
            <p:nvPr/>
          </p:nvSpPr>
          <p:spPr bwMode="auto">
            <a:xfrm>
              <a:off x="5218" y="3279"/>
              <a:ext cx="305" cy="317"/>
            </a:xfrm>
            <a:prstGeom prst="rect">
              <a:avLst/>
            </a:prstGeom>
            <a:solidFill>
              <a:schemeClr val="bg1"/>
            </a:solidFill>
            <a:ln w="9525">
              <a:noFill/>
              <a:miter lim="800000"/>
              <a:headEnd/>
              <a:tailEnd/>
            </a:ln>
          </p:spPr>
          <p:txBody>
            <a:bodyPr>
              <a:spAutoFit/>
            </a:bodyPr>
            <a:lstStyle/>
            <a:p>
              <a:r>
                <a:rPr lang="en-US" sz="2700" b="1" i="1">
                  <a:latin typeface="Arial"/>
                  <a:cs typeface="Arial"/>
                </a:rPr>
                <a:t>Q</a:t>
              </a:r>
            </a:p>
          </p:txBody>
        </p:sp>
      </p:grpSp>
      <p:sp>
        <p:nvSpPr>
          <p:cNvPr id="18438" name="AutoShape 6"/>
          <p:cNvSpPr>
            <a:spLocks noChangeArrowheads="1"/>
          </p:cNvSpPr>
          <p:nvPr/>
        </p:nvSpPr>
        <p:spPr bwMode="auto">
          <a:xfrm flipV="1">
            <a:off x="6118225" y="3082925"/>
            <a:ext cx="2800350" cy="1455738"/>
          </a:xfrm>
          <a:prstGeom prst="rtTriangle">
            <a:avLst/>
          </a:prstGeom>
          <a:solidFill>
            <a:srgbClr val="FF99CC"/>
          </a:solidFill>
          <a:ln w="9525">
            <a:noFill/>
            <a:miter lim="800000"/>
            <a:headEnd/>
            <a:tailEnd/>
          </a:ln>
        </p:spPr>
        <p:txBody>
          <a:bodyPr wrap="none" anchor="ctr"/>
          <a:lstStyle/>
          <a:p>
            <a:endParaRPr lang="en-US">
              <a:latin typeface="Arial"/>
              <a:cs typeface="Arial"/>
            </a:endParaRPr>
          </a:p>
        </p:txBody>
      </p:sp>
      <p:sp>
        <p:nvSpPr>
          <p:cNvPr id="18439" name="Rectangle 7"/>
          <p:cNvSpPr>
            <a:spLocks noGrp="1" noChangeArrowheads="1"/>
          </p:cNvSpPr>
          <p:nvPr>
            <p:ph type="title" idx="4294967295"/>
          </p:nvPr>
        </p:nvSpPr>
        <p:spPr>
          <a:xfrm>
            <a:off x="1981200" y="152400"/>
            <a:ext cx="8229600" cy="914400"/>
          </a:xfrm>
        </p:spPr>
        <p:txBody>
          <a:bodyPr/>
          <a:lstStyle/>
          <a:p>
            <a:pPr eaLnBrk="1" hangingPunct="1"/>
            <a:r>
              <a:rPr lang="en-US" dirty="0" smtClean="0"/>
              <a:t>How a Lower Price Reduces PS</a:t>
            </a:r>
          </a:p>
        </p:txBody>
      </p:sp>
      <p:sp>
        <p:nvSpPr>
          <p:cNvPr id="166924" name="Rectangle 12"/>
          <p:cNvSpPr>
            <a:spLocks noGrp="1" noChangeArrowheads="1"/>
          </p:cNvSpPr>
          <p:nvPr>
            <p:ph type="body" idx="4294967295"/>
          </p:nvPr>
        </p:nvSpPr>
        <p:spPr>
          <a:xfrm>
            <a:off x="1970089" y="1001713"/>
            <a:ext cx="3305175" cy="2857500"/>
          </a:xfrm>
          <a:noFill/>
        </p:spPr>
        <p:txBody>
          <a:bodyPr/>
          <a:lstStyle/>
          <a:p>
            <a:pPr marL="0" indent="0" eaLnBrk="1" hangingPunct="1">
              <a:spcBef>
                <a:spcPct val="0"/>
              </a:spcBef>
              <a:buClrTx/>
              <a:buSzTx/>
              <a:buNone/>
            </a:pPr>
            <a:r>
              <a:rPr lang="en-US" sz="3000" dirty="0"/>
              <a:t>If </a:t>
            </a:r>
            <a:r>
              <a:rPr lang="en-US" sz="3000" b="1" i="1" dirty="0"/>
              <a:t>P</a:t>
            </a:r>
            <a:r>
              <a:rPr lang="en-US" sz="3000" dirty="0"/>
              <a:t>  falls to </a:t>
            </a:r>
            <a:r>
              <a:rPr lang="en-US" sz="3000" dirty="0" smtClean="0"/>
              <a:t>€30</a:t>
            </a:r>
            <a:r>
              <a:rPr lang="en-US" sz="3000" dirty="0"/>
              <a:t>,</a:t>
            </a:r>
          </a:p>
          <a:p>
            <a:pPr marL="0" indent="0" eaLnBrk="1" hangingPunct="1">
              <a:spcBef>
                <a:spcPct val="30000"/>
              </a:spcBef>
              <a:buNone/>
            </a:pPr>
            <a:r>
              <a:rPr lang="en-US" sz="2900" dirty="0"/>
              <a:t>PS = ½ x 15 x </a:t>
            </a:r>
            <a:r>
              <a:rPr lang="en-US" sz="2900" dirty="0" smtClean="0"/>
              <a:t>€15</a:t>
            </a:r>
            <a:r>
              <a:rPr lang="en-US" sz="2900" dirty="0"/>
              <a:t/>
            </a:r>
            <a:br>
              <a:rPr lang="en-US" sz="2900" dirty="0"/>
            </a:br>
            <a:r>
              <a:rPr lang="en-US" sz="2900" dirty="0"/>
              <a:t>      = </a:t>
            </a:r>
            <a:r>
              <a:rPr lang="en-US" sz="2900" u="sng" dirty="0" smtClean="0"/>
              <a:t>€112.50</a:t>
            </a:r>
            <a:endParaRPr lang="en-US" sz="2900" u="sng" dirty="0"/>
          </a:p>
          <a:p>
            <a:pPr marL="0" indent="0" eaLnBrk="1" hangingPunct="1">
              <a:spcBef>
                <a:spcPct val="40000"/>
              </a:spcBef>
              <a:buNone/>
            </a:pPr>
            <a:r>
              <a:rPr lang="en-US" sz="2900" dirty="0"/>
              <a:t>Two reasons for the fall in PS.</a:t>
            </a:r>
          </a:p>
        </p:txBody>
      </p:sp>
      <p:sp>
        <p:nvSpPr>
          <p:cNvPr id="18441" name="Line 14"/>
          <p:cNvSpPr>
            <a:spLocks noChangeShapeType="1"/>
          </p:cNvSpPr>
          <p:nvPr/>
        </p:nvSpPr>
        <p:spPr bwMode="auto">
          <a:xfrm>
            <a:off x="6110289" y="3076575"/>
            <a:ext cx="2835275" cy="0"/>
          </a:xfrm>
          <a:prstGeom prst="line">
            <a:avLst/>
          </a:prstGeom>
          <a:noFill/>
          <a:ln w="12700">
            <a:solidFill>
              <a:srgbClr val="0000FF"/>
            </a:solidFill>
            <a:round/>
            <a:headEnd/>
            <a:tailEnd/>
          </a:ln>
        </p:spPr>
        <p:txBody>
          <a:bodyPr/>
          <a:lstStyle/>
          <a:p>
            <a:endParaRPr lang="en-US">
              <a:latin typeface="Arial"/>
              <a:cs typeface="Arial"/>
            </a:endParaRPr>
          </a:p>
        </p:txBody>
      </p:sp>
      <p:sp>
        <p:nvSpPr>
          <p:cNvPr id="166936" name="AutoShape 24"/>
          <p:cNvSpPr>
            <a:spLocks noChangeArrowheads="1"/>
          </p:cNvSpPr>
          <p:nvPr/>
        </p:nvSpPr>
        <p:spPr bwMode="auto">
          <a:xfrm flipV="1">
            <a:off x="6116639" y="3675063"/>
            <a:ext cx="1665287" cy="876300"/>
          </a:xfrm>
          <a:prstGeom prst="rtTriangle">
            <a:avLst/>
          </a:prstGeom>
          <a:solidFill>
            <a:srgbClr val="FFFF99"/>
          </a:solidFill>
          <a:ln w="9525">
            <a:noFill/>
            <a:miter lim="800000"/>
            <a:headEnd/>
            <a:tailEnd/>
          </a:ln>
        </p:spPr>
        <p:txBody>
          <a:bodyPr wrap="none" anchor="ctr"/>
          <a:lstStyle/>
          <a:p>
            <a:endParaRPr lang="en-US">
              <a:latin typeface="Arial"/>
              <a:cs typeface="Arial"/>
            </a:endParaRPr>
          </a:p>
        </p:txBody>
      </p:sp>
      <p:grpSp>
        <p:nvGrpSpPr>
          <p:cNvPr id="3" name="Group 9"/>
          <p:cNvGrpSpPr>
            <a:grpSpLocks/>
          </p:cNvGrpSpPr>
          <p:nvPr/>
        </p:nvGrpSpPr>
        <p:grpSpPr bwMode="auto">
          <a:xfrm>
            <a:off x="6110289" y="2178051"/>
            <a:ext cx="4219575" cy="2386013"/>
            <a:chOff x="2889" y="1372"/>
            <a:chExt cx="2658" cy="1503"/>
          </a:xfrm>
        </p:grpSpPr>
        <p:sp>
          <p:nvSpPr>
            <p:cNvPr id="18459" name="Line 10"/>
            <p:cNvSpPr>
              <a:spLocks noChangeShapeType="1"/>
            </p:cNvSpPr>
            <p:nvPr/>
          </p:nvSpPr>
          <p:spPr bwMode="auto">
            <a:xfrm flipV="1">
              <a:off x="2889" y="1614"/>
              <a:ext cx="2401" cy="1261"/>
            </a:xfrm>
            <a:prstGeom prst="line">
              <a:avLst/>
            </a:prstGeom>
            <a:noFill/>
            <a:ln w="44450">
              <a:solidFill>
                <a:srgbClr val="003399"/>
              </a:solidFill>
              <a:round/>
              <a:headEnd/>
              <a:tailEnd/>
            </a:ln>
          </p:spPr>
          <p:txBody>
            <a:bodyPr/>
            <a:lstStyle/>
            <a:p>
              <a:endParaRPr lang="en-US">
                <a:latin typeface="Arial"/>
                <a:cs typeface="Arial"/>
              </a:endParaRPr>
            </a:p>
          </p:txBody>
        </p:sp>
        <p:sp>
          <p:nvSpPr>
            <p:cNvPr id="18460" name="Rectangle 11"/>
            <p:cNvSpPr>
              <a:spLocks noChangeArrowheads="1"/>
            </p:cNvSpPr>
            <p:nvPr/>
          </p:nvSpPr>
          <p:spPr bwMode="auto">
            <a:xfrm>
              <a:off x="5242" y="1372"/>
              <a:ext cx="305" cy="317"/>
            </a:xfrm>
            <a:prstGeom prst="rect">
              <a:avLst/>
            </a:prstGeom>
            <a:noFill/>
            <a:ln w="9525">
              <a:noFill/>
              <a:miter lim="800000"/>
              <a:headEnd/>
              <a:tailEnd/>
            </a:ln>
          </p:spPr>
          <p:txBody>
            <a:bodyPr>
              <a:spAutoFit/>
            </a:bodyPr>
            <a:lstStyle/>
            <a:p>
              <a:r>
                <a:rPr lang="en-US" sz="2700" b="1" i="1">
                  <a:latin typeface="Arial"/>
                  <a:cs typeface="Arial"/>
                </a:rPr>
                <a:t>S</a:t>
              </a:r>
            </a:p>
          </p:txBody>
        </p:sp>
      </p:grpSp>
      <p:grpSp>
        <p:nvGrpSpPr>
          <p:cNvPr id="4" name="Group 23"/>
          <p:cNvGrpSpPr>
            <a:grpSpLocks/>
          </p:cNvGrpSpPr>
          <p:nvPr/>
        </p:nvGrpSpPr>
        <p:grpSpPr bwMode="auto">
          <a:xfrm>
            <a:off x="5410200" y="3476626"/>
            <a:ext cx="2674938" cy="2676525"/>
            <a:chOff x="2448" y="2190"/>
            <a:chExt cx="1685" cy="1686"/>
          </a:xfrm>
        </p:grpSpPr>
        <p:grpSp>
          <p:nvGrpSpPr>
            <p:cNvPr id="5" name="Group 22"/>
            <p:cNvGrpSpPr>
              <a:grpSpLocks/>
            </p:cNvGrpSpPr>
            <p:nvPr/>
          </p:nvGrpSpPr>
          <p:grpSpPr bwMode="auto">
            <a:xfrm>
              <a:off x="3804" y="2302"/>
              <a:ext cx="329" cy="1574"/>
              <a:chOff x="3804" y="2302"/>
              <a:chExt cx="329" cy="1574"/>
            </a:xfrm>
          </p:grpSpPr>
          <p:sp>
            <p:nvSpPr>
              <p:cNvPr id="18457" name="Line 16"/>
              <p:cNvSpPr>
                <a:spLocks noChangeShapeType="1"/>
              </p:cNvSpPr>
              <p:nvPr/>
            </p:nvSpPr>
            <p:spPr bwMode="auto">
              <a:xfrm rot="5400000">
                <a:off x="3299" y="2965"/>
                <a:ext cx="1326" cy="0"/>
              </a:xfrm>
              <a:prstGeom prst="line">
                <a:avLst/>
              </a:prstGeom>
              <a:noFill/>
              <a:ln w="12700">
                <a:solidFill>
                  <a:srgbClr val="FF0000"/>
                </a:solidFill>
                <a:round/>
                <a:headEnd/>
                <a:tailEnd/>
              </a:ln>
            </p:spPr>
            <p:txBody>
              <a:bodyPr/>
              <a:lstStyle/>
              <a:p>
                <a:endParaRPr lang="en-US">
                  <a:latin typeface="Arial"/>
                  <a:cs typeface="Arial"/>
                </a:endParaRPr>
              </a:p>
            </p:txBody>
          </p:sp>
          <p:sp>
            <p:nvSpPr>
              <p:cNvPr id="18458" name="Rectangle 17"/>
              <p:cNvSpPr>
                <a:spLocks noChangeArrowheads="1"/>
              </p:cNvSpPr>
              <p:nvPr/>
            </p:nvSpPr>
            <p:spPr bwMode="auto">
              <a:xfrm>
                <a:off x="3804" y="3628"/>
                <a:ext cx="329" cy="248"/>
              </a:xfrm>
              <a:prstGeom prst="rect">
                <a:avLst/>
              </a:prstGeom>
              <a:noFill/>
              <a:ln w="12700">
                <a:solidFill>
                  <a:srgbClr val="FF0000"/>
                </a:solidFill>
                <a:miter lim="800000"/>
                <a:headEnd/>
                <a:tailEnd/>
              </a:ln>
            </p:spPr>
            <p:txBody>
              <a:bodyPr wrap="none" anchor="ctr"/>
              <a:lstStyle/>
              <a:p>
                <a:endParaRPr lang="en-US">
                  <a:latin typeface="Arial"/>
                  <a:cs typeface="Arial"/>
                </a:endParaRPr>
              </a:p>
            </p:txBody>
          </p:sp>
        </p:grpSp>
        <p:grpSp>
          <p:nvGrpSpPr>
            <p:cNvPr id="6" name="Group 21"/>
            <p:cNvGrpSpPr>
              <a:grpSpLocks/>
            </p:cNvGrpSpPr>
            <p:nvPr/>
          </p:nvGrpSpPr>
          <p:grpSpPr bwMode="auto">
            <a:xfrm>
              <a:off x="2448" y="2190"/>
              <a:ext cx="1517" cy="248"/>
              <a:chOff x="2448" y="2190"/>
              <a:chExt cx="1517" cy="248"/>
            </a:xfrm>
          </p:grpSpPr>
          <p:sp>
            <p:nvSpPr>
              <p:cNvPr id="18455" name="Line 19"/>
              <p:cNvSpPr>
                <a:spLocks noChangeShapeType="1"/>
              </p:cNvSpPr>
              <p:nvPr/>
            </p:nvSpPr>
            <p:spPr bwMode="auto">
              <a:xfrm>
                <a:off x="2774" y="2312"/>
                <a:ext cx="1191" cy="0"/>
              </a:xfrm>
              <a:prstGeom prst="line">
                <a:avLst/>
              </a:prstGeom>
              <a:noFill/>
              <a:ln w="12700">
                <a:solidFill>
                  <a:srgbClr val="FF0000"/>
                </a:solidFill>
                <a:round/>
                <a:headEnd/>
                <a:tailEnd/>
              </a:ln>
            </p:spPr>
            <p:txBody>
              <a:bodyPr/>
              <a:lstStyle/>
              <a:p>
                <a:endParaRPr lang="en-US">
                  <a:latin typeface="Arial"/>
                  <a:cs typeface="Arial"/>
                </a:endParaRPr>
              </a:p>
            </p:txBody>
          </p:sp>
          <p:sp>
            <p:nvSpPr>
              <p:cNvPr id="18456" name="Rectangle 20"/>
              <p:cNvSpPr>
                <a:spLocks noChangeArrowheads="1"/>
              </p:cNvSpPr>
              <p:nvPr/>
            </p:nvSpPr>
            <p:spPr bwMode="auto">
              <a:xfrm>
                <a:off x="2448" y="2190"/>
                <a:ext cx="329" cy="248"/>
              </a:xfrm>
              <a:prstGeom prst="rect">
                <a:avLst/>
              </a:prstGeom>
              <a:noFill/>
              <a:ln w="12700">
                <a:solidFill>
                  <a:srgbClr val="FF0000"/>
                </a:solidFill>
                <a:miter lim="800000"/>
                <a:headEnd/>
                <a:tailEnd/>
              </a:ln>
            </p:spPr>
            <p:txBody>
              <a:bodyPr wrap="none" anchor="ctr"/>
              <a:lstStyle/>
              <a:p>
                <a:endParaRPr lang="en-US">
                  <a:latin typeface="Arial"/>
                  <a:cs typeface="Arial"/>
                </a:endParaRPr>
              </a:p>
            </p:txBody>
          </p:sp>
        </p:grpSp>
      </p:grpSp>
      <p:sp>
        <p:nvSpPr>
          <p:cNvPr id="166937" name="AutoShape 25"/>
          <p:cNvSpPr>
            <a:spLocks noChangeArrowheads="1"/>
          </p:cNvSpPr>
          <p:nvPr/>
        </p:nvSpPr>
        <p:spPr bwMode="auto">
          <a:xfrm flipV="1">
            <a:off x="7816850" y="3086100"/>
            <a:ext cx="1068388" cy="552450"/>
          </a:xfrm>
          <a:prstGeom prst="rtTriangle">
            <a:avLst/>
          </a:prstGeom>
          <a:pattFill prst="wdUpDiag">
            <a:fgClr>
              <a:srgbClr val="33CCFF"/>
            </a:fgClr>
            <a:bgClr>
              <a:schemeClr val="bg1"/>
            </a:bgClr>
          </a:pattFill>
          <a:ln w="9525">
            <a:noFill/>
            <a:miter lim="800000"/>
            <a:headEnd/>
            <a:tailEnd/>
          </a:ln>
        </p:spPr>
        <p:txBody>
          <a:bodyPr wrap="none" anchor="ctr"/>
          <a:lstStyle/>
          <a:p>
            <a:endParaRPr lang="en-US">
              <a:latin typeface="Arial"/>
              <a:cs typeface="Arial"/>
            </a:endParaRPr>
          </a:p>
        </p:txBody>
      </p:sp>
      <p:sp>
        <p:nvSpPr>
          <p:cNvPr id="166938" name="Rectangle 26"/>
          <p:cNvSpPr>
            <a:spLocks noChangeArrowheads="1"/>
          </p:cNvSpPr>
          <p:nvPr/>
        </p:nvSpPr>
        <p:spPr bwMode="auto">
          <a:xfrm>
            <a:off x="6118226" y="3084514"/>
            <a:ext cx="1692275" cy="568325"/>
          </a:xfrm>
          <a:prstGeom prst="rect">
            <a:avLst/>
          </a:prstGeom>
          <a:pattFill prst="wdDnDiag">
            <a:fgClr>
              <a:srgbClr val="00CC99"/>
            </a:fgClr>
            <a:bgClr>
              <a:schemeClr val="bg1"/>
            </a:bgClr>
          </a:pattFill>
          <a:ln w="9525">
            <a:noFill/>
            <a:miter lim="800000"/>
            <a:headEnd/>
            <a:tailEnd/>
          </a:ln>
        </p:spPr>
        <p:txBody>
          <a:bodyPr wrap="none" anchor="ctr"/>
          <a:lstStyle/>
          <a:p>
            <a:endParaRPr lang="en-US">
              <a:latin typeface="Arial"/>
              <a:cs typeface="Arial"/>
            </a:endParaRPr>
          </a:p>
        </p:txBody>
      </p:sp>
      <p:grpSp>
        <p:nvGrpSpPr>
          <p:cNvPr id="7" name="Group 34"/>
          <p:cNvGrpSpPr>
            <a:grpSpLocks/>
          </p:cNvGrpSpPr>
          <p:nvPr/>
        </p:nvGrpSpPr>
        <p:grpSpPr bwMode="auto">
          <a:xfrm>
            <a:off x="6877050" y="1350964"/>
            <a:ext cx="2630488" cy="1893887"/>
            <a:chOff x="3372" y="851"/>
            <a:chExt cx="1657" cy="1193"/>
          </a:xfrm>
        </p:grpSpPr>
        <p:sp>
          <p:nvSpPr>
            <p:cNvPr id="18451" name="Line 28"/>
            <p:cNvSpPr>
              <a:spLocks noChangeShapeType="1"/>
            </p:cNvSpPr>
            <p:nvPr/>
          </p:nvSpPr>
          <p:spPr bwMode="auto">
            <a:xfrm flipH="1" flipV="1">
              <a:off x="4172" y="1551"/>
              <a:ext cx="52" cy="493"/>
            </a:xfrm>
            <a:prstGeom prst="line">
              <a:avLst/>
            </a:prstGeom>
            <a:noFill/>
            <a:ln w="12700">
              <a:solidFill>
                <a:srgbClr val="0000FF"/>
              </a:solidFill>
              <a:round/>
              <a:headEnd/>
              <a:tailEnd type="none" w="lg" len="med"/>
            </a:ln>
          </p:spPr>
          <p:txBody>
            <a:bodyPr/>
            <a:lstStyle/>
            <a:p>
              <a:endParaRPr lang="en-US">
                <a:latin typeface="Arial"/>
                <a:cs typeface="Arial"/>
              </a:endParaRPr>
            </a:p>
          </p:txBody>
        </p:sp>
        <p:sp>
          <p:nvSpPr>
            <p:cNvPr id="18452" name="Text Box 29"/>
            <p:cNvSpPr txBox="1">
              <a:spLocks noChangeArrowheads="1"/>
            </p:cNvSpPr>
            <p:nvPr/>
          </p:nvSpPr>
          <p:spPr bwMode="auto">
            <a:xfrm>
              <a:off x="3372" y="851"/>
              <a:ext cx="1657" cy="754"/>
            </a:xfrm>
            <a:prstGeom prst="rect">
              <a:avLst/>
            </a:prstGeom>
            <a:solidFill>
              <a:srgbClr val="FFFFCC"/>
            </a:solidFill>
            <a:ln w="9525">
              <a:solidFill>
                <a:srgbClr val="3333FF"/>
              </a:solidFill>
              <a:miter lim="800000"/>
              <a:headEnd/>
              <a:tailEnd/>
            </a:ln>
          </p:spPr>
          <p:txBody>
            <a:bodyPr>
              <a:spAutoFit/>
            </a:bodyPr>
            <a:lstStyle/>
            <a:p>
              <a:pPr marL="403225" indent="-403225">
                <a:spcBef>
                  <a:spcPct val="50000"/>
                </a:spcBef>
              </a:pPr>
              <a:r>
                <a:rPr lang="en-US" sz="2400" dirty="0">
                  <a:solidFill>
                    <a:srgbClr val="FF0000"/>
                  </a:solidFill>
                  <a:latin typeface="Arial"/>
                  <a:cs typeface="Arial"/>
                </a:rPr>
                <a:t>1. 	Fall in PS </a:t>
              </a:r>
              <a:br>
                <a:rPr lang="en-US" sz="2400" dirty="0">
                  <a:solidFill>
                    <a:srgbClr val="FF0000"/>
                  </a:solidFill>
                  <a:latin typeface="Arial"/>
                  <a:cs typeface="Arial"/>
                </a:rPr>
              </a:br>
              <a:r>
                <a:rPr lang="en-US" sz="2400" dirty="0">
                  <a:solidFill>
                    <a:srgbClr val="FF0000"/>
                  </a:solidFill>
                  <a:latin typeface="Arial"/>
                  <a:cs typeface="Arial"/>
                </a:rPr>
                <a:t>due to sellers leaving market</a:t>
              </a:r>
            </a:p>
          </p:txBody>
        </p:sp>
      </p:grpSp>
      <p:grpSp>
        <p:nvGrpSpPr>
          <p:cNvPr id="8" name="Group 33"/>
          <p:cNvGrpSpPr>
            <a:grpSpLocks/>
          </p:cNvGrpSpPr>
          <p:nvPr/>
        </p:nvGrpSpPr>
        <p:grpSpPr bwMode="auto">
          <a:xfrm>
            <a:off x="2111376" y="3454401"/>
            <a:ext cx="4602163" cy="1882775"/>
            <a:chOff x="370" y="2176"/>
            <a:chExt cx="2899" cy="1186"/>
          </a:xfrm>
        </p:grpSpPr>
        <p:sp>
          <p:nvSpPr>
            <p:cNvPr id="18449" name="Line 31"/>
            <p:cNvSpPr>
              <a:spLocks noChangeShapeType="1"/>
            </p:cNvSpPr>
            <p:nvPr/>
          </p:nvSpPr>
          <p:spPr bwMode="auto">
            <a:xfrm flipV="1">
              <a:off x="2042" y="2176"/>
              <a:ext cx="1227" cy="688"/>
            </a:xfrm>
            <a:prstGeom prst="line">
              <a:avLst/>
            </a:prstGeom>
            <a:noFill/>
            <a:ln w="12700">
              <a:solidFill>
                <a:srgbClr val="00CC00"/>
              </a:solidFill>
              <a:round/>
              <a:headEnd/>
              <a:tailEnd/>
            </a:ln>
          </p:spPr>
          <p:txBody>
            <a:bodyPr/>
            <a:lstStyle/>
            <a:p>
              <a:endParaRPr lang="en-US">
                <a:latin typeface="Arial"/>
                <a:cs typeface="Arial"/>
              </a:endParaRPr>
            </a:p>
          </p:txBody>
        </p:sp>
        <p:sp>
          <p:nvSpPr>
            <p:cNvPr id="18450" name="Text Box 32"/>
            <p:cNvSpPr txBox="1">
              <a:spLocks noChangeArrowheads="1"/>
            </p:cNvSpPr>
            <p:nvPr/>
          </p:nvSpPr>
          <p:spPr bwMode="auto">
            <a:xfrm>
              <a:off x="370" y="2608"/>
              <a:ext cx="1867" cy="754"/>
            </a:xfrm>
            <a:prstGeom prst="rect">
              <a:avLst/>
            </a:prstGeom>
            <a:solidFill>
              <a:srgbClr val="FFFFCC"/>
            </a:solidFill>
            <a:ln w="9525">
              <a:solidFill>
                <a:srgbClr val="00CC00"/>
              </a:solidFill>
              <a:miter lim="800000"/>
              <a:headEnd/>
              <a:tailEnd/>
            </a:ln>
          </p:spPr>
          <p:txBody>
            <a:bodyPr>
              <a:spAutoFit/>
            </a:bodyPr>
            <a:lstStyle/>
            <a:p>
              <a:pPr marL="403225" indent="-403225">
                <a:spcBef>
                  <a:spcPct val="50000"/>
                </a:spcBef>
              </a:pPr>
              <a:r>
                <a:rPr lang="en-US" sz="2400" dirty="0">
                  <a:solidFill>
                    <a:srgbClr val="FF0000"/>
                  </a:solidFill>
                  <a:latin typeface="Arial"/>
                  <a:cs typeface="Arial"/>
                </a:rPr>
                <a:t>2. 	Fall in PS due to remaining sellers</a:t>
              </a:r>
              <a:br>
                <a:rPr lang="en-US" sz="2400" dirty="0">
                  <a:solidFill>
                    <a:srgbClr val="FF0000"/>
                  </a:solidFill>
                  <a:latin typeface="Arial"/>
                  <a:cs typeface="Arial"/>
                </a:rPr>
              </a:br>
              <a:r>
                <a:rPr lang="en-US" sz="2400" dirty="0">
                  <a:solidFill>
                    <a:srgbClr val="FF0000"/>
                  </a:solidFill>
                  <a:latin typeface="Arial"/>
                  <a:cs typeface="Arial"/>
                </a:rPr>
                <a:t>getting lower </a:t>
              </a:r>
              <a:r>
                <a:rPr lang="en-US" sz="2400" b="1" i="1" dirty="0">
                  <a:solidFill>
                    <a:srgbClr val="FF0000"/>
                  </a:solidFill>
                  <a:latin typeface="Arial"/>
                  <a:cs typeface="Arial"/>
                </a:rPr>
                <a:t>P</a:t>
              </a:r>
            </a:p>
          </p:txBody>
        </p:sp>
      </p:grpSp>
    </p:spTree>
    <p:extLst>
      <p:ext uri="{BB962C8B-B14F-4D97-AF65-F5344CB8AC3E}">
        <p14:creationId xmlns:p14="http://schemas.microsoft.com/office/powerpoint/2010/main" val="1028781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6924">
                                            <p:txEl>
                                              <p:pRg st="0" end="0"/>
                                            </p:txEl>
                                          </p:spTgt>
                                        </p:tgtEl>
                                        <p:attrNameLst>
                                          <p:attrName>style.visibility</p:attrName>
                                        </p:attrNameLst>
                                      </p:cBhvr>
                                      <p:to>
                                        <p:strVal val="visible"/>
                                      </p:to>
                                    </p:set>
                                    <p:animEffect transition="in" filter="wipe(left)">
                                      <p:cBhvr>
                                        <p:cTn id="7" dur="500"/>
                                        <p:tgtEl>
                                          <p:spTgt spid="166924">
                                            <p:txEl>
                                              <p:pRg st="0" end="0"/>
                                            </p:txEl>
                                          </p:spTgt>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strips(downRigh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66924">
                                            <p:txEl>
                                              <p:pRg st="1" end="1"/>
                                            </p:txEl>
                                          </p:spTgt>
                                        </p:tgtEl>
                                        <p:attrNameLst>
                                          <p:attrName>style.visibility</p:attrName>
                                        </p:attrNameLst>
                                      </p:cBhvr>
                                      <p:to>
                                        <p:strVal val="visible"/>
                                      </p:to>
                                    </p:set>
                                    <p:animEffect transition="in" filter="wipe(left)">
                                      <p:cBhvr>
                                        <p:cTn id="16" dur="500"/>
                                        <p:tgtEl>
                                          <p:spTgt spid="166924">
                                            <p:txEl>
                                              <p:pRg st="1" end="1"/>
                                            </p:tx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66936"/>
                                        </p:tgtEl>
                                        <p:attrNameLst>
                                          <p:attrName>style.visibility</p:attrName>
                                        </p:attrNameLst>
                                      </p:cBhvr>
                                      <p:to>
                                        <p:strVal val="visible"/>
                                      </p:to>
                                    </p:set>
                                    <p:animEffect transition="in" filter="fade">
                                      <p:cBhvr>
                                        <p:cTn id="20" dur="500"/>
                                        <p:tgtEl>
                                          <p:spTgt spid="16693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6924">
                                            <p:txEl>
                                              <p:pRg st="2" end="2"/>
                                            </p:txEl>
                                          </p:spTgt>
                                        </p:tgtEl>
                                        <p:attrNameLst>
                                          <p:attrName>style.visibility</p:attrName>
                                        </p:attrNameLst>
                                      </p:cBhvr>
                                      <p:to>
                                        <p:strVal val="visible"/>
                                      </p:to>
                                    </p:set>
                                    <p:animEffect transition="in" filter="wipe(left)">
                                      <p:cBhvr>
                                        <p:cTn id="25" dur="500"/>
                                        <p:tgtEl>
                                          <p:spTgt spid="166924">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6937"/>
                                        </p:tgtEl>
                                        <p:attrNameLst>
                                          <p:attrName>style.visibility</p:attrName>
                                        </p:attrNameLst>
                                      </p:cBhvr>
                                      <p:to>
                                        <p:strVal val="visible"/>
                                      </p:to>
                                    </p:set>
                                    <p:animEffect transition="in" filter="fade">
                                      <p:cBhvr>
                                        <p:cTn id="33" dur="500"/>
                                        <p:tgtEl>
                                          <p:spTgt spid="16693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6938"/>
                                        </p:tgtEl>
                                        <p:attrNameLst>
                                          <p:attrName>style.visibility</p:attrName>
                                        </p:attrNameLst>
                                      </p:cBhvr>
                                      <p:to>
                                        <p:strVal val="visible"/>
                                      </p:to>
                                    </p:set>
                                    <p:animEffect transition="in" filter="fade">
                                      <p:cBhvr>
                                        <p:cTn id="41" dur="500"/>
                                        <p:tgtEl>
                                          <p:spTgt spid="1669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24" grpId="0" build="p"/>
      <p:bldP spid="166936" grpId="0" animBg="1"/>
      <p:bldP spid="166937" grpId="0" animBg="1"/>
      <p:bldP spid="166938" grpId="0" animBg="1"/>
    </p:bldLst>
  </p:timing>
</p:sld>
</file>

<file path=ppt/theme/theme1.xml><?xml version="1.0" encoding="utf-8"?>
<a:theme xmlns:a="http://schemas.openxmlformats.org/drawingml/2006/main" name="Ocean">
  <a:themeElements>
    <a:clrScheme name="Ocean 1">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FFCC00"/>
      </a:hlink>
      <a:folHlink>
        <a:srgbClr val="6699FF"/>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altLang="en-US"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altLang="en-US"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Ocean 1">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Ocean 2">
        <a:dk1>
          <a:srgbClr val="000066"/>
        </a:dk1>
        <a:lt1>
          <a:srgbClr val="FFFFFF"/>
        </a:lt1>
        <a:dk2>
          <a:srgbClr val="5D93FF"/>
        </a:dk2>
        <a:lt2>
          <a:srgbClr val="FFFFFF"/>
        </a:lt2>
        <a:accent1>
          <a:srgbClr val="6666FF"/>
        </a:accent1>
        <a:accent2>
          <a:srgbClr val="9999FF"/>
        </a:accent2>
        <a:accent3>
          <a:srgbClr val="B6C8FF"/>
        </a:accent3>
        <a:accent4>
          <a:srgbClr val="DADADA"/>
        </a:accent4>
        <a:accent5>
          <a:srgbClr val="B8B8FF"/>
        </a:accent5>
        <a:accent6>
          <a:srgbClr val="8A8AE7"/>
        </a:accent6>
        <a:hlink>
          <a:srgbClr val="FF3300"/>
        </a:hlink>
        <a:folHlink>
          <a:srgbClr val="FF9900"/>
        </a:folHlink>
      </a:clrScheme>
      <a:clrMap bg1="dk2" tx1="lt1" bg2="dk1" tx2="lt2" accent1="accent1" accent2="accent2" accent3="accent3" accent4="accent4" accent5="accent5" accent6="accent6" hlink="hlink" folHlink="folHlink"/>
    </a:extraClrScheme>
    <a:extraClrScheme>
      <a:clrScheme name="Ocean 3">
        <a:dk1>
          <a:srgbClr val="000000"/>
        </a:dk1>
        <a:lt1>
          <a:srgbClr val="FFFFFF"/>
        </a:lt1>
        <a:dk2>
          <a:srgbClr val="572E88"/>
        </a:dk2>
        <a:lt2>
          <a:srgbClr val="FFFFFF"/>
        </a:lt2>
        <a:accent1>
          <a:srgbClr val="FF6600"/>
        </a:accent1>
        <a:accent2>
          <a:srgbClr val="FFCC00"/>
        </a:accent2>
        <a:accent3>
          <a:srgbClr val="B4ADC3"/>
        </a:accent3>
        <a:accent4>
          <a:srgbClr val="DADADA"/>
        </a:accent4>
        <a:accent5>
          <a:srgbClr val="FFB8AA"/>
        </a:accent5>
        <a:accent6>
          <a:srgbClr val="E7B900"/>
        </a:accent6>
        <a:hlink>
          <a:srgbClr val="33CCCC"/>
        </a:hlink>
        <a:folHlink>
          <a:srgbClr val="36CC64"/>
        </a:folHlink>
      </a:clrScheme>
      <a:clrMap bg1="dk2" tx1="lt1" bg2="dk1" tx2="lt2" accent1="accent1" accent2="accent2" accent3="accent3" accent4="accent4" accent5="accent5" accent6="accent6" hlink="hlink" folHlink="folHlink"/>
    </a:extraClrScheme>
    <a:extraClrScheme>
      <a:clrScheme name="Ocean 4">
        <a:dk1>
          <a:srgbClr val="003366"/>
        </a:dk1>
        <a:lt1>
          <a:srgbClr val="FFFFFF"/>
        </a:lt1>
        <a:dk2>
          <a:srgbClr val="666699"/>
        </a:dk2>
        <a:lt2>
          <a:srgbClr val="FFFFFF"/>
        </a:lt2>
        <a:accent1>
          <a:srgbClr val="9966FF"/>
        </a:accent1>
        <a:accent2>
          <a:srgbClr val="00CC66"/>
        </a:accent2>
        <a:accent3>
          <a:srgbClr val="B8B8CA"/>
        </a:accent3>
        <a:accent4>
          <a:srgbClr val="DADADA"/>
        </a:accent4>
        <a:accent5>
          <a:srgbClr val="CAB8FF"/>
        </a:accent5>
        <a:accent6>
          <a:srgbClr val="00B95C"/>
        </a:accent6>
        <a:hlink>
          <a:srgbClr val="65C8FF"/>
        </a:hlink>
        <a:folHlink>
          <a:srgbClr val="FFCC99"/>
        </a:folHlink>
      </a:clrScheme>
      <a:clrMap bg1="dk2" tx1="lt1" bg2="dk1" tx2="lt2" accent1="accent1" accent2="accent2" accent3="accent3" accent4="accent4" accent5="accent5" accent6="accent6" hlink="hlink" folHlink="folHlink"/>
    </a:extraClrScheme>
    <a:extraClrScheme>
      <a:clrScheme name="Ocean 5">
        <a:dk1>
          <a:srgbClr val="000000"/>
        </a:dk1>
        <a:lt1>
          <a:srgbClr val="FFFFFF"/>
        </a:lt1>
        <a:dk2>
          <a:srgbClr val="336600"/>
        </a:dk2>
        <a:lt2>
          <a:srgbClr val="FFFFFF"/>
        </a:lt2>
        <a:accent1>
          <a:srgbClr val="B7C533"/>
        </a:accent1>
        <a:accent2>
          <a:srgbClr val="CCCCFF"/>
        </a:accent2>
        <a:accent3>
          <a:srgbClr val="ADB8AA"/>
        </a:accent3>
        <a:accent4>
          <a:srgbClr val="DADADA"/>
        </a:accent4>
        <a:accent5>
          <a:srgbClr val="D8DFAD"/>
        </a:accent5>
        <a:accent6>
          <a:srgbClr val="B9B9E7"/>
        </a:accent6>
        <a:hlink>
          <a:srgbClr val="FFFFCC"/>
        </a:hlink>
        <a:folHlink>
          <a:srgbClr val="FF9900"/>
        </a:folHlink>
      </a:clrScheme>
      <a:clrMap bg1="dk2" tx1="lt1" bg2="dk1" tx2="lt2" accent1="accent1" accent2="accent2" accent3="accent3" accent4="accent4" accent5="accent5" accent6="accent6" hlink="hlink" folHlink="folHlink"/>
    </a:extraClrScheme>
    <a:extraClrScheme>
      <a:clrScheme name="Ocean 6">
        <a:dk1>
          <a:srgbClr val="000000"/>
        </a:dk1>
        <a:lt1>
          <a:srgbClr val="FFFFFF"/>
        </a:lt1>
        <a:dk2>
          <a:srgbClr val="006B80"/>
        </a:dk2>
        <a:lt2>
          <a:srgbClr val="C1CB75"/>
        </a:lt2>
        <a:accent1>
          <a:srgbClr val="6F8406"/>
        </a:accent1>
        <a:accent2>
          <a:srgbClr val="D9E288"/>
        </a:accent2>
        <a:accent3>
          <a:srgbClr val="AABAC0"/>
        </a:accent3>
        <a:accent4>
          <a:srgbClr val="DADADA"/>
        </a:accent4>
        <a:accent5>
          <a:srgbClr val="BBC2AA"/>
        </a:accent5>
        <a:accent6>
          <a:srgbClr val="C4CD7B"/>
        </a:accent6>
        <a:hlink>
          <a:srgbClr val="00CC00"/>
        </a:hlink>
        <a:folHlink>
          <a:srgbClr val="C0FF73"/>
        </a:folHlink>
      </a:clrScheme>
      <a:clrMap bg1="dk2" tx1="lt1" bg2="dk1" tx2="lt2" accent1="accent1" accent2="accent2" accent3="accent3" accent4="accent4" accent5="accent5" accent6="accent6" hlink="hlink" folHlink="folHlink"/>
    </a:extraClrScheme>
    <a:extraClrScheme>
      <a:clrScheme name="Ocean 7">
        <a:dk1>
          <a:srgbClr val="5F5F5F"/>
        </a:dk1>
        <a:lt1>
          <a:srgbClr val="FFFFFF"/>
        </a:lt1>
        <a:dk2>
          <a:srgbClr val="FF6600"/>
        </a:dk2>
        <a:lt2>
          <a:srgbClr val="FFFFFF"/>
        </a:lt2>
        <a:accent1>
          <a:srgbClr val="CC6600"/>
        </a:accent1>
        <a:accent2>
          <a:srgbClr val="FF6600"/>
        </a:accent2>
        <a:accent3>
          <a:srgbClr val="FFB8AA"/>
        </a:accent3>
        <a:accent4>
          <a:srgbClr val="DADADA"/>
        </a:accent4>
        <a:accent5>
          <a:srgbClr val="E2B8AA"/>
        </a:accent5>
        <a:accent6>
          <a:srgbClr val="E75C00"/>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Ocean 8">
        <a:dk1>
          <a:srgbClr val="000000"/>
        </a:dk1>
        <a:lt1>
          <a:srgbClr val="FFFFFF"/>
        </a:lt1>
        <a:dk2>
          <a:srgbClr val="FFBA2F"/>
        </a:dk2>
        <a:lt2>
          <a:srgbClr val="A50021"/>
        </a:lt2>
        <a:accent1>
          <a:srgbClr val="FF6600"/>
        </a:accent1>
        <a:accent2>
          <a:srgbClr val="CC6600"/>
        </a:accent2>
        <a:accent3>
          <a:srgbClr val="FFD9AD"/>
        </a:accent3>
        <a:accent4>
          <a:srgbClr val="DADADA"/>
        </a:accent4>
        <a:accent5>
          <a:srgbClr val="FFB8AA"/>
        </a:accent5>
        <a:accent6>
          <a:srgbClr val="B95C00"/>
        </a:accent6>
        <a:hlink>
          <a:srgbClr val="663300"/>
        </a:hlink>
        <a:folHlink>
          <a:srgbClr val="CC99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cean">
  <a:themeElements>
    <a:clrScheme name="Ocean 1">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FFCC00"/>
      </a:hlink>
      <a:folHlink>
        <a:srgbClr val="6699FF"/>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altLang="en-US" sz="1800" b="0" i="0" u="none" strike="noStrike" cap="none" normalizeH="0" baseline="0" smtClean="0">
            <a:ln>
              <a:noFill/>
            </a:ln>
            <a:solidFill>
              <a:schemeClr val="tx1"/>
            </a:solidFill>
            <a:effectLst/>
            <a:latin typeface="Tahoma" pitchFamily="34" charset="0"/>
            <a:cs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altLang="en-US" sz="1800" b="0" i="0" u="none" strike="noStrike" cap="none" normalizeH="0" baseline="0" smtClean="0">
            <a:ln>
              <a:noFill/>
            </a:ln>
            <a:solidFill>
              <a:schemeClr val="tx1"/>
            </a:solidFill>
            <a:effectLst/>
            <a:latin typeface="Tahoma" pitchFamily="34" charset="0"/>
            <a:cs typeface="Times New Roman" pitchFamily="18" charset="0"/>
          </a:defRPr>
        </a:defPPr>
      </a:lstStyle>
    </a:lnDef>
  </a:objectDefaults>
  <a:extraClrSchemeLst>
    <a:extraClrScheme>
      <a:clrScheme name="Ocean 1">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Ocean 2">
        <a:dk1>
          <a:srgbClr val="000066"/>
        </a:dk1>
        <a:lt1>
          <a:srgbClr val="FFFFFF"/>
        </a:lt1>
        <a:dk2>
          <a:srgbClr val="5D93FF"/>
        </a:dk2>
        <a:lt2>
          <a:srgbClr val="FFFFFF"/>
        </a:lt2>
        <a:accent1>
          <a:srgbClr val="6666FF"/>
        </a:accent1>
        <a:accent2>
          <a:srgbClr val="9999FF"/>
        </a:accent2>
        <a:accent3>
          <a:srgbClr val="B6C8FF"/>
        </a:accent3>
        <a:accent4>
          <a:srgbClr val="DADADA"/>
        </a:accent4>
        <a:accent5>
          <a:srgbClr val="B8B8FF"/>
        </a:accent5>
        <a:accent6>
          <a:srgbClr val="8A8AE7"/>
        </a:accent6>
        <a:hlink>
          <a:srgbClr val="FF3300"/>
        </a:hlink>
        <a:folHlink>
          <a:srgbClr val="FF9900"/>
        </a:folHlink>
      </a:clrScheme>
      <a:clrMap bg1="dk2" tx1="lt1" bg2="dk1" tx2="lt2" accent1="accent1" accent2="accent2" accent3="accent3" accent4="accent4" accent5="accent5" accent6="accent6" hlink="hlink" folHlink="folHlink"/>
    </a:extraClrScheme>
    <a:extraClrScheme>
      <a:clrScheme name="Ocean 3">
        <a:dk1>
          <a:srgbClr val="000000"/>
        </a:dk1>
        <a:lt1>
          <a:srgbClr val="FFFFFF"/>
        </a:lt1>
        <a:dk2>
          <a:srgbClr val="572E88"/>
        </a:dk2>
        <a:lt2>
          <a:srgbClr val="FFFFFF"/>
        </a:lt2>
        <a:accent1>
          <a:srgbClr val="FF6600"/>
        </a:accent1>
        <a:accent2>
          <a:srgbClr val="FFCC00"/>
        </a:accent2>
        <a:accent3>
          <a:srgbClr val="B4ADC3"/>
        </a:accent3>
        <a:accent4>
          <a:srgbClr val="DADADA"/>
        </a:accent4>
        <a:accent5>
          <a:srgbClr val="FFB8AA"/>
        </a:accent5>
        <a:accent6>
          <a:srgbClr val="E7B900"/>
        </a:accent6>
        <a:hlink>
          <a:srgbClr val="33CCCC"/>
        </a:hlink>
        <a:folHlink>
          <a:srgbClr val="36CC64"/>
        </a:folHlink>
      </a:clrScheme>
      <a:clrMap bg1="dk2" tx1="lt1" bg2="dk1" tx2="lt2" accent1="accent1" accent2="accent2" accent3="accent3" accent4="accent4" accent5="accent5" accent6="accent6" hlink="hlink" folHlink="folHlink"/>
    </a:extraClrScheme>
    <a:extraClrScheme>
      <a:clrScheme name="Ocean 4">
        <a:dk1>
          <a:srgbClr val="003366"/>
        </a:dk1>
        <a:lt1>
          <a:srgbClr val="FFFFFF"/>
        </a:lt1>
        <a:dk2>
          <a:srgbClr val="666699"/>
        </a:dk2>
        <a:lt2>
          <a:srgbClr val="FFFFFF"/>
        </a:lt2>
        <a:accent1>
          <a:srgbClr val="9966FF"/>
        </a:accent1>
        <a:accent2>
          <a:srgbClr val="00CC66"/>
        </a:accent2>
        <a:accent3>
          <a:srgbClr val="B8B8CA"/>
        </a:accent3>
        <a:accent4>
          <a:srgbClr val="DADADA"/>
        </a:accent4>
        <a:accent5>
          <a:srgbClr val="CAB8FF"/>
        </a:accent5>
        <a:accent6>
          <a:srgbClr val="00B95C"/>
        </a:accent6>
        <a:hlink>
          <a:srgbClr val="65C8FF"/>
        </a:hlink>
        <a:folHlink>
          <a:srgbClr val="FFCC99"/>
        </a:folHlink>
      </a:clrScheme>
      <a:clrMap bg1="dk2" tx1="lt1" bg2="dk1" tx2="lt2" accent1="accent1" accent2="accent2" accent3="accent3" accent4="accent4" accent5="accent5" accent6="accent6" hlink="hlink" folHlink="folHlink"/>
    </a:extraClrScheme>
    <a:extraClrScheme>
      <a:clrScheme name="Ocean 5">
        <a:dk1>
          <a:srgbClr val="000000"/>
        </a:dk1>
        <a:lt1>
          <a:srgbClr val="FFFFFF"/>
        </a:lt1>
        <a:dk2>
          <a:srgbClr val="336600"/>
        </a:dk2>
        <a:lt2>
          <a:srgbClr val="FFFFFF"/>
        </a:lt2>
        <a:accent1>
          <a:srgbClr val="B7C533"/>
        </a:accent1>
        <a:accent2>
          <a:srgbClr val="CCCCFF"/>
        </a:accent2>
        <a:accent3>
          <a:srgbClr val="ADB8AA"/>
        </a:accent3>
        <a:accent4>
          <a:srgbClr val="DADADA"/>
        </a:accent4>
        <a:accent5>
          <a:srgbClr val="D8DFAD"/>
        </a:accent5>
        <a:accent6>
          <a:srgbClr val="B9B9E7"/>
        </a:accent6>
        <a:hlink>
          <a:srgbClr val="FFFFCC"/>
        </a:hlink>
        <a:folHlink>
          <a:srgbClr val="FF9900"/>
        </a:folHlink>
      </a:clrScheme>
      <a:clrMap bg1="dk2" tx1="lt1" bg2="dk1" tx2="lt2" accent1="accent1" accent2="accent2" accent3="accent3" accent4="accent4" accent5="accent5" accent6="accent6" hlink="hlink" folHlink="folHlink"/>
    </a:extraClrScheme>
    <a:extraClrScheme>
      <a:clrScheme name="Ocean 6">
        <a:dk1>
          <a:srgbClr val="000000"/>
        </a:dk1>
        <a:lt1>
          <a:srgbClr val="FFFFFF"/>
        </a:lt1>
        <a:dk2>
          <a:srgbClr val="006B80"/>
        </a:dk2>
        <a:lt2>
          <a:srgbClr val="C1CB75"/>
        </a:lt2>
        <a:accent1>
          <a:srgbClr val="6F8406"/>
        </a:accent1>
        <a:accent2>
          <a:srgbClr val="D9E288"/>
        </a:accent2>
        <a:accent3>
          <a:srgbClr val="AABAC0"/>
        </a:accent3>
        <a:accent4>
          <a:srgbClr val="DADADA"/>
        </a:accent4>
        <a:accent5>
          <a:srgbClr val="BBC2AA"/>
        </a:accent5>
        <a:accent6>
          <a:srgbClr val="C4CD7B"/>
        </a:accent6>
        <a:hlink>
          <a:srgbClr val="00CC00"/>
        </a:hlink>
        <a:folHlink>
          <a:srgbClr val="C0FF73"/>
        </a:folHlink>
      </a:clrScheme>
      <a:clrMap bg1="dk2" tx1="lt1" bg2="dk1" tx2="lt2" accent1="accent1" accent2="accent2" accent3="accent3" accent4="accent4" accent5="accent5" accent6="accent6" hlink="hlink" folHlink="folHlink"/>
    </a:extraClrScheme>
    <a:extraClrScheme>
      <a:clrScheme name="Ocean 7">
        <a:dk1>
          <a:srgbClr val="5F5F5F"/>
        </a:dk1>
        <a:lt1>
          <a:srgbClr val="FFFFFF"/>
        </a:lt1>
        <a:dk2>
          <a:srgbClr val="FF6600"/>
        </a:dk2>
        <a:lt2>
          <a:srgbClr val="FFFFFF"/>
        </a:lt2>
        <a:accent1>
          <a:srgbClr val="CC6600"/>
        </a:accent1>
        <a:accent2>
          <a:srgbClr val="FF6600"/>
        </a:accent2>
        <a:accent3>
          <a:srgbClr val="FFB8AA"/>
        </a:accent3>
        <a:accent4>
          <a:srgbClr val="DADADA"/>
        </a:accent4>
        <a:accent5>
          <a:srgbClr val="E2B8AA"/>
        </a:accent5>
        <a:accent6>
          <a:srgbClr val="E75C00"/>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Ocean 8">
        <a:dk1>
          <a:srgbClr val="000000"/>
        </a:dk1>
        <a:lt1>
          <a:srgbClr val="FFFFFF"/>
        </a:lt1>
        <a:dk2>
          <a:srgbClr val="FFBA2F"/>
        </a:dk2>
        <a:lt2>
          <a:srgbClr val="A50021"/>
        </a:lt2>
        <a:accent1>
          <a:srgbClr val="FF6600"/>
        </a:accent1>
        <a:accent2>
          <a:srgbClr val="CC6600"/>
        </a:accent2>
        <a:accent3>
          <a:srgbClr val="FFD9AD"/>
        </a:accent3>
        <a:accent4>
          <a:srgbClr val="DADADA"/>
        </a:accent4>
        <a:accent5>
          <a:srgbClr val="FFB8AA"/>
        </a:accent5>
        <a:accent6>
          <a:srgbClr val="B95C00"/>
        </a:accent6>
        <a:hlink>
          <a:srgbClr val="6633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1024</TotalTime>
  <Words>3935</Words>
  <Application>Microsoft Office PowerPoint</Application>
  <PresentationFormat>Widescreen</PresentationFormat>
  <Paragraphs>501</Paragraphs>
  <Slides>35</Slides>
  <Notes>30</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35</vt:i4>
      </vt:variant>
    </vt:vector>
  </HeadingPairs>
  <TitlesOfParts>
    <vt:vector size="43" baseType="lpstr">
      <vt:lpstr>Arial</vt:lpstr>
      <vt:lpstr>Calibri</vt:lpstr>
      <vt:lpstr>Tahoma</vt:lpstr>
      <vt:lpstr>Times New Roman</vt:lpstr>
      <vt:lpstr>Wingdings</vt:lpstr>
      <vt:lpstr>Ocean</vt:lpstr>
      <vt:lpstr>1_Ocean</vt:lpstr>
      <vt:lpstr>Worksheet</vt:lpstr>
      <vt:lpstr>PowerPoint Presentation</vt:lpstr>
      <vt:lpstr>Microeconomics</vt:lpstr>
      <vt:lpstr>Consumer &amp; Producer Surplus </vt:lpstr>
      <vt:lpstr>Measuring Consumer Surplus (CS)</vt:lpstr>
      <vt:lpstr>How a Higher Price Reduces CS</vt:lpstr>
      <vt:lpstr>The Supply Curve &amp; (Opportunity) Cost</vt:lpstr>
      <vt:lpstr>Producer Surplus</vt:lpstr>
      <vt:lpstr>Measuring Producer Surplus</vt:lpstr>
      <vt:lpstr>How a Lower Price Reduces PS</vt:lpstr>
      <vt:lpstr>Total Surplus</vt:lpstr>
      <vt:lpstr>Total Surplus</vt:lpstr>
      <vt:lpstr>The Market’s Allocation of Resources</vt:lpstr>
      <vt:lpstr>Efficiency</vt:lpstr>
      <vt:lpstr>Which Buyers Consume the Good?</vt:lpstr>
      <vt:lpstr>Which Sellers Produce the Good?</vt:lpstr>
      <vt:lpstr>Does Equilibrium Maximize Total Surplus?</vt:lpstr>
      <vt:lpstr>Does Equilibrium Maximize Total Surplus?</vt:lpstr>
      <vt:lpstr>Taxation</vt:lpstr>
      <vt:lpstr>A Pizza Market</vt:lpstr>
      <vt:lpstr>Taxing Buyers</vt:lpstr>
      <vt:lpstr>Taxing Buyers</vt:lpstr>
      <vt:lpstr>The Incidence of a Tax:</vt:lpstr>
      <vt:lpstr>Taxing Sellers</vt:lpstr>
      <vt:lpstr>Taxing Sellers</vt:lpstr>
      <vt:lpstr>The Outcome Is the Same in Both Cases!</vt:lpstr>
      <vt:lpstr>Elasticity &amp; Tax Incidence</vt:lpstr>
      <vt:lpstr>Elasticity and Tax Incidence</vt:lpstr>
      <vt:lpstr>The Effects of a Tax</vt:lpstr>
      <vt:lpstr>The Effects of a Tax</vt:lpstr>
      <vt:lpstr>The Effects of a Tax</vt:lpstr>
      <vt:lpstr>The Effects of a Tax</vt:lpstr>
      <vt:lpstr>The Effects of a Tax</vt:lpstr>
      <vt:lpstr>Deadweight Loss</vt:lpstr>
      <vt:lpstr>About the Deadweight Loss</vt:lpstr>
      <vt:lpstr>Deadweight Loss &amp; Elasticity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Microeconomics</dc:title>
  <dc:creator>Stephen Weir</dc:creator>
  <cp:lastModifiedBy>Stephen Weir</cp:lastModifiedBy>
  <cp:revision>58</cp:revision>
  <dcterms:created xsi:type="dcterms:W3CDTF">2018-01-17T15:28:59Z</dcterms:created>
  <dcterms:modified xsi:type="dcterms:W3CDTF">2020-11-26T15:55:53Z</dcterms:modified>
</cp:coreProperties>
</file>